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708" r:id="rId2"/>
    <p:sldMasterId id="2147483732" r:id="rId3"/>
    <p:sldMasterId id="2147483756" r:id="rId4"/>
    <p:sldMasterId id="2147483780" r:id="rId5"/>
    <p:sldMasterId id="2147483828" r:id="rId6"/>
    <p:sldMasterId id="2147483660" r:id="rId7"/>
    <p:sldMasterId id="2147483672" r:id="rId8"/>
    <p:sldMasterId id="2147483696" r:id="rId9"/>
    <p:sldMasterId id="2147483744" r:id="rId10"/>
    <p:sldMasterId id="2147483720" r:id="rId11"/>
    <p:sldMasterId id="2147483768" r:id="rId12"/>
    <p:sldMasterId id="2147483792" r:id="rId13"/>
    <p:sldMasterId id="2147483804" r:id="rId14"/>
    <p:sldMasterId id="2147483816" r:id="rId15"/>
  </p:sldMasterIdLst>
  <p:notesMasterIdLst>
    <p:notesMasterId r:id="rId33"/>
  </p:notesMasterIdLst>
  <p:handoutMasterIdLst>
    <p:handoutMasterId r:id="rId34"/>
  </p:handoutMasterIdLst>
  <p:sldIdLst>
    <p:sldId id="380" r:id="rId16"/>
    <p:sldId id="276" r:id="rId17"/>
    <p:sldId id="260" r:id="rId18"/>
    <p:sldId id="395" r:id="rId19"/>
    <p:sldId id="365" r:id="rId20"/>
    <p:sldId id="382" r:id="rId21"/>
    <p:sldId id="396" r:id="rId22"/>
    <p:sldId id="393" r:id="rId23"/>
    <p:sldId id="383" r:id="rId24"/>
    <p:sldId id="397" r:id="rId25"/>
    <p:sldId id="392" r:id="rId26"/>
    <p:sldId id="398" r:id="rId27"/>
    <p:sldId id="399" r:id="rId28"/>
    <p:sldId id="400" r:id="rId29"/>
    <p:sldId id="401" r:id="rId30"/>
    <p:sldId id="274" r:id="rId31"/>
    <p:sldId id="27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DA00"/>
    <a:srgbClr val="A1362F"/>
    <a:srgbClr val="FDF8D7"/>
    <a:srgbClr val="F8E987"/>
    <a:srgbClr val="ECD7D5"/>
    <a:srgbClr val="C78681"/>
    <a:srgbClr val="00FFFF"/>
    <a:srgbClr val="28CC28"/>
    <a:srgbClr val="5AB939"/>
    <a:srgbClr val="35B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31"/>
    <p:restoredTop sz="90408"/>
  </p:normalViewPr>
  <p:slideViewPr>
    <p:cSldViewPr snapToGrid="0" snapToObjects="1">
      <p:cViewPr varScale="1">
        <p:scale>
          <a:sx n="58" d="100"/>
          <a:sy n="58" d="100"/>
        </p:scale>
        <p:origin x="1124" y="36"/>
      </p:cViewPr>
      <p:guideLst>
        <p:guide orient="horz" pos="2160"/>
        <p:guide pos="5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71" d="100"/>
          <a:sy n="171" d="100"/>
        </p:scale>
        <p:origin x="708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6CF495-517A-DB4A-851A-531FD6978A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2236E0-E120-1E43-A670-31CA964BFA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8A182-79C5-774A-B806-6FE08AD945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58C0C-430C-7D40-A74D-048293F73C2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F285F55-515A-D143-9F8D-5CF6D4031A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5F550-B0C5-2C48-8A0E-CBB3E403107D}" type="datetimeFigureOut">
              <a:rPr lang="en-US" smtClean="0"/>
              <a:t>9/24/2018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73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998AF-F1B1-6B4D-B681-2A4447443EF2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3A6A7-490A-FA4A-8683-4B5EC5BB1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7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A6A7-490A-FA4A-8683-4B5EC5BB14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54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463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3A6A7-490A-FA4A-8683-4B5EC5BB14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30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3A6A7-490A-FA4A-8683-4B5EC5BB14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73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7BFDB-0CD8-064B-9672-9E7030B0C9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12C4A3-05F1-4243-B9B4-004623D74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18E76-E301-494C-AEC7-0B3AE79E3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344C3-C753-B548-9E23-F88D6D420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37EFD-CF05-E54F-B009-B8B1EFA7C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05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2A1B6-987B-0049-B141-BF5A9108A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3CD01-2DB0-CE42-8BEB-1C0514FD3F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E5C5A-504A-A849-9433-FD6A59E73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2AA85-2C20-F842-ADF9-3E7E6CD41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98366-1FD2-1F48-8325-E0910A024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842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769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941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62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871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055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692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54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462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582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40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7877A5-8540-F54E-9AE1-FFCC8C387D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E17F72-81D9-0749-AEA4-184AD7920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FFEB6-26E3-BE43-9963-4D9C8FC4C2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11FB2-1D1B-014E-96D7-38B0DD88D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C1984-E3F7-B743-90AB-8278D6103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560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61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621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562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360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746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27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531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996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637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38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855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005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719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0953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608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016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474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337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5465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29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4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040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7832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7506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838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0251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349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007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7253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8124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942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3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047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931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052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988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8174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724F-11A9-1644-8FE4-865D997FE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45ED5-A8AD-4C4E-8CA9-20EB8EE44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C8471-9396-6541-B405-C6B43CCD19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8B182-2741-764D-BC52-BEBBF19B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7A7E2-9197-644A-918D-191B44E91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4887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4FADF-508B-F244-8281-B72C058B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CE4D1-FA84-944C-BCE4-FED4691CD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D0680-A0A3-4E43-BB70-15CC75BD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6377D-7D1E-B04B-A315-B5F1DAEA0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E2ECA-1746-274B-A139-8242B20F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143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2168A-8643-9C42-BFD8-E2F40FE3C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D066-06D0-6A45-907B-73F6D8C66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08F19-7B08-2943-9E2B-69AD8E14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056FC-1721-B848-A801-14CD3F1F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EA64C-537D-FA46-A918-60E6484F0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41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24844-8D79-444D-9AD4-3E6BF7F13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4FCD6-4519-664F-A8C0-C5E0DE443C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997B3-4EF1-5947-B2E4-5CBD64532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DED67-277D-494C-893A-63AB4513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4D87B-F3C5-964B-B6D6-CC0C6803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04994-350F-794D-9D2C-F7CF79773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369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ED82-26E5-9C4B-B6B9-C098FAB6D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12130-2E59-894B-9680-963E55E3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7F4DB7-8268-FE49-A4DA-F89BA01D2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7C76F6-C96C-DF48-BEB3-C7F9146E8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12A6E0-1DCC-F64B-A0BE-8E64306871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3D32A0-0D85-B044-8165-5D970C2F0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891D23-C3D8-844D-8DA6-B4E6A1997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A33D89-2500-604F-A508-6EA682FFB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4874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616E0-3FC4-544F-AB0F-7EEEB9CF9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AAB1C6-2FA0-CD46-AB3A-17992B0D9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23DC04-7A54-3848-B5B8-C27777401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3A263-BA38-DD47-9C47-B9EFD48A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7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3432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D9D85E-A9CC-B146-AFBD-5FF435C7B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AF481-3933-474A-B14F-4B295086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C81FD-0AE8-BC49-A65C-C35B33AB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5952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6A673-EFC2-0440-B1D1-01FB1999B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15BEB-E444-7647-ACA3-31DDC537E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8BBAB-2FE6-4040-BD6F-D1C1E3714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7A34B-B8CE-C34F-8DD9-4A2716ED97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EB068-52F8-964C-918B-013D5CB9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D8CE97-2DFB-E041-9C0A-0764FF75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3484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E642-BB48-EF4A-871C-B21EF485F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18930-9F4B-A94E-B21B-4B45D98FA2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F4EE60-9EB9-834B-93F6-ECA00AE3B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59D9C-2492-C949-8243-2A05AEC3A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88E54-0E55-574D-B2D7-1ED26307E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9BF9A-0EB3-1C4E-8DF3-06504135E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487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2490A-A2A2-584C-9720-1214777C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72ABD-E6B3-A047-9238-C47A46F84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256E5-C0A5-F34C-AE8F-01790AA7C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C02E2-B2BC-6F42-95F6-711F12E80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C6252-27C1-534C-85F5-6B54E43C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8617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2CD41F-40B0-D842-BB10-D873A9B13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284E5C-818E-3142-ADA1-DE0F70B05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CB942-D209-4A46-B04F-27659052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24CFD-83CF-1949-BD14-630088FE5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7C166-628C-6244-B138-2FDC998B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0960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724F-11A9-1644-8FE4-865D997FE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45ED5-A8AD-4C4E-8CA9-20EB8EE44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C8471-9396-6541-B405-C6B43CCD19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8B182-2741-764D-BC52-BEBBF19B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7A7E2-9197-644A-918D-191B44E91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9668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4FADF-508B-F244-8281-B72C058B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CE4D1-FA84-944C-BCE4-FED4691CD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D0680-A0A3-4E43-BB70-15CC75BD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6377D-7D1E-B04B-A315-B5F1DAEA0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E2ECA-1746-274B-A139-8242B20F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4623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2168A-8643-9C42-BFD8-E2F40FE3C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D066-06D0-6A45-907B-73F6D8C66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08F19-7B08-2943-9E2B-69AD8E14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056FC-1721-B848-A801-14CD3F1F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EA64C-537D-FA46-A918-60E6484F0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9397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24844-8D79-444D-9AD4-3E6BF7F13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4FCD6-4519-664F-A8C0-C5E0DE443C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997B3-4EF1-5947-B2E4-5CBD64532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DED67-277D-494C-893A-63AB4513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4D87B-F3C5-964B-B6D6-CC0C6803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04994-350F-794D-9D2C-F7CF79773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5011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ED82-26E5-9C4B-B6B9-C098FAB6D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12130-2E59-894B-9680-963E55E3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7F4DB7-8268-FE49-A4DA-F89BA01D2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7C76F6-C96C-DF48-BEB3-C7F9146E8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12A6E0-1DCC-F64B-A0BE-8E64306871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3D32A0-0D85-B044-8165-5D970C2F0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891D23-C3D8-844D-8DA6-B4E6A1997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A33D89-2500-604F-A508-6EA682FFB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60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799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616E0-3FC4-544F-AB0F-7EEEB9CF9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AAB1C6-2FA0-CD46-AB3A-17992B0D9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23DC04-7A54-3848-B5B8-C27777401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3A263-BA38-DD47-9C47-B9EFD48A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1009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D9D85E-A9CC-B146-AFBD-5FF435C7B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AF481-3933-474A-B14F-4B295086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C81FD-0AE8-BC49-A65C-C35B33AB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774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6A673-EFC2-0440-B1D1-01FB1999B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15BEB-E444-7647-ACA3-31DDC537E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8BBAB-2FE6-4040-BD6F-D1C1E3714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7A34B-B8CE-C34F-8DD9-4A2716ED97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EB068-52F8-964C-918B-013D5CB9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D8CE97-2DFB-E041-9C0A-0764FF75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4376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E642-BB48-EF4A-871C-B21EF485F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18930-9F4B-A94E-B21B-4B45D98FA2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F4EE60-9EB9-834B-93F6-ECA00AE3B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59D9C-2492-C949-8243-2A05AEC3A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88E54-0E55-574D-B2D7-1ED26307E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9BF9A-0EB3-1C4E-8DF3-06504135E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562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2490A-A2A2-584C-9720-1214777C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72ABD-E6B3-A047-9238-C47A46F84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256E5-C0A5-F34C-AE8F-01790AA7C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C02E2-B2BC-6F42-95F6-711F12E80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C6252-27C1-534C-85F5-6B54E43C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8507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2CD41F-40B0-D842-BB10-D873A9B13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284E5C-818E-3142-ADA1-DE0F70B05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CB942-D209-4A46-B04F-27659052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24CFD-83CF-1949-BD14-630088FE5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7C166-628C-6244-B138-2FDC998B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54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3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78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0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D4660-2AFE-714D-8458-8ED804BD3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A8766-9662-934C-8671-AC641BDB9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E4D45-2752-3D46-A264-365603644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9B10-03FB-BF48-BEAE-8795BA0F4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0AB7E-592E-A246-9411-D05688A93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19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81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47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66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59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46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17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365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53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22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13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378C0-D223-5A45-8DEC-72F6F7EB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9E6BB-C73D-474D-8FE2-8799BAD4F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3F62D-86D6-1443-8E3D-6767EE2D0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FF18D-DFE0-3746-A56E-827798218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11E83-F346-2347-848B-0DEB3E14E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2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4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684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572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32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2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854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830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445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297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53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A762E-E3C6-6F46-8066-286627DFB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ECC63-A1FE-4E47-B09D-4A5AC797F1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BFD8D-4AA0-D340-AD6F-7D28FBB2B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D4E3C8-AFC1-A144-ABE7-5ADCEB8372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474B4-835F-5240-9225-B3160C292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717B8-4A1A-9343-B4DA-63840032E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032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723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05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054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11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570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110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490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98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133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66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3BA96-EEA0-F84C-803B-A5017054A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0EEA3-5399-5241-8431-A451A81E5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6EDECA-CDA2-6440-9F43-881B2C747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0AEE42-2119-CD4D-8CE2-250EFB7CF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48F738-EF42-E549-A30C-3CE5D9A00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057F6C-B70D-8E4D-AA0E-862B97BE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E2A071-E422-E548-8E11-F49AB4B75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A4F317-94A6-6B44-A89B-5C87BDD11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029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39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471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236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482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091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591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725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383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671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1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81BA6-9B27-8D48-B7CD-425ABF2F9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04C25A-6350-C541-A01B-117D10D33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DF05B4-8AF7-7B47-920A-3C7729551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E42C29-0507-2A40-B057-A4A8BF09C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653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938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570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079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618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216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469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723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2337C-089B-AA4A-8F2B-4A7964D8CB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25BAA2-98CA-274D-B30C-269BF66B94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94009-D101-2F4F-A6C9-28EBC6BBD3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668C9-7F79-094B-95FD-B7D294F92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F4997-666B-0041-8DB6-09392674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90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6DDA0-2C2A-1A49-82E9-C7F1F295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14D2D-4B98-0144-97AF-F794DC0B7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8D608-CD5C-5D43-BFFB-3B67DDC72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8B77E-3E58-9644-9F2A-F5CADEFD9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F3CE1-71F3-0E4E-8CE6-FAA66871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018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3FE93-7EDE-724D-BF2D-D7993ADED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53A29-1DCF-6D49-8A49-629DD7AF9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272AC-D8CD-414C-A7D5-99EEA9C4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36843-BA41-1F47-8C37-AD41EC499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25D5F-38F9-0A45-B409-96FE1DD8D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0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B281CE-452D-EA4C-B05A-C86DD8068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BF05F8-030C-E948-8E5C-BC9AD2C91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7D98E-E019-1041-9747-4DC514AF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629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AC3F-3055-8D41-A201-97A248757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33D67-247E-E14A-B4E3-BFBC40346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294968-7DE3-3548-81D9-9EAF606E1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D0A7A5-4981-3048-A2DA-B368C6079B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8E2A1F-7875-5C4D-A638-A826A632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46B34-7998-A747-B1B2-9B49356C2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786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8B4B0-5112-FF4C-BA34-498C6AD09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EA86D-C439-D04A-B9A3-FBC7772C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7E9444-FCE3-B540-B1D2-B7DD857E3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514EF9-E57A-794A-A3B3-261C235EBA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D325F5-172B-1844-B319-D4E9C48CBF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84038D-8636-F94A-BAEB-C2D540087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5B3AC8-5D90-DD46-A86C-661F79499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EAFED7-075D-6347-9927-A2538700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380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7E7B9-73C9-194E-9716-223DF50C7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ADCEB-D55B-744F-9634-2CC3B851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2065C-B575-344F-B7E3-8190EAF2D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0BF58-C427-0D43-AF89-64A9FEAB4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499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6AE105-43E9-AF44-AF80-98CF479498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E0C4AA-74D2-FD40-B144-A9279D5FE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1AAC4-D0EA-0945-A09D-F1F7FE5DE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896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44844-D280-7747-872A-F74D0EB1D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EBA31-9316-B543-AA64-1C9E288F7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8F1499-3214-9045-827F-E83B7D539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1A8C5-7B9A-954D-A5D4-EEC1D4048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FDB93-247B-604A-92F9-8B4848B3D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8F1FF-F9F6-7D4D-B5AA-B613B413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27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FEF41-39B4-4642-8A43-B2F34D8D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7381A4-D5C9-714E-9A90-0380DB3783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BA61D-5C8D-0640-BC0B-67B80ADE5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48577-A8D5-4440-B555-1A2E6FABE0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1D3EC2-F465-5143-8628-F2538E97F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1CFE9D-CBC8-1443-BC44-B28A43E28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871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A90ED-C5FD-3C4B-8D90-46D8EB1A9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EB2244-1603-C94C-B10F-6A6E6EDFD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8F65E-86D9-D74A-9027-FBA166C43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8BCB8-616B-AC45-A68E-6235A1135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86A4F-15AD-8D44-85FC-ACE5C4A35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251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375BF3-450F-D24F-BEF0-B20A140B50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D6CD68-917F-4741-8EFE-0DB977D27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FFB7D-81B3-5F41-B763-C94FC6F59A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EE9A3-B842-A144-B2E4-9344D98EE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95D1A-A5F6-044E-B806-309A2F2D2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59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339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4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D7DF9-1A75-594F-85D8-4DA7A39A2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5C142-721A-2547-B4B8-3FDA3957A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9A55B7-F274-5743-89FA-A432CDFFA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9A4AE-62A9-D24C-810B-B73D5D29C7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E4BCE5-45E7-6C48-9CD1-777A60B3C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ABF74-2277-D147-A5AE-3E43C4FA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799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42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244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812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788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06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498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561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895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386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02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3E5F5-A8E6-7240-AE9C-42C8E7C8D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BD26CC-D551-B14A-8A26-A8B62B11B1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D46FCF-123C-A146-B441-016767D67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5B13A5-4020-5547-9017-D64724D16D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84E43-EACE-EC44-AA6D-D9E83BB42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F995FE-93B5-294B-8D4F-06474EC48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87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064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881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389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966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580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020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739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786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728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27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3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4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5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6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angle 7">
            <a:extLst>
              <a:ext uri="{FF2B5EF4-FFF2-40B4-BE49-F238E27FC236}">
                <a16:creationId xmlns:a16="http://schemas.microsoft.com/office/drawing/2014/main" id="{C6C9E5B7-C62B-A349-9B92-337FB8066E0B}"/>
              </a:ext>
            </a:extLst>
          </p:cNvPr>
          <p:cNvSpPr/>
          <p:nvPr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0CB6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553ED77E-7E52-5E4C-A77D-AB6421030DB7}"/>
              </a:ext>
            </a:extLst>
          </p:cNvPr>
          <p:cNvSpPr/>
          <p:nvPr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0C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40CC91ED-8CB7-DF47-87E6-88DA86DD2E7B}"/>
              </a:ext>
            </a:extLst>
          </p:cNvPr>
          <p:cNvSpPr/>
          <p:nvPr userDrawn="1"/>
        </p:nvSpPr>
        <p:spPr>
          <a:xfrm rot="10800000">
            <a:off x="-3980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0CB6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5C63A649-2E2B-E949-9E0A-66C44F0FF3B0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0CB6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200AEC62-402D-6F4B-965B-30EAB0B6D00D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0C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5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5CB03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5CB0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5CB0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-3152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8468" y="123602"/>
            <a:ext cx="578240" cy="57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DD0C1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DD0C1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DD0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DD0C1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2599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DD0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9292" y="123602"/>
            <a:ext cx="576592" cy="5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5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E775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E775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E77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E775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0" y="0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E77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9292" y="124014"/>
            <a:ext cx="576592" cy="57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88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27357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27357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27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27357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2599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27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9292" y="124014"/>
            <a:ext cx="576592" cy="57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1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>
            <a:extLst>
              <a:ext uri="{FF2B5EF4-FFF2-40B4-BE49-F238E27FC236}">
                <a16:creationId xmlns:a16="http://schemas.microsoft.com/office/drawing/2014/main" id="{F1C9106F-920C-7644-B59F-D1439126C4C7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A5322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E06C51F8-F1AD-7B49-B488-500C9D37A671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ED038D72-6F11-C043-9F21-23EC07F97A11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CC9A6E-7B12-3F42-9E9C-605B82F687E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1" name="Triangle 10">
            <a:extLst>
              <a:ext uri="{FF2B5EF4-FFF2-40B4-BE49-F238E27FC236}">
                <a16:creationId xmlns:a16="http://schemas.microsoft.com/office/drawing/2014/main" id="{02E7F303-E7A3-5043-8237-0C665D2EB724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DDED9D8F-40F4-8741-B3C2-D5F286E9223F}"/>
              </a:ext>
            </a:extLst>
          </p:cNvPr>
          <p:cNvSpPr/>
          <p:nvPr userDrawn="1"/>
        </p:nvSpPr>
        <p:spPr>
          <a:xfrm rot="10800000">
            <a:off x="1423" y="2747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74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>
            <a:extLst>
              <a:ext uri="{FF2B5EF4-FFF2-40B4-BE49-F238E27FC236}">
                <a16:creationId xmlns:a16="http://schemas.microsoft.com/office/drawing/2014/main" id="{F1C9106F-920C-7644-B59F-D1439126C4C7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E06C51F8-F1AD-7B49-B488-500C9D37A671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ED038D72-6F11-C043-9F21-23EC07F97A11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CC9A6E-7B12-3F42-9E9C-605B82F687E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1" name="Triangle 10">
            <a:extLst>
              <a:ext uri="{FF2B5EF4-FFF2-40B4-BE49-F238E27FC236}">
                <a16:creationId xmlns:a16="http://schemas.microsoft.com/office/drawing/2014/main" id="{02E7F303-E7A3-5043-8237-0C665D2EB724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DDED9D8F-40F4-8741-B3C2-D5F286E9223F}"/>
              </a:ext>
            </a:extLst>
          </p:cNvPr>
          <p:cNvSpPr/>
          <p:nvPr userDrawn="1"/>
        </p:nvSpPr>
        <p:spPr>
          <a:xfrm rot="10800000">
            <a:off x="1423" y="2747"/>
            <a:ext cx="1119511" cy="677612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5CB0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5CB03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5CB0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5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A5322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2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E775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E77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E775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E775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E77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15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27357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27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27357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27357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27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9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4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2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F8DA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F8DA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F8DA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2842" y="0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4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0CB6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0CB6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0C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0CB6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-3152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0C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8468" y="123602"/>
            <a:ext cx="578240" cy="5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08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30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5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C850DE-D319-C54E-A4CF-1E50C7B45A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30" t="9893" b="189"/>
          <a:stretch/>
        </p:blipFill>
        <p:spPr>
          <a:xfrm>
            <a:off x="2744243" y="-23749"/>
            <a:ext cx="9447757" cy="6881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691924-6D05-804C-8769-B2BA89058B21}"/>
              </a:ext>
            </a:extLst>
          </p:cNvPr>
          <p:cNvSpPr/>
          <p:nvPr/>
        </p:nvSpPr>
        <p:spPr>
          <a:xfrm>
            <a:off x="-55019" y="-122294"/>
            <a:ext cx="7620245" cy="7036628"/>
          </a:xfrm>
          <a:custGeom>
            <a:avLst/>
            <a:gdLst>
              <a:gd name="connsiteX0" fmla="*/ 0 w 3013410"/>
              <a:gd name="connsiteY0" fmla="*/ 0 h 7019210"/>
              <a:gd name="connsiteX1" fmla="*/ 3013410 w 3013410"/>
              <a:gd name="connsiteY1" fmla="*/ 0 h 7019210"/>
              <a:gd name="connsiteX2" fmla="*/ 3013410 w 3013410"/>
              <a:gd name="connsiteY2" fmla="*/ 7019210 h 7019210"/>
              <a:gd name="connsiteX3" fmla="*/ 0 w 3013410"/>
              <a:gd name="connsiteY3" fmla="*/ 7019210 h 7019210"/>
              <a:gd name="connsiteX4" fmla="*/ 0 w 3013410"/>
              <a:gd name="connsiteY4" fmla="*/ 0 h 7019210"/>
              <a:gd name="connsiteX0" fmla="*/ 0 w 7620245"/>
              <a:gd name="connsiteY0" fmla="*/ 8709 h 7027919"/>
              <a:gd name="connsiteX1" fmla="*/ 7620245 w 7620245"/>
              <a:gd name="connsiteY1" fmla="*/ 0 h 7027919"/>
              <a:gd name="connsiteX2" fmla="*/ 3013410 w 7620245"/>
              <a:gd name="connsiteY2" fmla="*/ 7027919 h 7027919"/>
              <a:gd name="connsiteX3" fmla="*/ 0 w 7620245"/>
              <a:gd name="connsiteY3" fmla="*/ 7027919 h 7027919"/>
              <a:gd name="connsiteX4" fmla="*/ 0 w 7620245"/>
              <a:gd name="connsiteY4" fmla="*/ 8709 h 7027919"/>
              <a:gd name="connsiteX0" fmla="*/ 0 w 7620245"/>
              <a:gd name="connsiteY0" fmla="*/ 8709 h 7027919"/>
              <a:gd name="connsiteX1" fmla="*/ 7620245 w 7620245"/>
              <a:gd name="connsiteY1" fmla="*/ 0 h 7027919"/>
              <a:gd name="connsiteX2" fmla="*/ 3509799 w 7620245"/>
              <a:gd name="connsiteY2" fmla="*/ 7019211 h 7027919"/>
              <a:gd name="connsiteX3" fmla="*/ 0 w 7620245"/>
              <a:gd name="connsiteY3" fmla="*/ 7027919 h 7027919"/>
              <a:gd name="connsiteX4" fmla="*/ 0 w 7620245"/>
              <a:gd name="connsiteY4" fmla="*/ 8709 h 7027919"/>
              <a:gd name="connsiteX0" fmla="*/ 0 w 7620245"/>
              <a:gd name="connsiteY0" fmla="*/ 8709 h 7036628"/>
              <a:gd name="connsiteX1" fmla="*/ 7620245 w 7620245"/>
              <a:gd name="connsiteY1" fmla="*/ 0 h 7036628"/>
              <a:gd name="connsiteX2" fmla="*/ 3501090 w 7620245"/>
              <a:gd name="connsiteY2" fmla="*/ 7036628 h 7036628"/>
              <a:gd name="connsiteX3" fmla="*/ 0 w 7620245"/>
              <a:gd name="connsiteY3" fmla="*/ 7027919 h 7036628"/>
              <a:gd name="connsiteX4" fmla="*/ 0 w 7620245"/>
              <a:gd name="connsiteY4" fmla="*/ 8709 h 703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245" h="7036628">
                <a:moveTo>
                  <a:pt x="0" y="8709"/>
                </a:moveTo>
                <a:lnTo>
                  <a:pt x="7620245" y="0"/>
                </a:lnTo>
                <a:lnTo>
                  <a:pt x="3501090" y="7036628"/>
                </a:lnTo>
                <a:lnTo>
                  <a:pt x="0" y="7027919"/>
                </a:lnTo>
                <a:lnTo>
                  <a:pt x="0" y="8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65A2FA-D67B-8A46-BECD-04D9CBDEDDC1}"/>
              </a:ext>
            </a:extLst>
          </p:cNvPr>
          <p:cNvSpPr/>
          <p:nvPr/>
        </p:nvSpPr>
        <p:spPr>
          <a:xfrm>
            <a:off x="-52376" y="4120337"/>
            <a:ext cx="3425916" cy="2741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B8C5F5-F40B-FB44-9EB2-A330057F4A2B}"/>
              </a:ext>
            </a:extLst>
          </p:cNvPr>
          <p:cNvSpPr/>
          <p:nvPr/>
        </p:nvSpPr>
        <p:spPr>
          <a:xfrm>
            <a:off x="1492908" y="1007115"/>
            <a:ext cx="3425916" cy="2937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46EA8-1B90-7844-B573-8F200C3D523B}"/>
              </a:ext>
            </a:extLst>
          </p:cNvPr>
          <p:cNvSpPr txBox="1"/>
          <p:nvPr/>
        </p:nvSpPr>
        <p:spPr>
          <a:xfrm>
            <a:off x="217696" y="2709944"/>
            <a:ext cx="903827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GB" sz="3600" b="1" dirty="0">
                <a:solidFill>
                  <a:srgbClr val="A53228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CUSTOMER SELL IN</a:t>
            </a:r>
            <a:endParaRPr lang="en-US" sz="3600" b="1" dirty="0">
              <a:solidFill>
                <a:srgbClr val="A53228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DAF3D9-C665-9D41-92F7-C9C60743A873}"/>
              </a:ext>
            </a:extLst>
          </p:cNvPr>
          <p:cNvSpPr txBox="1"/>
          <p:nvPr/>
        </p:nvSpPr>
        <p:spPr>
          <a:xfrm>
            <a:off x="235884" y="3325925"/>
            <a:ext cx="6731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A53228"/>
                </a:solidFill>
                <a:latin typeface="Arial" charset="0"/>
                <a:ea typeface="Arial" charset="0"/>
                <a:cs typeface="Arial" charset="0"/>
              </a:rPr>
              <a:t>Business to Business</a:t>
            </a:r>
            <a:endParaRPr lang="en-US" sz="2000" dirty="0">
              <a:solidFill>
                <a:srgbClr val="A53228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6" name="Picture 2" descr="Image result for coca-cola logo">
            <a:extLst>
              <a:ext uri="{FF2B5EF4-FFF2-40B4-BE49-F238E27FC236}">
                <a16:creationId xmlns:a16="http://schemas.microsoft.com/office/drawing/2014/main" id="{5579A30F-FDD6-4122-AAD0-39A181F2A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04" y="4043832"/>
            <a:ext cx="1533286" cy="5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riangle 15">
            <a:extLst>
              <a:ext uri="{FF2B5EF4-FFF2-40B4-BE49-F238E27FC236}">
                <a16:creationId xmlns:a16="http://schemas.microsoft.com/office/drawing/2014/main" id="{07C4C6B5-CDF6-374D-9CBE-9077B360EA7E}"/>
              </a:ext>
            </a:extLst>
          </p:cNvPr>
          <p:cNvSpPr/>
          <p:nvPr/>
        </p:nvSpPr>
        <p:spPr>
          <a:xfrm>
            <a:off x="10736635" y="439703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EE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2115B8-C727-8A44-960D-669E14D5C1C8}"/>
              </a:ext>
            </a:extLst>
          </p:cNvPr>
          <p:cNvCxnSpPr>
            <a:cxnSpLocks/>
          </p:cNvCxnSpPr>
          <p:nvPr/>
        </p:nvCxnSpPr>
        <p:spPr>
          <a:xfrm flipH="1">
            <a:off x="3373540" y="-69850"/>
            <a:ext cx="4094582" cy="6975475"/>
          </a:xfrm>
          <a:prstGeom prst="line">
            <a:avLst/>
          </a:prstGeom>
          <a:ln w="38100">
            <a:solidFill>
              <a:srgbClr val="A632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riangle 15">
            <a:extLst>
              <a:ext uri="{FF2B5EF4-FFF2-40B4-BE49-F238E27FC236}">
                <a16:creationId xmlns:a16="http://schemas.microsoft.com/office/drawing/2014/main" id="{CBE9B015-BF76-4749-9A28-464895909FDD}"/>
              </a:ext>
            </a:extLst>
          </p:cNvPr>
          <p:cNvSpPr/>
          <p:nvPr/>
        </p:nvSpPr>
        <p:spPr>
          <a:xfrm>
            <a:off x="11062825" y="472322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CC8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1" name="Triangle 15">
            <a:extLst>
              <a:ext uri="{FF2B5EF4-FFF2-40B4-BE49-F238E27FC236}">
                <a16:creationId xmlns:a16="http://schemas.microsoft.com/office/drawing/2014/main" id="{F95E680B-A5AA-5348-99AF-3218ED66508B}"/>
              </a:ext>
            </a:extLst>
          </p:cNvPr>
          <p:cNvSpPr/>
          <p:nvPr/>
        </p:nvSpPr>
        <p:spPr>
          <a:xfrm>
            <a:off x="11335541" y="5044068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2" name="Triangle 15">
            <a:extLst>
              <a:ext uri="{FF2B5EF4-FFF2-40B4-BE49-F238E27FC236}">
                <a16:creationId xmlns:a16="http://schemas.microsoft.com/office/drawing/2014/main" id="{49214882-D187-A24B-B87E-9EB5A266F0D6}"/>
              </a:ext>
            </a:extLst>
          </p:cNvPr>
          <p:cNvSpPr/>
          <p:nvPr/>
        </p:nvSpPr>
        <p:spPr>
          <a:xfrm flipH="1" flipV="1">
            <a:off x="-143579" y="-113585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EE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3" name="Triangle 15">
            <a:extLst>
              <a:ext uri="{FF2B5EF4-FFF2-40B4-BE49-F238E27FC236}">
                <a16:creationId xmlns:a16="http://schemas.microsoft.com/office/drawing/2014/main" id="{CE221CA2-C5C6-AC41-A589-81EC01BFC1F9}"/>
              </a:ext>
            </a:extLst>
          </p:cNvPr>
          <p:cNvSpPr/>
          <p:nvPr/>
        </p:nvSpPr>
        <p:spPr>
          <a:xfrm flipH="1" flipV="1">
            <a:off x="-451715" y="-29345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CC8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4" name="Triangle 15">
            <a:extLst>
              <a:ext uri="{FF2B5EF4-FFF2-40B4-BE49-F238E27FC236}">
                <a16:creationId xmlns:a16="http://schemas.microsoft.com/office/drawing/2014/main" id="{4C1392FA-9710-564E-AC70-B19A974871F5}"/>
              </a:ext>
            </a:extLst>
          </p:cNvPr>
          <p:cNvSpPr/>
          <p:nvPr/>
        </p:nvSpPr>
        <p:spPr>
          <a:xfrm flipH="1" flipV="1">
            <a:off x="-759851" y="-53816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7" name="Speech Bubble: Rectangle 8">
            <a:extLst>
              <a:ext uri="{FF2B5EF4-FFF2-40B4-BE49-F238E27FC236}">
                <a16:creationId xmlns:a16="http://schemas.microsoft.com/office/drawing/2014/main" id="{068D209B-6CB7-2A4A-BD81-1228A1990779}"/>
              </a:ext>
            </a:extLst>
          </p:cNvPr>
          <p:cNvSpPr/>
          <p:nvPr/>
        </p:nvSpPr>
        <p:spPr>
          <a:xfrm>
            <a:off x="2039317" y="4853476"/>
            <a:ext cx="1606939" cy="399741"/>
          </a:xfrm>
          <a:prstGeom prst="wedgeRectCallout">
            <a:avLst>
              <a:gd name="adj1" fmla="val -2578"/>
              <a:gd name="adj2" fmla="val -123343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624221"/>
                </a:solidFill>
                <a:latin typeface="Century Gothic" panose="020B0502020202020204" pitchFamily="34" charset="0"/>
              </a:rPr>
              <a:t>Insert Customer’s logo</a:t>
            </a:r>
            <a:endParaRPr lang="en-GB" sz="1000" dirty="0">
              <a:solidFill>
                <a:srgbClr val="62422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DD8E63-74EB-5E4E-AF00-194039ECB16A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26" y="1496087"/>
            <a:ext cx="3567786" cy="1251815"/>
          </a:xfrm>
          <a:prstGeom prst="rect">
            <a:avLst/>
          </a:prstGeom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9BE553CA-D2FB-0642-92B9-28011ACABF25}"/>
              </a:ext>
            </a:extLst>
          </p:cNvPr>
          <p:cNvSpPr/>
          <p:nvPr/>
        </p:nvSpPr>
        <p:spPr>
          <a:xfrm>
            <a:off x="3483864" y="-27432"/>
            <a:ext cx="8705088" cy="6903720"/>
          </a:xfrm>
          <a:custGeom>
            <a:avLst/>
            <a:gdLst>
              <a:gd name="connsiteX0" fmla="*/ 0 w 8705088"/>
              <a:gd name="connsiteY0" fmla="*/ 6894576 h 6903720"/>
              <a:gd name="connsiteX1" fmla="*/ 4023360 w 8705088"/>
              <a:gd name="connsiteY1" fmla="*/ 0 h 6903720"/>
              <a:gd name="connsiteX2" fmla="*/ 8705088 w 8705088"/>
              <a:gd name="connsiteY2" fmla="*/ 0 h 6903720"/>
              <a:gd name="connsiteX3" fmla="*/ 8705088 w 8705088"/>
              <a:gd name="connsiteY3" fmla="*/ 3538728 h 6903720"/>
              <a:gd name="connsiteX4" fmla="*/ 6720840 w 8705088"/>
              <a:gd name="connsiteY4" fmla="*/ 6903720 h 6903720"/>
              <a:gd name="connsiteX5" fmla="*/ 0 w 8705088"/>
              <a:gd name="connsiteY5" fmla="*/ 6894576 h 690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05088" h="6903720">
                <a:moveTo>
                  <a:pt x="0" y="6894576"/>
                </a:moveTo>
                <a:lnTo>
                  <a:pt x="4023360" y="0"/>
                </a:lnTo>
                <a:lnTo>
                  <a:pt x="8705088" y="0"/>
                </a:lnTo>
                <a:lnTo>
                  <a:pt x="8705088" y="3538728"/>
                </a:lnTo>
                <a:lnTo>
                  <a:pt x="6720840" y="6903720"/>
                </a:lnTo>
                <a:lnTo>
                  <a:pt x="0" y="6894576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 l="-1928" t="-3637" r="-25881" b="-69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765DF52-7409-754D-8BBF-068B62E326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3064" y="4091637"/>
            <a:ext cx="1658239" cy="41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79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DE7357-114B-6C40-990A-DC2E713BB5D2}"/>
              </a:ext>
            </a:extLst>
          </p:cNvPr>
          <p:cNvSpPr/>
          <p:nvPr/>
        </p:nvSpPr>
        <p:spPr>
          <a:xfrm>
            <a:off x="924127" y="1425560"/>
            <a:ext cx="1928217" cy="1218971"/>
          </a:xfrm>
          <a:prstGeom prst="rect">
            <a:avLst/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AC49F9-0164-44B7-B5EF-B4799FAA878F}"/>
              </a:ext>
            </a:extLst>
          </p:cNvPr>
          <p:cNvSpPr txBox="1"/>
          <p:nvPr/>
        </p:nvSpPr>
        <p:spPr>
          <a:xfrm>
            <a:off x="826626" y="969546"/>
            <a:ext cx="10091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1362F"/>
                </a:solidFill>
                <a:latin typeface="Arial Rounded MT Bold" panose="020F0704030504030204" pitchFamily="34" charset="77"/>
                <a:cs typeface="Arial" charset="0"/>
              </a:rPr>
              <a:t>AT WORK (SCOS*) IS HIGH ON THE METRO C&amp;C AGENDA AS WELL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64B8D6-FA23-C14D-822A-34FA7DA668C2}"/>
              </a:ext>
            </a:extLst>
          </p:cNvPr>
          <p:cNvSpPr txBox="1"/>
          <p:nvPr/>
        </p:nvSpPr>
        <p:spPr>
          <a:xfrm>
            <a:off x="826626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78681"/>
                </a:solidFill>
                <a:latin typeface="Arial Rounded MT Bold" panose="020F0704030504030204" pitchFamily="34" charset="77"/>
              </a:rPr>
              <a:t>BUSINESS VALUE PROPOSITION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FF5B2E4-6C5D-4945-95C5-E9B0EB316ACC}"/>
              </a:ext>
            </a:extLst>
          </p:cNvPr>
          <p:cNvSpPr txBox="1"/>
          <p:nvPr/>
        </p:nvSpPr>
        <p:spPr>
          <a:xfrm>
            <a:off x="962818" y="1425560"/>
            <a:ext cx="2035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   Note for the countries:</a:t>
            </a:r>
            <a:b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   Use your customer </a:t>
            </a:r>
            <a:b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   strategy showing relevance of the At Work Channel or how strategy fits with proposal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55BCE45-F328-C34C-9B5C-8ECA2E502F41}"/>
              </a:ext>
            </a:extLst>
          </p:cNvPr>
          <p:cNvSpPr txBox="1"/>
          <p:nvPr/>
        </p:nvSpPr>
        <p:spPr>
          <a:xfrm>
            <a:off x="924073" y="1305044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B7048A4-9EF1-E041-9721-05884DED3DBB}"/>
              </a:ext>
            </a:extLst>
          </p:cNvPr>
          <p:cNvSpPr/>
          <p:nvPr/>
        </p:nvSpPr>
        <p:spPr>
          <a:xfrm>
            <a:off x="826626" y="3408374"/>
            <a:ext cx="121625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-5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CUSTOMER STRATEGY</a:t>
            </a:r>
          </a:p>
        </p:txBody>
      </p:sp>
      <p:sp>
        <p:nvSpPr>
          <p:cNvPr id="70" name="Triangle 69">
            <a:extLst>
              <a:ext uri="{FF2B5EF4-FFF2-40B4-BE49-F238E27FC236}">
                <a16:creationId xmlns:a16="http://schemas.microsoft.com/office/drawing/2014/main" id="{9AC3B059-C5F2-8948-A59D-D815D1B4631C}"/>
              </a:ext>
            </a:extLst>
          </p:cNvPr>
          <p:cNvSpPr/>
          <p:nvPr/>
        </p:nvSpPr>
        <p:spPr>
          <a:xfrm rot="5400000">
            <a:off x="1739177" y="3465316"/>
            <a:ext cx="1369606" cy="366249"/>
          </a:xfrm>
          <a:prstGeom prst="triangle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FE30DB-54C1-B846-83CA-611F89E5EE5E}"/>
              </a:ext>
            </a:extLst>
          </p:cNvPr>
          <p:cNvSpPr/>
          <p:nvPr/>
        </p:nvSpPr>
        <p:spPr>
          <a:xfrm>
            <a:off x="5577840" y="1792224"/>
            <a:ext cx="1581912" cy="343817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WAREHOUSE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E5363EB-340B-1246-9DE5-A3BF72321229}"/>
              </a:ext>
            </a:extLst>
          </p:cNvPr>
          <p:cNvSpPr/>
          <p:nvPr/>
        </p:nvSpPr>
        <p:spPr>
          <a:xfrm>
            <a:off x="7254224" y="1792224"/>
            <a:ext cx="1581912" cy="343817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DELIVERY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3867D3B-9368-AE4D-919A-40A6684CBB45}"/>
              </a:ext>
            </a:extLst>
          </p:cNvPr>
          <p:cNvSpPr/>
          <p:nvPr/>
        </p:nvSpPr>
        <p:spPr>
          <a:xfrm>
            <a:off x="8930608" y="1792224"/>
            <a:ext cx="1581912" cy="343817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FRANCHISING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514956B-1B88-6D4B-8925-9399B7AF1778}"/>
              </a:ext>
            </a:extLst>
          </p:cNvPr>
          <p:cNvSpPr/>
          <p:nvPr/>
        </p:nvSpPr>
        <p:spPr>
          <a:xfrm>
            <a:off x="5577840" y="2868352"/>
            <a:ext cx="1581912" cy="2009983"/>
          </a:xfrm>
          <a:prstGeom prst="rect">
            <a:avLst/>
          </a:prstGeom>
          <a:solidFill>
            <a:srgbClr val="C78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3CC4186-D572-B145-9C52-73D134CF19ED}"/>
              </a:ext>
            </a:extLst>
          </p:cNvPr>
          <p:cNvSpPr/>
          <p:nvPr/>
        </p:nvSpPr>
        <p:spPr>
          <a:xfrm>
            <a:off x="7254224" y="2868352"/>
            <a:ext cx="1581912" cy="638835"/>
          </a:xfrm>
          <a:prstGeom prst="rect">
            <a:avLst/>
          </a:prstGeom>
          <a:solidFill>
            <a:srgbClr val="EC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46AFE60-FD72-F343-AF13-BCA2707F34BD}"/>
              </a:ext>
            </a:extLst>
          </p:cNvPr>
          <p:cNvSpPr/>
          <p:nvPr/>
        </p:nvSpPr>
        <p:spPr>
          <a:xfrm>
            <a:off x="8930608" y="2868352"/>
            <a:ext cx="1581912" cy="638835"/>
          </a:xfrm>
          <a:prstGeom prst="rect">
            <a:avLst/>
          </a:prstGeom>
          <a:solidFill>
            <a:srgbClr val="EC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7A5FFB7-5036-5642-84C7-334589344749}"/>
              </a:ext>
            </a:extLst>
          </p:cNvPr>
          <p:cNvSpPr/>
          <p:nvPr/>
        </p:nvSpPr>
        <p:spPr>
          <a:xfrm>
            <a:off x="7254224" y="4239500"/>
            <a:ext cx="1581912" cy="638835"/>
          </a:xfrm>
          <a:prstGeom prst="rect">
            <a:avLst/>
          </a:prstGeom>
          <a:solidFill>
            <a:srgbClr val="EC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AAC4EB7-E9B4-554F-8F8A-2379922D2DEB}"/>
              </a:ext>
            </a:extLst>
          </p:cNvPr>
          <p:cNvSpPr/>
          <p:nvPr/>
        </p:nvSpPr>
        <p:spPr>
          <a:xfrm>
            <a:off x="8930608" y="4239500"/>
            <a:ext cx="1581912" cy="638835"/>
          </a:xfrm>
          <a:prstGeom prst="rect">
            <a:avLst/>
          </a:prstGeom>
          <a:solidFill>
            <a:srgbClr val="EC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4D652E1-262B-F141-BD44-B07B0E70E594}"/>
              </a:ext>
            </a:extLst>
          </p:cNvPr>
          <p:cNvSpPr/>
          <p:nvPr/>
        </p:nvSpPr>
        <p:spPr>
          <a:xfrm>
            <a:off x="7254224" y="3553925"/>
            <a:ext cx="3258296" cy="638835"/>
          </a:xfrm>
          <a:prstGeom prst="rect">
            <a:avLst/>
          </a:prstGeom>
          <a:solidFill>
            <a:srgbClr val="EC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AD51D71-4E05-0E45-A5A8-93E684C819D7}"/>
              </a:ext>
            </a:extLst>
          </p:cNvPr>
          <p:cNvSpPr/>
          <p:nvPr/>
        </p:nvSpPr>
        <p:spPr>
          <a:xfrm>
            <a:off x="3157736" y="2868352"/>
            <a:ext cx="1308151" cy="638835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HoReCa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D5A158E-44E1-1F41-831E-749EB82D87A4}"/>
              </a:ext>
            </a:extLst>
          </p:cNvPr>
          <p:cNvSpPr/>
          <p:nvPr/>
        </p:nvSpPr>
        <p:spPr>
          <a:xfrm>
            <a:off x="3157736" y="4239500"/>
            <a:ext cx="1308151" cy="638835"/>
          </a:xfrm>
          <a:prstGeom prst="rect">
            <a:avLst/>
          </a:prstGeom>
          <a:solidFill>
            <a:srgbClr val="EC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SCOs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0C766DD-FA35-B94D-BBAA-3AF54AB5FBDC}"/>
              </a:ext>
            </a:extLst>
          </p:cNvPr>
          <p:cNvSpPr/>
          <p:nvPr/>
        </p:nvSpPr>
        <p:spPr>
          <a:xfrm>
            <a:off x="3157736" y="3553925"/>
            <a:ext cx="1308151" cy="638835"/>
          </a:xfrm>
          <a:prstGeom prst="rect">
            <a:avLst/>
          </a:prstGeom>
          <a:solidFill>
            <a:srgbClr val="C78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Trader</a:t>
            </a:r>
          </a:p>
        </p:txBody>
      </p:sp>
      <p:sp>
        <p:nvSpPr>
          <p:cNvPr id="88" name="object 13">
            <a:extLst>
              <a:ext uri="{FF2B5EF4-FFF2-40B4-BE49-F238E27FC236}">
                <a16:creationId xmlns:a16="http://schemas.microsoft.com/office/drawing/2014/main" id="{D28F6BAC-57FD-3D42-AC44-42801AE633DC}"/>
              </a:ext>
            </a:extLst>
          </p:cNvPr>
          <p:cNvSpPr/>
          <p:nvPr/>
        </p:nvSpPr>
        <p:spPr>
          <a:xfrm>
            <a:off x="5577840" y="2182779"/>
            <a:ext cx="1581912" cy="634165"/>
          </a:xfrm>
          <a:prstGeom prst="rect">
            <a:avLst/>
          </a:prstGeom>
          <a:blipFill>
            <a:blip r:embed="rId3" cstate="print"/>
            <a:stretch>
              <a:fillRect l="-168372" t="-84640" r="-228260" b="-458523"/>
            </a:stretch>
          </a:blipFill>
        </p:spPr>
        <p:txBody>
          <a:bodyPr wrap="square" lIns="0" tIns="0" rIns="0" bIns="0" rtlCol="0"/>
          <a:lstStyle/>
          <a:p>
            <a:pPr defTabSz="600305"/>
            <a:endParaRPr sz="1350" dirty="0">
              <a:solidFill>
                <a:prstClr val="black"/>
              </a:solidFill>
            </a:endParaRPr>
          </a:p>
        </p:txBody>
      </p:sp>
      <p:sp>
        <p:nvSpPr>
          <p:cNvPr id="89" name="object 13">
            <a:extLst>
              <a:ext uri="{FF2B5EF4-FFF2-40B4-BE49-F238E27FC236}">
                <a16:creationId xmlns:a16="http://schemas.microsoft.com/office/drawing/2014/main" id="{366777F2-948C-874C-ACB9-14F0A68F99BD}"/>
              </a:ext>
            </a:extLst>
          </p:cNvPr>
          <p:cNvSpPr/>
          <p:nvPr/>
        </p:nvSpPr>
        <p:spPr>
          <a:xfrm>
            <a:off x="7254224" y="2182779"/>
            <a:ext cx="1581912" cy="634165"/>
          </a:xfrm>
          <a:prstGeom prst="rect">
            <a:avLst/>
          </a:prstGeom>
          <a:blipFill>
            <a:blip r:embed="rId3" cstate="print"/>
            <a:stretch>
              <a:fillRect l="-281251" t="-84639" r="-115381" b="-458525"/>
            </a:stretch>
          </a:blipFill>
        </p:spPr>
        <p:txBody>
          <a:bodyPr wrap="square" lIns="0" tIns="0" rIns="0" bIns="0" rtlCol="0"/>
          <a:lstStyle/>
          <a:p>
            <a:pPr defTabSz="600305"/>
            <a:endParaRPr sz="1350" dirty="0">
              <a:solidFill>
                <a:prstClr val="black"/>
              </a:solidFill>
            </a:endParaRPr>
          </a:p>
        </p:txBody>
      </p:sp>
      <p:sp>
        <p:nvSpPr>
          <p:cNvPr id="90" name="object 13">
            <a:extLst>
              <a:ext uri="{FF2B5EF4-FFF2-40B4-BE49-F238E27FC236}">
                <a16:creationId xmlns:a16="http://schemas.microsoft.com/office/drawing/2014/main" id="{837EC398-3C03-0E43-A3BB-3F8FF398EDD3}"/>
              </a:ext>
            </a:extLst>
          </p:cNvPr>
          <p:cNvSpPr/>
          <p:nvPr/>
        </p:nvSpPr>
        <p:spPr>
          <a:xfrm>
            <a:off x="8930608" y="2182779"/>
            <a:ext cx="1581912" cy="634165"/>
          </a:xfrm>
          <a:prstGeom prst="rect">
            <a:avLst/>
          </a:prstGeom>
          <a:blipFill>
            <a:blip r:embed="rId3" cstate="print"/>
            <a:stretch>
              <a:fillRect l="-387223" t="-84639" r="-9409" b="-458525"/>
            </a:stretch>
          </a:blipFill>
        </p:spPr>
        <p:txBody>
          <a:bodyPr wrap="square" lIns="0" tIns="0" rIns="0" bIns="0" rtlCol="0"/>
          <a:lstStyle/>
          <a:p>
            <a:pPr defTabSz="600305"/>
            <a:endParaRPr sz="1350" dirty="0">
              <a:solidFill>
                <a:prstClr val="black"/>
              </a:solidFill>
            </a:endParaRPr>
          </a:p>
        </p:txBody>
      </p:sp>
      <p:sp>
        <p:nvSpPr>
          <p:cNvPr id="91" name="object 13">
            <a:extLst>
              <a:ext uri="{FF2B5EF4-FFF2-40B4-BE49-F238E27FC236}">
                <a16:creationId xmlns:a16="http://schemas.microsoft.com/office/drawing/2014/main" id="{54CE0E53-CA61-C54B-A892-DE1F6391499D}"/>
              </a:ext>
            </a:extLst>
          </p:cNvPr>
          <p:cNvSpPr/>
          <p:nvPr/>
        </p:nvSpPr>
        <p:spPr>
          <a:xfrm>
            <a:off x="4503991" y="2868351"/>
            <a:ext cx="1023832" cy="638833"/>
          </a:xfrm>
          <a:prstGeom prst="rect">
            <a:avLst/>
          </a:prstGeom>
          <a:blipFill>
            <a:blip r:embed="rId3" cstate="print"/>
            <a:stretch>
              <a:fillRect l="-164174" t="-211599" r="-556529" b="-371264"/>
            </a:stretch>
          </a:blipFill>
        </p:spPr>
        <p:txBody>
          <a:bodyPr wrap="square" lIns="0" tIns="0" rIns="0" bIns="0" rtlCol="0"/>
          <a:lstStyle/>
          <a:p>
            <a:pPr defTabSz="600305"/>
            <a:endParaRPr sz="1350" dirty="0">
              <a:solidFill>
                <a:prstClr val="black"/>
              </a:solidFill>
            </a:endParaRPr>
          </a:p>
        </p:txBody>
      </p:sp>
      <p:sp>
        <p:nvSpPr>
          <p:cNvPr id="92" name="object 13">
            <a:extLst>
              <a:ext uri="{FF2B5EF4-FFF2-40B4-BE49-F238E27FC236}">
                <a16:creationId xmlns:a16="http://schemas.microsoft.com/office/drawing/2014/main" id="{ADB104F1-FD50-F041-86F4-BAEE5FFF6CBB}"/>
              </a:ext>
            </a:extLst>
          </p:cNvPr>
          <p:cNvSpPr/>
          <p:nvPr/>
        </p:nvSpPr>
        <p:spPr>
          <a:xfrm>
            <a:off x="4503991" y="3553925"/>
            <a:ext cx="1023832" cy="638833"/>
          </a:xfrm>
          <a:prstGeom prst="rect">
            <a:avLst/>
          </a:prstGeom>
          <a:blipFill>
            <a:blip r:embed="rId3" cstate="print"/>
            <a:stretch>
              <a:fillRect l="-164174" t="-333164" r="-556529" b="-249699"/>
            </a:stretch>
          </a:blipFill>
        </p:spPr>
        <p:txBody>
          <a:bodyPr wrap="square" lIns="0" tIns="0" rIns="0" bIns="0" rtlCol="0"/>
          <a:lstStyle/>
          <a:p>
            <a:pPr defTabSz="600305"/>
            <a:endParaRPr sz="1350" dirty="0">
              <a:solidFill>
                <a:prstClr val="black"/>
              </a:solidFill>
            </a:endParaRPr>
          </a:p>
        </p:txBody>
      </p:sp>
      <p:sp>
        <p:nvSpPr>
          <p:cNvPr id="93" name="object 13">
            <a:extLst>
              <a:ext uri="{FF2B5EF4-FFF2-40B4-BE49-F238E27FC236}">
                <a16:creationId xmlns:a16="http://schemas.microsoft.com/office/drawing/2014/main" id="{74248861-B8F5-1943-B873-DCA19C44C87E}"/>
              </a:ext>
            </a:extLst>
          </p:cNvPr>
          <p:cNvSpPr/>
          <p:nvPr/>
        </p:nvSpPr>
        <p:spPr>
          <a:xfrm>
            <a:off x="4503991" y="4239500"/>
            <a:ext cx="1023832" cy="638833"/>
          </a:xfrm>
          <a:prstGeom prst="rect">
            <a:avLst/>
          </a:prstGeom>
          <a:blipFill>
            <a:blip r:embed="rId3" cstate="print"/>
            <a:stretch>
              <a:fillRect l="-164174" t="-456064" r="-556529" b="-126798"/>
            </a:stretch>
          </a:blipFill>
        </p:spPr>
        <p:txBody>
          <a:bodyPr wrap="square" lIns="0" tIns="0" rIns="0" bIns="0" rtlCol="0"/>
          <a:lstStyle/>
          <a:p>
            <a:pPr defTabSz="600305"/>
            <a:endParaRPr sz="1350" dirty="0">
              <a:solidFill>
                <a:prstClr val="black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E5BD166-507A-3241-AD44-EC4BA4912018}"/>
              </a:ext>
            </a:extLst>
          </p:cNvPr>
          <p:cNvSpPr txBox="1"/>
          <p:nvPr/>
        </p:nvSpPr>
        <p:spPr>
          <a:xfrm>
            <a:off x="5577841" y="3546427"/>
            <a:ext cx="1581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Full-potential </a:t>
            </a:r>
            <a:b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warehouse wholesale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3D535E8-143F-7043-99CB-423749565CA8}"/>
              </a:ext>
            </a:extLst>
          </p:cNvPr>
          <p:cNvSpPr txBox="1"/>
          <p:nvPr/>
        </p:nvSpPr>
        <p:spPr>
          <a:xfrm>
            <a:off x="7254224" y="2968891"/>
            <a:ext cx="15819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algn="ctr"/>
            <a:r>
              <a:rPr lang="en-US" sz="10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FSD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3E8E424-2BF0-934C-9D94-56E8290E09A9}"/>
              </a:ext>
            </a:extLst>
          </p:cNvPr>
          <p:cNvSpPr txBox="1"/>
          <p:nvPr/>
        </p:nvSpPr>
        <p:spPr>
          <a:xfrm>
            <a:off x="7254224" y="3682394"/>
            <a:ext cx="3258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algn="ctr"/>
            <a:r>
              <a:rPr lang="en-US" sz="10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 IN TRADER FRANCHISING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F74F7459-C2DF-BC44-A740-71D1852D1FCB}"/>
              </a:ext>
            </a:extLst>
          </p:cNvPr>
          <p:cNvSpPr/>
          <p:nvPr/>
        </p:nvSpPr>
        <p:spPr>
          <a:xfrm>
            <a:off x="7254224" y="3131985"/>
            <a:ext cx="1435835" cy="223334"/>
          </a:xfrm>
          <a:prstGeom prst="rightArrow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ight Arrow 96">
            <a:extLst>
              <a:ext uri="{FF2B5EF4-FFF2-40B4-BE49-F238E27FC236}">
                <a16:creationId xmlns:a16="http://schemas.microsoft.com/office/drawing/2014/main" id="{2A7E7A69-A033-AE46-9ABD-501CD71FD935}"/>
              </a:ext>
            </a:extLst>
          </p:cNvPr>
          <p:cNvSpPr/>
          <p:nvPr/>
        </p:nvSpPr>
        <p:spPr>
          <a:xfrm>
            <a:off x="7254224" y="3846884"/>
            <a:ext cx="3182027" cy="223334"/>
          </a:xfrm>
          <a:prstGeom prst="rightArrow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C7FDE189-D391-2D48-80F3-A55555144DA0}"/>
              </a:ext>
            </a:extLst>
          </p:cNvPr>
          <p:cNvSpPr/>
          <p:nvPr/>
        </p:nvSpPr>
        <p:spPr>
          <a:xfrm>
            <a:off x="3157736" y="4925068"/>
            <a:ext cx="7354783" cy="372406"/>
          </a:xfrm>
          <a:prstGeom prst="leftRightArrow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Left-Right Arrow 97">
            <a:extLst>
              <a:ext uri="{FF2B5EF4-FFF2-40B4-BE49-F238E27FC236}">
                <a16:creationId xmlns:a16="http://schemas.microsoft.com/office/drawing/2014/main" id="{48DC1620-0211-3542-B2F3-AFBD794A0CA6}"/>
              </a:ext>
            </a:extLst>
          </p:cNvPr>
          <p:cNvSpPr/>
          <p:nvPr/>
        </p:nvSpPr>
        <p:spPr>
          <a:xfrm>
            <a:off x="3157736" y="5327213"/>
            <a:ext cx="7354783" cy="372406"/>
          </a:xfrm>
          <a:prstGeom prst="leftRightArrow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8C1446A-2360-5247-8089-1792B1599693}"/>
              </a:ext>
            </a:extLst>
          </p:cNvPr>
          <p:cNvSpPr txBox="1"/>
          <p:nvPr/>
        </p:nvSpPr>
        <p:spPr>
          <a:xfrm>
            <a:off x="3995928" y="1837255"/>
            <a:ext cx="15819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algn="r"/>
            <a:r>
              <a:rPr lang="en-US" sz="10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B73AC9B-E68C-8B4E-9EBD-CDE0E0DBFD87}"/>
              </a:ext>
            </a:extLst>
          </p:cNvPr>
          <p:cNvSpPr txBox="1"/>
          <p:nvPr/>
        </p:nvSpPr>
        <p:spPr>
          <a:xfrm>
            <a:off x="3053820" y="2644531"/>
            <a:ext cx="15819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en-US" sz="10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9EF20B7-6501-7A4C-AA76-914D41A7694E}"/>
              </a:ext>
            </a:extLst>
          </p:cNvPr>
          <p:cNvSpPr txBox="1"/>
          <p:nvPr/>
        </p:nvSpPr>
        <p:spPr>
          <a:xfrm>
            <a:off x="3053820" y="1816474"/>
            <a:ext cx="1581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en-US" sz="1600" b="1" dirty="0">
                <a:solidFill>
                  <a:srgbClr val="F8D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B9D1F3E-1313-4A48-8DF3-6668272051B3}"/>
              </a:ext>
            </a:extLst>
          </p:cNvPr>
          <p:cNvSpPr txBox="1"/>
          <p:nvPr/>
        </p:nvSpPr>
        <p:spPr>
          <a:xfrm>
            <a:off x="3345873" y="4984560"/>
            <a:ext cx="69826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algn="ct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 Excellence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A1F27E4-2709-B648-8F37-12C3C48BBD67}"/>
              </a:ext>
            </a:extLst>
          </p:cNvPr>
          <p:cNvSpPr txBox="1"/>
          <p:nvPr/>
        </p:nvSpPr>
        <p:spPr>
          <a:xfrm>
            <a:off x="3345873" y="5388191"/>
            <a:ext cx="69826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algn="ct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Technologies for customers and channels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7818CE-C2C6-EF4C-9CF8-62B8F162EA23}"/>
              </a:ext>
            </a:extLst>
          </p:cNvPr>
          <p:cNvSpPr txBox="1"/>
          <p:nvPr/>
        </p:nvSpPr>
        <p:spPr>
          <a:xfrm>
            <a:off x="826626" y="6434200"/>
            <a:ext cx="69826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(*) – Services, Companies and Offices</a:t>
            </a:r>
          </a:p>
        </p:txBody>
      </p:sp>
    </p:spTree>
    <p:extLst>
      <p:ext uri="{BB962C8B-B14F-4D97-AF65-F5344CB8AC3E}">
        <p14:creationId xmlns:p14="http://schemas.microsoft.com/office/powerpoint/2010/main" val="2170083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529ACC01-86FA-4C40-AB6F-B29F7D253078}"/>
              </a:ext>
            </a:extLst>
          </p:cNvPr>
          <p:cNvSpPr/>
          <p:nvPr/>
        </p:nvSpPr>
        <p:spPr>
          <a:xfrm>
            <a:off x="2208179" y="2060561"/>
            <a:ext cx="9045074" cy="1640813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E5910ED-C95D-0C4E-821A-7A81C75BA8E3}"/>
              </a:ext>
            </a:extLst>
          </p:cNvPr>
          <p:cNvSpPr/>
          <p:nvPr/>
        </p:nvSpPr>
        <p:spPr>
          <a:xfrm>
            <a:off x="2208179" y="3852076"/>
            <a:ext cx="9045074" cy="1640813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3CE2F2E-F19E-419C-97BF-DB9B064775E3}"/>
              </a:ext>
            </a:extLst>
          </p:cNvPr>
          <p:cNvSpPr txBox="1"/>
          <p:nvPr/>
        </p:nvSpPr>
        <p:spPr>
          <a:xfrm>
            <a:off x="826627" y="966821"/>
            <a:ext cx="7443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A1362F"/>
                </a:solidFill>
                <a:latin typeface="Arial Rounded MT Bold" panose="020F0704030504030204" pitchFamily="34" charset="77"/>
                <a:ea typeface="Arial" charset="0"/>
                <a:cs typeface="Arial" panose="020B0604020202020204" pitchFamily="34" charset="0"/>
              </a:rPr>
              <a:t>WE CAN OFFER A BALANCED RANGE OF DRINKS AND PACK SIZES TO MEET CONSUMER REFRESHMENT NEEDS 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A1362F"/>
              </a:solidFill>
              <a:effectLst/>
              <a:uLnTx/>
              <a:uFillTx/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9DEB8C-03B5-4E94-8253-55D0973E0444}"/>
              </a:ext>
            </a:extLst>
          </p:cNvPr>
          <p:cNvSpPr/>
          <p:nvPr/>
        </p:nvSpPr>
        <p:spPr>
          <a:xfrm>
            <a:off x="841141" y="2652215"/>
            <a:ext cx="128913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RANGE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WHITE COLLAR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C8B455-1BBD-4791-8096-63A30A4127B3}"/>
              </a:ext>
            </a:extLst>
          </p:cNvPr>
          <p:cNvSpPr/>
          <p:nvPr/>
        </p:nvSpPr>
        <p:spPr>
          <a:xfrm>
            <a:off x="841141" y="4460117"/>
            <a:ext cx="12538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RANGE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BLUE COLLAR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49B6A2E-9EC0-D44F-8E86-AA4F20FB3804}"/>
              </a:ext>
            </a:extLst>
          </p:cNvPr>
          <p:cNvSpPr txBox="1"/>
          <p:nvPr/>
        </p:nvSpPr>
        <p:spPr>
          <a:xfrm>
            <a:off x="2220793" y="2072313"/>
            <a:ext cx="3223572" cy="2585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5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ENABLING CATEGORIES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B40AC4-8A64-534F-A4F1-543B1E6E8B5F}"/>
              </a:ext>
            </a:extLst>
          </p:cNvPr>
          <p:cNvSpPr txBox="1"/>
          <p:nvPr/>
        </p:nvSpPr>
        <p:spPr>
          <a:xfrm>
            <a:off x="2220793" y="3900726"/>
            <a:ext cx="3223572" cy="2585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5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ENABLING CATEGORIES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F58E517-0890-B843-AEA5-607EB07DC4E6}"/>
              </a:ext>
            </a:extLst>
          </p:cNvPr>
          <p:cNvSpPr/>
          <p:nvPr/>
        </p:nvSpPr>
        <p:spPr>
          <a:xfrm>
            <a:off x="4163439" y="2304455"/>
            <a:ext cx="7011910" cy="1303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E462941-8A20-A441-A650-96ED58ADC617}"/>
              </a:ext>
            </a:extLst>
          </p:cNvPr>
          <p:cNvSpPr txBox="1"/>
          <p:nvPr/>
        </p:nvSpPr>
        <p:spPr>
          <a:xfrm>
            <a:off x="2779204" y="2519018"/>
            <a:ext cx="1136504" cy="2446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COFFEE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CD5CC6A-BB71-BE4F-BDEA-3A5EBC4ADF8E}"/>
              </a:ext>
            </a:extLst>
          </p:cNvPr>
          <p:cNvSpPr txBox="1"/>
          <p:nvPr/>
        </p:nvSpPr>
        <p:spPr>
          <a:xfrm>
            <a:off x="2777014" y="3175123"/>
            <a:ext cx="1136504" cy="2446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5210BFA-D1BD-A947-BDE6-8064BAAD5F83}"/>
              </a:ext>
            </a:extLst>
          </p:cNvPr>
          <p:cNvGrpSpPr/>
          <p:nvPr/>
        </p:nvGrpSpPr>
        <p:grpSpPr>
          <a:xfrm>
            <a:off x="2326630" y="2397098"/>
            <a:ext cx="443430" cy="473873"/>
            <a:chOff x="6762242" y="2566797"/>
            <a:chExt cx="1338773" cy="1338773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A96C350-4D71-1B47-A79F-92EFBF4A66E9}"/>
                </a:ext>
              </a:extLst>
            </p:cNvPr>
            <p:cNvSpPr/>
            <p:nvPr/>
          </p:nvSpPr>
          <p:spPr>
            <a:xfrm>
              <a:off x="6762242" y="2566797"/>
              <a:ext cx="1338773" cy="1338773"/>
            </a:xfrm>
            <a:prstGeom prst="ellipse">
              <a:avLst/>
            </a:prstGeom>
            <a:solidFill>
              <a:srgbClr val="C7868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DBA50E5-D14E-E140-82B0-CE8AAAEC6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duotone>
                <a:prstClr val="black"/>
                <a:srgbClr val="C92626">
                  <a:tint val="45000"/>
                  <a:satMod val="400000"/>
                </a:srgbClr>
              </a:duotone>
              <a:lum bright="4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5953" y="2788463"/>
              <a:ext cx="893646" cy="893646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7D8880E-A05B-CB40-B405-B01B22946ABE}"/>
              </a:ext>
            </a:extLst>
          </p:cNvPr>
          <p:cNvGrpSpPr/>
          <p:nvPr/>
        </p:nvGrpSpPr>
        <p:grpSpPr>
          <a:xfrm>
            <a:off x="2326630" y="3060528"/>
            <a:ext cx="443430" cy="473873"/>
            <a:chOff x="6276854" y="3905346"/>
            <a:chExt cx="1010618" cy="108000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EAFEC88-A050-6F4A-A722-312D8B86DADD}"/>
                </a:ext>
              </a:extLst>
            </p:cNvPr>
            <p:cNvSpPr/>
            <p:nvPr/>
          </p:nvSpPr>
          <p:spPr>
            <a:xfrm>
              <a:off x="6276854" y="3905346"/>
              <a:ext cx="1010618" cy="1080000"/>
            </a:xfrm>
            <a:prstGeom prst="ellipse">
              <a:avLst/>
            </a:prstGeom>
            <a:solidFill>
              <a:srgbClr val="C7868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CD7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C78DB9CB-9902-2945-A41B-C1BBDDE38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rgbClr val="CD857F">
                  <a:tint val="45000"/>
                  <a:satMod val="400000"/>
                </a:srgbClr>
              </a:duotone>
              <a:lum bright="4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3566" y="4097658"/>
              <a:ext cx="697195" cy="695374"/>
            </a:xfrm>
            <a:prstGeom prst="rect">
              <a:avLst/>
            </a:prstGeom>
          </p:spPr>
        </p:pic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4243E43D-6445-B148-9EB1-0A4DDD59CEBE}"/>
              </a:ext>
            </a:extLst>
          </p:cNvPr>
          <p:cNvSpPr/>
          <p:nvPr/>
        </p:nvSpPr>
        <p:spPr>
          <a:xfrm>
            <a:off x="4163439" y="4098298"/>
            <a:ext cx="7011910" cy="1303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A78B3C7-1561-A24D-B7C6-C40C815D176E}"/>
              </a:ext>
            </a:extLst>
          </p:cNvPr>
          <p:cNvSpPr txBox="1"/>
          <p:nvPr/>
        </p:nvSpPr>
        <p:spPr>
          <a:xfrm>
            <a:off x="2779204" y="4312861"/>
            <a:ext cx="1136504" cy="2446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COFFEE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E933271-A50C-5B45-B631-27A2306AE46C}"/>
              </a:ext>
            </a:extLst>
          </p:cNvPr>
          <p:cNvSpPr txBox="1"/>
          <p:nvPr/>
        </p:nvSpPr>
        <p:spPr>
          <a:xfrm>
            <a:off x="2777014" y="4968966"/>
            <a:ext cx="1136504" cy="2446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54A00AF-B872-3D41-B013-8829C2624831}"/>
              </a:ext>
            </a:extLst>
          </p:cNvPr>
          <p:cNvGrpSpPr/>
          <p:nvPr/>
        </p:nvGrpSpPr>
        <p:grpSpPr>
          <a:xfrm>
            <a:off x="2326630" y="4190941"/>
            <a:ext cx="443430" cy="473873"/>
            <a:chOff x="6762242" y="2566797"/>
            <a:chExt cx="1338773" cy="1338773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C591FB2-1D7C-3F44-AA21-C52E0AEE2D13}"/>
                </a:ext>
              </a:extLst>
            </p:cNvPr>
            <p:cNvSpPr/>
            <p:nvPr/>
          </p:nvSpPr>
          <p:spPr>
            <a:xfrm>
              <a:off x="6762242" y="2566797"/>
              <a:ext cx="1338773" cy="1338773"/>
            </a:xfrm>
            <a:prstGeom prst="ellipse">
              <a:avLst/>
            </a:prstGeom>
            <a:solidFill>
              <a:srgbClr val="C7868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4988EFB8-357F-1942-8B50-7B6B0F68C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duotone>
                <a:prstClr val="black"/>
                <a:srgbClr val="C92626">
                  <a:tint val="45000"/>
                  <a:satMod val="400000"/>
                </a:srgbClr>
              </a:duotone>
              <a:lum bright="4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5953" y="2788463"/>
              <a:ext cx="893646" cy="89364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9C20DAA-92D1-4343-AE2D-CDB4FA32E510}"/>
              </a:ext>
            </a:extLst>
          </p:cNvPr>
          <p:cNvGrpSpPr/>
          <p:nvPr/>
        </p:nvGrpSpPr>
        <p:grpSpPr>
          <a:xfrm>
            <a:off x="2326630" y="4854371"/>
            <a:ext cx="443430" cy="473873"/>
            <a:chOff x="6276854" y="3905346"/>
            <a:chExt cx="1010618" cy="1080000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576CB9A7-D384-CF45-83E2-6F7C081A0315}"/>
                </a:ext>
              </a:extLst>
            </p:cNvPr>
            <p:cNvSpPr/>
            <p:nvPr/>
          </p:nvSpPr>
          <p:spPr>
            <a:xfrm>
              <a:off x="6276854" y="3905346"/>
              <a:ext cx="1010618" cy="1080000"/>
            </a:xfrm>
            <a:prstGeom prst="ellipse">
              <a:avLst/>
            </a:prstGeom>
            <a:solidFill>
              <a:srgbClr val="C7868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CD7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EFF97970-47BB-E746-B930-997CB7DB1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rgbClr val="CD857F">
                  <a:tint val="45000"/>
                  <a:satMod val="400000"/>
                </a:srgbClr>
              </a:duotone>
              <a:lum bright="4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3566" y="4097658"/>
              <a:ext cx="697195" cy="695374"/>
            </a:xfrm>
            <a:prstGeom prst="rect">
              <a:avLst/>
            </a:prstGeom>
          </p:spPr>
        </p:pic>
      </p:grpSp>
      <p:pic>
        <p:nvPicPr>
          <p:cNvPr id="129" name="Picture 128">
            <a:extLst>
              <a:ext uri="{FF2B5EF4-FFF2-40B4-BE49-F238E27FC236}">
                <a16:creationId xmlns:a16="http://schemas.microsoft.com/office/drawing/2014/main" id="{7C92B8BF-03CD-0347-B5E5-FE09C84F0F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12" t="69747" r="46858" b="12881"/>
          <a:stretch/>
        </p:blipFill>
        <p:spPr>
          <a:xfrm>
            <a:off x="6099474" y="2991001"/>
            <a:ext cx="312001" cy="419148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1992C1FE-7252-E84F-A221-4AC05066D2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71" t="69747" r="54499" b="12881"/>
          <a:stretch/>
        </p:blipFill>
        <p:spPr>
          <a:xfrm>
            <a:off x="6442260" y="2991001"/>
            <a:ext cx="312001" cy="41914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5BF1330C-9B9A-C84C-9F9D-4F982F0417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12" t="52613" r="46858" b="30015"/>
          <a:stretch/>
        </p:blipFill>
        <p:spPr>
          <a:xfrm>
            <a:off x="5070252" y="3028544"/>
            <a:ext cx="312001" cy="419148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59D779AE-F9EC-4C46-8C53-81CE9FD5AD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77" t="52146" r="54393" b="30482"/>
          <a:stretch/>
        </p:blipFill>
        <p:spPr>
          <a:xfrm>
            <a:off x="5405419" y="3013304"/>
            <a:ext cx="312001" cy="419148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4B4E4409-0FD7-3C45-867D-95CFDBE25E64}"/>
              </a:ext>
            </a:extLst>
          </p:cNvPr>
          <p:cNvSpPr txBox="1"/>
          <p:nvPr/>
        </p:nvSpPr>
        <p:spPr>
          <a:xfrm>
            <a:off x="5287312" y="3407783"/>
            <a:ext cx="12899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330ml can or 500ml PET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BD6C26FF-BB8D-E743-933A-937BA790D1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793" t="50544" r="1387" b="12468"/>
          <a:stretch/>
        </p:blipFill>
        <p:spPr>
          <a:xfrm>
            <a:off x="4504115" y="2535779"/>
            <a:ext cx="278332" cy="76611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016915B-6C79-6940-817C-C513A09A76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871" t="22550" r="51098" b="60153"/>
          <a:stretch/>
        </p:blipFill>
        <p:spPr>
          <a:xfrm>
            <a:off x="5603442" y="2320382"/>
            <a:ext cx="672860" cy="54352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D6F00971-2AFA-6549-A0F5-8C34065A5D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802" t="21074" r="41387" b="62241"/>
          <a:stretch/>
        </p:blipFill>
        <p:spPr>
          <a:xfrm>
            <a:off x="6381115" y="2306796"/>
            <a:ext cx="506604" cy="52431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A52BD80-04C9-AA46-A452-7281979F75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979" t="21074" r="63912" b="62241"/>
          <a:stretch/>
        </p:blipFill>
        <p:spPr>
          <a:xfrm>
            <a:off x="5024006" y="2306796"/>
            <a:ext cx="470334" cy="52431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8160C697-A500-7F40-8CEF-11F8DB132E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024" t="11844" r="52375" b="72169"/>
          <a:stretch/>
        </p:blipFill>
        <p:spPr>
          <a:xfrm>
            <a:off x="7121062" y="2308286"/>
            <a:ext cx="549298" cy="532274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F8D2B172-2C10-2E41-BB2C-D7792084B4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7" t="24485" r="84328" b="64845"/>
          <a:stretch/>
        </p:blipFill>
        <p:spPr>
          <a:xfrm>
            <a:off x="8076961" y="2408194"/>
            <a:ext cx="743790" cy="335281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1D560CB5-48AE-914F-A2FD-8DA2CE0F2F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586" t="21074" r="73559" b="62241"/>
          <a:stretch/>
        </p:blipFill>
        <p:spPr>
          <a:xfrm>
            <a:off x="9012496" y="2333102"/>
            <a:ext cx="487465" cy="455956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0282B197-CE8C-6949-BB3E-533EF9A371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856" t="11844" r="12092" b="72169"/>
          <a:stretch/>
        </p:blipFill>
        <p:spPr>
          <a:xfrm>
            <a:off x="9636157" y="2308286"/>
            <a:ext cx="689527" cy="532274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00CBCB96-89D8-4A4A-9BAD-96069C35E8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679" t="11844" r="720" b="72169"/>
          <a:stretch/>
        </p:blipFill>
        <p:spPr>
          <a:xfrm>
            <a:off x="10428269" y="2308286"/>
            <a:ext cx="549298" cy="532274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DED204A5-16C5-BF45-BE51-C2D8FEF8CE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22" t="48271" r="75335" b="33450"/>
          <a:stretch/>
        </p:blipFill>
        <p:spPr>
          <a:xfrm>
            <a:off x="5777039" y="3006681"/>
            <a:ext cx="243999" cy="42256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516FDE1F-9B68-4D4D-9FFA-F5FDF1D791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34" t="46702" r="63806" b="13323"/>
          <a:stretch/>
        </p:blipFill>
        <p:spPr>
          <a:xfrm>
            <a:off x="7261460" y="2780597"/>
            <a:ext cx="265861" cy="682636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4863ECF9-DF2B-6747-8800-5E6E59B8D0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027" t="46702" r="49913" b="13323"/>
          <a:stretch/>
        </p:blipFill>
        <p:spPr>
          <a:xfrm>
            <a:off x="8270306" y="2780597"/>
            <a:ext cx="265861" cy="682636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444B69A6-2DA1-5C47-A03B-E06AEAB9CD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550" t="46702" r="37390" b="13323"/>
          <a:stretch/>
        </p:blipFill>
        <p:spPr>
          <a:xfrm>
            <a:off x="9106529" y="2780597"/>
            <a:ext cx="265861" cy="682636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00A8A8EB-7A44-3B46-B605-044B51DBCE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424" t="46702" r="25516" b="13323"/>
          <a:stretch/>
        </p:blipFill>
        <p:spPr>
          <a:xfrm>
            <a:off x="9847989" y="2780597"/>
            <a:ext cx="265861" cy="682636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FEC7A226-C8FD-A24F-B7A9-FD9CE95ED6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827" t="46702" r="13113" b="13323"/>
          <a:stretch/>
        </p:blipFill>
        <p:spPr>
          <a:xfrm>
            <a:off x="10569987" y="2780597"/>
            <a:ext cx="265861" cy="682636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BAEF76A2-BFD2-E347-A19D-72D0DCFBCC52}"/>
              </a:ext>
            </a:extLst>
          </p:cNvPr>
          <p:cNvSpPr txBox="1"/>
          <p:nvPr/>
        </p:nvSpPr>
        <p:spPr>
          <a:xfrm>
            <a:off x="6547833" y="3407783"/>
            <a:ext cx="1560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flavors, 330ml can or 550ml PET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20EC2686-FC52-8942-862A-301AA9136B4E}"/>
              </a:ext>
            </a:extLst>
          </p:cNvPr>
          <p:cNvSpPr txBox="1"/>
          <p:nvPr/>
        </p:nvSpPr>
        <p:spPr>
          <a:xfrm>
            <a:off x="7923683" y="3407783"/>
            <a:ext cx="9691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550ml PET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A782C04A-D383-9341-9189-EBDFC27C0561}"/>
              </a:ext>
            </a:extLst>
          </p:cNvPr>
          <p:cNvSpPr txBox="1"/>
          <p:nvPr/>
        </p:nvSpPr>
        <p:spPr>
          <a:xfrm>
            <a:off x="8642354" y="3407783"/>
            <a:ext cx="1066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flavors 330ml PET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ADFD7F22-C552-404A-986B-7A02F0AC5B71}"/>
              </a:ext>
            </a:extLst>
          </p:cNvPr>
          <p:cNvSpPr txBox="1"/>
          <p:nvPr/>
        </p:nvSpPr>
        <p:spPr>
          <a:xfrm>
            <a:off x="9501752" y="3407783"/>
            <a:ext cx="9691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250ml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3729B7D-C41C-684B-9EE9-386990309C3A}"/>
              </a:ext>
            </a:extLst>
          </p:cNvPr>
          <p:cNvSpPr txBox="1"/>
          <p:nvPr/>
        </p:nvSpPr>
        <p:spPr>
          <a:xfrm>
            <a:off x="10175387" y="3407783"/>
            <a:ext cx="1066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flavors 500ml PET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46C8BA8-217C-5F48-A074-234799BDF1DB}"/>
              </a:ext>
            </a:extLst>
          </p:cNvPr>
          <p:cNvSpPr txBox="1"/>
          <p:nvPr/>
        </p:nvSpPr>
        <p:spPr>
          <a:xfrm>
            <a:off x="4158985" y="3300006"/>
            <a:ext cx="9691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rotational flavors, innovations</a:t>
            </a: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E563A5BC-F215-234C-B1B2-BC962B48F9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12" t="69747" r="46858" b="12881"/>
          <a:stretch/>
        </p:blipFill>
        <p:spPr>
          <a:xfrm>
            <a:off x="6099474" y="4783799"/>
            <a:ext cx="312001" cy="419148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C6251313-1E38-C54E-804C-AFC5A38FE2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71" t="69747" r="54499" b="12881"/>
          <a:stretch/>
        </p:blipFill>
        <p:spPr>
          <a:xfrm>
            <a:off x="6442260" y="4783799"/>
            <a:ext cx="312001" cy="419148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2D54E9AF-B90D-1241-A5E1-BAB57E02D4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12" t="52613" r="46858" b="30015"/>
          <a:stretch/>
        </p:blipFill>
        <p:spPr>
          <a:xfrm>
            <a:off x="5070252" y="4821342"/>
            <a:ext cx="312001" cy="419148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C83A7A20-6A32-244C-8779-1139E0D411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77" t="52146" r="54393" b="30482"/>
          <a:stretch/>
        </p:blipFill>
        <p:spPr>
          <a:xfrm>
            <a:off x="5405419" y="4806102"/>
            <a:ext cx="312001" cy="419148"/>
          </a:xfrm>
          <a:prstGeom prst="rect">
            <a:avLst/>
          </a:prstGeom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B67D0DBA-1942-9F43-B7A3-07AD92638519}"/>
              </a:ext>
            </a:extLst>
          </p:cNvPr>
          <p:cNvSpPr txBox="1"/>
          <p:nvPr/>
        </p:nvSpPr>
        <p:spPr>
          <a:xfrm>
            <a:off x="5287312" y="5200581"/>
            <a:ext cx="12899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330ml can or 500ml PET</a:t>
            </a:r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7BCED9B4-1F9B-B442-9743-88373DB7B1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793" t="50544" r="1387" b="12468"/>
          <a:stretch/>
        </p:blipFill>
        <p:spPr>
          <a:xfrm>
            <a:off x="4504115" y="4328577"/>
            <a:ext cx="278332" cy="766118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1821F0AE-1E6B-6645-857E-04DEA753A1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871" t="22550" r="51098" b="60153"/>
          <a:stretch/>
        </p:blipFill>
        <p:spPr>
          <a:xfrm>
            <a:off x="5603442" y="4113180"/>
            <a:ext cx="672860" cy="543520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2E273AF8-0D8B-0B4F-B837-F2E1FB2540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802" t="21074" r="41387" b="62241"/>
          <a:stretch/>
        </p:blipFill>
        <p:spPr>
          <a:xfrm>
            <a:off x="6381115" y="4099594"/>
            <a:ext cx="506604" cy="524310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154E1056-056E-0B48-BF22-452E5507B8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979" t="21074" r="63912" b="62241"/>
          <a:stretch/>
        </p:blipFill>
        <p:spPr>
          <a:xfrm>
            <a:off x="5024006" y="4099594"/>
            <a:ext cx="470334" cy="524310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96664BC2-7ABA-B547-A68F-D99DAFE3B4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024" t="11844" r="52375" b="72169"/>
          <a:stretch/>
        </p:blipFill>
        <p:spPr>
          <a:xfrm>
            <a:off x="7121062" y="4101084"/>
            <a:ext cx="549298" cy="532274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F3CDA392-3548-F14E-93C8-35AE6645F1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7" t="24485" r="84328" b="64845"/>
          <a:stretch/>
        </p:blipFill>
        <p:spPr>
          <a:xfrm>
            <a:off x="8076961" y="4200992"/>
            <a:ext cx="743790" cy="335281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647F20E8-D492-F84C-9E8F-43637F0BAB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586" t="21074" r="73559" b="62241"/>
          <a:stretch/>
        </p:blipFill>
        <p:spPr>
          <a:xfrm>
            <a:off x="9012496" y="4125900"/>
            <a:ext cx="487465" cy="455956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ECCEA337-B72C-1C44-BE1F-7E80DBA5B3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679" t="11844" r="720" b="72169"/>
          <a:stretch/>
        </p:blipFill>
        <p:spPr>
          <a:xfrm>
            <a:off x="10428269" y="4101084"/>
            <a:ext cx="549298" cy="532274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65CE6349-B8E3-6E46-A293-54966F4378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22" t="48271" r="75335" b="33450"/>
          <a:stretch/>
        </p:blipFill>
        <p:spPr>
          <a:xfrm>
            <a:off x="5777039" y="4799479"/>
            <a:ext cx="243999" cy="422560"/>
          </a:xfrm>
          <a:prstGeom prst="rect">
            <a:avLst/>
          </a:prstGeom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6257D7A7-EF32-5947-97E8-573D22A1D8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34" t="46702" r="63806" b="13323"/>
          <a:stretch/>
        </p:blipFill>
        <p:spPr>
          <a:xfrm>
            <a:off x="7261460" y="4573395"/>
            <a:ext cx="265861" cy="682636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290EA794-6112-5C40-AE07-D78DE196C9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027" t="46702" r="49913" b="13323"/>
          <a:stretch/>
        </p:blipFill>
        <p:spPr>
          <a:xfrm>
            <a:off x="8270306" y="4573395"/>
            <a:ext cx="265861" cy="682636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246FAC84-B85F-CB49-92C6-C4F70424AE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550" t="46702" r="37390" b="13323"/>
          <a:stretch/>
        </p:blipFill>
        <p:spPr>
          <a:xfrm>
            <a:off x="9106529" y="4573395"/>
            <a:ext cx="265861" cy="682636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ED3776F8-5977-A945-BC36-A0D88DECCB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827" t="46702" r="13113" b="13323"/>
          <a:stretch/>
        </p:blipFill>
        <p:spPr>
          <a:xfrm>
            <a:off x="10569987" y="4573395"/>
            <a:ext cx="265861" cy="682636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B7A08CF1-E5DA-BC46-AC77-5A12A057BCA2}"/>
              </a:ext>
            </a:extLst>
          </p:cNvPr>
          <p:cNvSpPr txBox="1"/>
          <p:nvPr/>
        </p:nvSpPr>
        <p:spPr>
          <a:xfrm>
            <a:off x="7923683" y="5200581"/>
            <a:ext cx="9691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550ml PET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A6B74F35-90AA-FB4D-975F-CD8A4DAF6FCF}"/>
              </a:ext>
            </a:extLst>
          </p:cNvPr>
          <p:cNvSpPr txBox="1"/>
          <p:nvPr/>
        </p:nvSpPr>
        <p:spPr>
          <a:xfrm>
            <a:off x="10175387" y="5200581"/>
            <a:ext cx="1066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flavors 500ml PET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FA34E500-94F9-6645-958C-F6A589965FA0}"/>
              </a:ext>
            </a:extLst>
          </p:cNvPr>
          <p:cNvSpPr txBox="1"/>
          <p:nvPr/>
        </p:nvSpPr>
        <p:spPr>
          <a:xfrm>
            <a:off x="4158985" y="5092804"/>
            <a:ext cx="9691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rotational flavors, innovations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D0E27CB7-7201-F44B-97CF-B8C2FEE30559}"/>
              </a:ext>
            </a:extLst>
          </p:cNvPr>
          <p:cNvSpPr txBox="1"/>
          <p:nvPr/>
        </p:nvSpPr>
        <p:spPr>
          <a:xfrm>
            <a:off x="6547833" y="5200581"/>
            <a:ext cx="1560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flavors, 330ml can or 550ml PET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FBF46787-DAC2-DE4F-B5EA-FEBB0906E718}"/>
              </a:ext>
            </a:extLst>
          </p:cNvPr>
          <p:cNvSpPr txBox="1"/>
          <p:nvPr/>
        </p:nvSpPr>
        <p:spPr>
          <a:xfrm>
            <a:off x="8642354" y="5200581"/>
            <a:ext cx="1066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flavors 330ml PET</a:t>
            </a:r>
          </a:p>
        </p:txBody>
      </p:sp>
      <p:pic>
        <p:nvPicPr>
          <p:cNvPr id="170" name="Picture 169">
            <a:extLst>
              <a:ext uri="{FF2B5EF4-FFF2-40B4-BE49-F238E27FC236}">
                <a16:creationId xmlns:a16="http://schemas.microsoft.com/office/drawing/2014/main" id="{3BBD76CA-2CE6-3E44-9814-4224234423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173" t="13152" r="12750" b="75558"/>
          <a:stretch/>
        </p:blipFill>
        <p:spPr>
          <a:xfrm>
            <a:off x="9637584" y="4210090"/>
            <a:ext cx="650285" cy="319358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54FE16AE-FC8E-C543-992F-E9E17B713C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915" t="55473" r="10910" b="11084"/>
          <a:stretch/>
        </p:blipFill>
        <p:spPr>
          <a:xfrm>
            <a:off x="9832099" y="4630106"/>
            <a:ext cx="297735" cy="617291"/>
          </a:xfrm>
          <a:prstGeom prst="rect">
            <a:avLst/>
          </a:prstGeom>
        </p:spPr>
      </p:pic>
      <p:sp>
        <p:nvSpPr>
          <p:cNvPr id="165" name="TextBox 164">
            <a:extLst>
              <a:ext uri="{FF2B5EF4-FFF2-40B4-BE49-F238E27FC236}">
                <a16:creationId xmlns:a16="http://schemas.microsoft.com/office/drawing/2014/main" id="{24F5DABF-A682-064E-926B-1809888E44FC}"/>
              </a:ext>
            </a:extLst>
          </p:cNvPr>
          <p:cNvSpPr txBox="1"/>
          <p:nvPr/>
        </p:nvSpPr>
        <p:spPr>
          <a:xfrm>
            <a:off x="9501752" y="5200581"/>
            <a:ext cx="9691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500ml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39A4646A-7BBC-F443-9090-2E5B75FC5615}"/>
              </a:ext>
            </a:extLst>
          </p:cNvPr>
          <p:cNvSpPr/>
          <p:nvPr/>
        </p:nvSpPr>
        <p:spPr>
          <a:xfrm>
            <a:off x="2114233" y="5542237"/>
            <a:ext cx="275768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050" b="1" dirty="0">
                <a:solidFill>
                  <a:srgbClr val="A1362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Drive availability in </a:t>
            </a:r>
            <a:r>
              <a:rPr lang="en-US" sz="1050" dirty="0">
                <a:solidFill>
                  <a:srgbClr val="C7868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Work channel for full portfolio through key enabling categories Water and Coffee 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5594B9E1-3ACF-BE4B-BC71-D378EFB39B7E}"/>
              </a:ext>
            </a:extLst>
          </p:cNvPr>
          <p:cNvSpPr/>
          <p:nvPr/>
        </p:nvSpPr>
        <p:spPr>
          <a:xfrm>
            <a:off x="4866552" y="5542237"/>
            <a:ext cx="277549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050" b="1" dirty="0">
                <a:solidFill>
                  <a:srgbClr val="A1362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Drive incidence </a:t>
            </a:r>
            <a:r>
              <a:rPr lang="en-US" sz="1050" dirty="0">
                <a:solidFill>
                  <a:srgbClr val="C7868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all categories (except coffee) through relevant solutions throughout the working day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70CEC8BA-FF15-D842-B1A4-73917E764FAB}"/>
              </a:ext>
            </a:extLst>
          </p:cNvPr>
          <p:cNvSpPr/>
          <p:nvPr/>
        </p:nvSpPr>
        <p:spPr>
          <a:xfrm>
            <a:off x="7434818" y="5542237"/>
            <a:ext cx="317969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Clr>
                <a:srgbClr val="A1362F"/>
              </a:buClr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srgbClr val="C7868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Leverage At Work channel to drive </a:t>
            </a:r>
            <a:r>
              <a:rPr lang="en-US" sz="1050" b="1" dirty="0">
                <a:solidFill>
                  <a:srgbClr val="A1362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Metro Customers recruitment </a:t>
            </a:r>
            <a:r>
              <a:rPr lang="en-US" sz="1050" dirty="0">
                <a:solidFill>
                  <a:srgbClr val="C7868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(for other channels and occasions) for Lavazza </a:t>
            </a:r>
            <a:endParaRPr lang="en-US" sz="1100" dirty="0">
              <a:solidFill>
                <a:srgbClr val="C7868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17009D75-9560-3049-8213-608533179311}"/>
              </a:ext>
            </a:extLst>
          </p:cNvPr>
          <p:cNvSpPr txBox="1"/>
          <p:nvPr/>
        </p:nvSpPr>
        <p:spPr>
          <a:xfrm>
            <a:off x="826626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78681"/>
                </a:solidFill>
                <a:latin typeface="Arial Rounded MT Bold" panose="020F0704030504030204" pitchFamily="34" charset="77"/>
              </a:rPr>
              <a:t>BUSINESS VALUE PROPOSITION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0D08F6A-7BF3-4645-90BA-3C8E353721A3}"/>
              </a:ext>
            </a:extLst>
          </p:cNvPr>
          <p:cNvSpPr/>
          <p:nvPr/>
        </p:nvSpPr>
        <p:spPr>
          <a:xfrm>
            <a:off x="3517067" y="2481280"/>
            <a:ext cx="619080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PRIORITY</a:t>
            </a:r>
            <a:b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BRANDS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30DE1E9D-6440-494A-A1E3-BE222CFDB5A6}"/>
              </a:ext>
            </a:extLst>
          </p:cNvPr>
          <p:cNvSpPr/>
          <p:nvPr/>
        </p:nvSpPr>
        <p:spPr>
          <a:xfrm>
            <a:off x="3517067" y="3126721"/>
            <a:ext cx="708848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HERO</a:t>
            </a:r>
            <a:b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5AD760-4319-3A42-852D-327F3A0D012A}"/>
              </a:ext>
            </a:extLst>
          </p:cNvPr>
          <p:cNvCxnSpPr/>
          <p:nvPr/>
        </p:nvCxnSpPr>
        <p:spPr>
          <a:xfrm flipH="1">
            <a:off x="3822970" y="2956669"/>
            <a:ext cx="557498" cy="0"/>
          </a:xfrm>
          <a:prstGeom prst="line">
            <a:avLst/>
          </a:prstGeom>
          <a:ln>
            <a:solidFill>
              <a:srgbClr val="A136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A28D7274-AA1A-944E-BC58-54759E136BA5}"/>
              </a:ext>
            </a:extLst>
          </p:cNvPr>
          <p:cNvSpPr/>
          <p:nvPr/>
        </p:nvSpPr>
        <p:spPr>
          <a:xfrm>
            <a:off x="3517067" y="4278175"/>
            <a:ext cx="619080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PRIORITY</a:t>
            </a:r>
            <a:b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BRANDS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18304BB-368F-AB4F-B3B0-6EBC61A80A3E}"/>
              </a:ext>
            </a:extLst>
          </p:cNvPr>
          <p:cNvSpPr/>
          <p:nvPr/>
        </p:nvSpPr>
        <p:spPr>
          <a:xfrm>
            <a:off x="3517067" y="4923616"/>
            <a:ext cx="708848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HERO</a:t>
            </a:r>
            <a:b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it-IT" sz="8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PRODUCTS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71D3A2B1-3517-434C-9F31-278576C912E5}"/>
              </a:ext>
            </a:extLst>
          </p:cNvPr>
          <p:cNvCxnSpPr/>
          <p:nvPr/>
        </p:nvCxnSpPr>
        <p:spPr>
          <a:xfrm flipH="1">
            <a:off x="3822970" y="4753564"/>
            <a:ext cx="557498" cy="0"/>
          </a:xfrm>
          <a:prstGeom prst="line">
            <a:avLst/>
          </a:prstGeom>
          <a:ln>
            <a:solidFill>
              <a:srgbClr val="A136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79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EE9A6D42-3718-3141-9C9D-4804D73DB6AE}"/>
              </a:ext>
            </a:extLst>
          </p:cNvPr>
          <p:cNvSpPr txBox="1"/>
          <p:nvPr/>
        </p:nvSpPr>
        <p:spPr>
          <a:xfrm>
            <a:off x="826626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78681"/>
                </a:solidFill>
                <a:latin typeface="Arial Rounded MT Bold" panose="020F0704030504030204" pitchFamily="34" charset="77"/>
              </a:rPr>
              <a:t>BUSINESS VALUE PROPOSITION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F0CE8-E1A7-CE47-82FF-0739FB6E84B2}"/>
              </a:ext>
            </a:extLst>
          </p:cNvPr>
          <p:cNvSpPr txBox="1"/>
          <p:nvPr/>
        </p:nvSpPr>
        <p:spPr>
          <a:xfrm>
            <a:off x="817296" y="2156428"/>
            <a:ext cx="39071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438" lvl="0" indent="-198438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Focusing on key category for At Work we are increasing efficiency and improve cost per call  </a:t>
            </a:r>
          </a:p>
          <a:p>
            <a:pPr marL="198438" lvl="0" indent="-198438"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rgbClr val="A136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8438" lvl="0" indent="-198438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process done based on customer segmentation criteria or IT capabilities</a:t>
            </a:r>
          </a:p>
          <a:p>
            <a:pPr marL="446088" lvl="1" indent="-223838">
              <a:buClr>
                <a:schemeClr val="accent4"/>
              </a:buClr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 to Face </a:t>
            </a:r>
          </a:p>
          <a:p>
            <a:pPr marL="446088" lvl="1" indent="-223838">
              <a:buClr>
                <a:schemeClr val="accent4"/>
              </a:buClr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 Sell </a:t>
            </a:r>
          </a:p>
          <a:p>
            <a:pPr marL="446088" lvl="1" indent="-223838">
              <a:buClr>
                <a:schemeClr val="accent4"/>
              </a:buClr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ordering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endParaRPr lang="en-US" sz="1200" dirty="0">
              <a:solidFill>
                <a:srgbClr val="A136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8438" indent="-198438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Activate all relevant touchpoints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91246-9A1F-C44F-8A80-9ECB155BA923}"/>
              </a:ext>
            </a:extLst>
          </p:cNvPr>
          <p:cNvSpPr txBox="1"/>
          <p:nvPr/>
        </p:nvSpPr>
        <p:spPr>
          <a:xfrm>
            <a:off x="817296" y="946739"/>
            <a:ext cx="7813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1362F"/>
                </a:solidFill>
                <a:latin typeface="Arial Rounded MT Bold" panose="020F0704030504030204" pitchFamily="34" charset="77"/>
                <a:cs typeface="Arial" charset="0"/>
              </a:rPr>
              <a:t>OUR UNIQUE SELLING PROPOSITION (USP) CAN BE COMBINED WITH SCO COMPLEMENTARY CATEGORIES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434D39-E4BD-664D-BDCC-9471D3B69C34}"/>
              </a:ext>
            </a:extLst>
          </p:cNvPr>
          <p:cNvSpPr/>
          <p:nvPr/>
        </p:nvSpPr>
        <p:spPr>
          <a:xfrm>
            <a:off x="4620126" y="2229853"/>
            <a:ext cx="1581999" cy="248652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NARTD &amp; Coffee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C0D85F7-C4D9-0049-843A-A627A24A3D13}"/>
              </a:ext>
            </a:extLst>
          </p:cNvPr>
          <p:cNvSpPr/>
          <p:nvPr/>
        </p:nvSpPr>
        <p:spPr>
          <a:xfrm>
            <a:off x="6311668" y="2229853"/>
            <a:ext cx="1581999" cy="248652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Confectionary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1435164-94CA-A141-BC45-D9854FEAD4DC}"/>
              </a:ext>
            </a:extLst>
          </p:cNvPr>
          <p:cNvSpPr/>
          <p:nvPr/>
        </p:nvSpPr>
        <p:spPr>
          <a:xfrm>
            <a:off x="8003210" y="2229853"/>
            <a:ext cx="1581999" cy="248652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Stationery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F6201CB-06BA-8544-A1C7-33DEC0E2C074}"/>
              </a:ext>
            </a:extLst>
          </p:cNvPr>
          <p:cNvSpPr/>
          <p:nvPr/>
        </p:nvSpPr>
        <p:spPr>
          <a:xfrm>
            <a:off x="9694750" y="2229853"/>
            <a:ext cx="1581999" cy="248652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Cleaning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388B535-5E9A-3B42-8E1D-76BC19205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501" y="2510589"/>
            <a:ext cx="1591246" cy="161614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159D129-7B21-3B4C-A157-A97A25F519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04" t="9256" r="23436" b="1758"/>
          <a:stretch/>
        </p:blipFill>
        <p:spPr>
          <a:xfrm>
            <a:off x="6311668" y="2510588"/>
            <a:ext cx="1581999" cy="1584831"/>
          </a:xfrm>
          <a:prstGeom prst="rect">
            <a:avLst/>
          </a:prstGeom>
          <a:ln w="2540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303A50-4568-5D4C-B46A-3492F4E721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61" t="6438" r="22619" b="8763"/>
          <a:stretch/>
        </p:blipFill>
        <p:spPr>
          <a:xfrm>
            <a:off x="7998587" y="2510588"/>
            <a:ext cx="1586621" cy="1584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1B72EA-CDC1-CD48-8892-06065FD867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556" t="5417" r="6670" b="1834"/>
          <a:stretch/>
        </p:blipFill>
        <p:spPr>
          <a:xfrm>
            <a:off x="9690127" y="2510588"/>
            <a:ext cx="1586621" cy="1584831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2C3A082D-B2CA-FB4F-ACE1-687EB9ADE2BD}"/>
              </a:ext>
            </a:extLst>
          </p:cNvPr>
          <p:cNvSpPr/>
          <p:nvPr/>
        </p:nvSpPr>
        <p:spPr>
          <a:xfrm>
            <a:off x="4620126" y="4136761"/>
            <a:ext cx="3273541" cy="248652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A60BA3A-17DD-E84B-9AC8-CBCFC2105AB1}"/>
              </a:ext>
            </a:extLst>
          </p:cNvPr>
          <p:cNvSpPr/>
          <p:nvPr/>
        </p:nvSpPr>
        <p:spPr>
          <a:xfrm>
            <a:off x="8003207" y="4136761"/>
            <a:ext cx="3273541" cy="248652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Non-Food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182FD5F-6487-D54B-B5B8-0FF6821B6DB3}"/>
              </a:ext>
            </a:extLst>
          </p:cNvPr>
          <p:cNvSpPr/>
          <p:nvPr/>
        </p:nvSpPr>
        <p:spPr>
          <a:xfrm>
            <a:off x="4615501" y="4376781"/>
            <a:ext cx="6661247" cy="248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 touchpoints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41E0152-9DCF-7046-AA5F-0DE42D650936}"/>
              </a:ext>
            </a:extLst>
          </p:cNvPr>
          <p:cNvSpPr/>
          <p:nvPr/>
        </p:nvSpPr>
        <p:spPr>
          <a:xfrm>
            <a:off x="4620126" y="4626146"/>
            <a:ext cx="1841130" cy="154393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METRO Internet Sites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EDED9E8-0C91-AB41-B194-A207EA24143E}"/>
              </a:ext>
            </a:extLst>
          </p:cNvPr>
          <p:cNvSpPr/>
          <p:nvPr/>
        </p:nvSpPr>
        <p:spPr>
          <a:xfrm>
            <a:off x="6553492" y="4626146"/>
            <a:ext cx="743801" cy="154393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Leaflets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385CB91-4DBF-724B-B630-F30DAD43BE52}"/>
              </a:ext>
            </a:extLst>
          </p:cNvPr>
          <p:cNvSpPr/>
          <p:nvPr/>
        </p:nvSpPr>
        <p:spPr>
          <a:xfrm>
            <a:off x="7389529" y="4626146"/>
            <a:ext cx="2574484" cy="154393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Direct Mailing</a:t>
            </a: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BED92F7D-CD17-6548-8EDF-9B12AE746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501" y="4828511"/>
            <a:ext cx="1845755" cy="105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id="{340DBE67-E9E8-8248-85F7-B65F721AE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0" t="21460" r="34985" b="11156"/>
          <a:stretch/>
        </p:blipFill>
        <p:spPr bwMode="auto">
          <a:xfrm>
            <a:off x="6569305" y="4828512"/>
            <a:ext cx="718982" cy="105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C2E3AA61-996A-664F-9473-B26908DF1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06542" y="4019263"/>
            <a:ext cx="1048222" cy="266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051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FEBED53-BD26-9748-8CD7-8CE35E5F29AB}"/>
              </a:ext>
            </a:extLst>
          </p:cNvPr>
          <p:cNvSpPr/>
          <p:nvPr/>
        </p:nvSpPr>
        <p:spPr>
          <a:xfrm>
            <a:off x="924128" y="2204023"/>
            <a:ext cx="1498060" cy="637520"/>
          </a:xfrm>
          <a:prstGeom prst="rect">
            <a:avLst/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B536F0-4686-9C46-969A-DE0F6CA730CA}"/>
              </a:ext>
            </a:extLst>
          </p:cNvPr>
          <p:cNvSpPr txBox="1"/>
          <p:nvPr/>
        </p:nvSpPr>
        <p:spPr>
          <a:xfrm>
            <a:off x="826626" y="6434200"/>
            <a:ext cx="69826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Customer website, Data Sharing, customer universe   Shared presentation,  Meeting minutes etc.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9A6D42-3718-3141-9C9D-4804D73DB6AE}"/>
              </a:ext>
            </a:extLst>
          </p:cNvPr>
          <p:cNvSpPr txBox="1"/>
          <p:nvPr/>
        </p:nvSpPr>
        <p:spPr>
          <a:xfrm>
            <a:off x="826626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78681"/>
                </a:solidFill>
                <a:latin typeface="Arial Rounded MT Bold" panose="020F0704030504030204" pitchFamily="34" charset="77"/>
              </a:rPr>
              <a:t>BUSINESS VALUE PROPOSITION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91246-9A1F-C44F-8A80-9ECB155BA923}"/>
              </a:ext>
            </a:extLst>
          </p:cNvPr>
          <p:cNvSpPr txBox="1"/>
          <p:nvPr/>
        </p:nvSpPr>
        <p:spPr>
          <a:xfrm>
            <a:off x="817296" y="946739"/>
            <a:ext cx="9294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1362F"/>
                </a:solidFill>
                <a:latin typeface="Arial Rounded MT Bold" panose="020F0704030504030204" pitchFamily="34" charset="77"/>
                <a:cs typeface="Arial" charset="0"/>
              </a:rPr>
              <a:t>THE OPPORTUNITY LIES IN: </a:t>
            </a:r>
            <a:br>
              <a:rPr lang="en-US" dirty="0">
                <a:solidFill>
                  <a:srgbClr val="A1362F"/>
                </a:solidFill>
                <a:latin typeface="Arial Rounded MT Bold" panose="020F0704030504030204" pitchFamily="34" charset="77"/>
                <a:cs typeface="Arial" charset="0"/>
              </a:rPr>
            </a:br>
            <a:r>
              <a:rPr lang="en-US" dirty="0">
                <a:solidFill>
                  <a:srgbClr val="A1362F"/>
                </a:solidFill>
                <a:latin typeface="Arial Rounded MT Bold" panose="020F0704030504030204" pitchFamily="34" charset="77"/>
                <a:cs typeface="Arial" charset="0"/>
              </a:rPr>
              <a:t>A) EXPANDING CATEGORIES IN ACTUAL UNIVERSE </a:t>
            </a:r>
            <a:br>
              <a:rPr lang="en-US" dirty="0">
                <a:solidFill>
                  <a:srgbClr val="A1362F"/>
                </a:solidFill>
                <a:latin typeface="Arial Rounded MT Bold" panose="020F0704030504030204" pitchFamily="34" charset="77"/>
                <a:cs typeface="Arial" charset="0"/>
              </a:rPr>
            </a:br>
            <a:r>
              <a:rPr lang="en-US" dirty="0">
                <a:solidFill>
                  <a:srgbClr val="A1362F"/>
                </a:solidFill>
                <a:latin typeface="Arial Rounded MT Bold" panose="020F0704030504030204" pitchFamily="34" charset="77"/>
                <a:cs typeface="Arial" charset="0"/>
              </a:rPr>
              <a:t>B) ACQUIRING DRAY OUTLETS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5CA05AD-21D7-3543-B46F-DE60E6AA771D}"/>
              </a:ext>
            </a:extLst>
          </p:cNvPr>
          <p:cNvSpPr/>
          <p:nvPr/>
        </p:nvSpPr>
        <p:spPr>
          <a:xfrm>
            <a:off x="826626" y="3613947"/>
            <a:ext cx="121625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-5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CUSTOMER AGENDA</a:t>
            </a: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F91908D3-DE3A-5847-8D34-5C0D9758C47B}"/>
              </a:ext>
            </a:extLst>
          </p:cNvPr>
          <p:cNvSpPr/>
          <p:nvPr/>
        </p:nvSpPr>
        <p:spPr>
          <a:xfrm rot="5400000">
            <a:off x="1739177" y="3670889"/>
            <a:ext cx="1369606" cy="366249"/>
          </a:xfrm>
          <a:prstGeom prst="triangle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0F39B77-6834-2C4F-816C-C97DE65CD6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038536"/>
              </p:ext>
            </p:extLst>
          </p:nvPr>
        </p:nvGraphicFramePr>
        <p:xfrm>
          <a:off x="2805073" y="2528132"/>
          <a:ext cx="6762118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020">
                  <a:extLst>
                    <a:ext uri="{9D8B030D-6E8A-4147-A177-3AD203B41FA5}">
                      <a16:colId xmlns:a16="http://schemas.microsoft.com/office/drawing/2014/main" val="1857941634"/>
                    </a:ext>
                  </a:extLst>
                </a:gridCol>
                <a:gridCol w="1127020">
                  <a:extLst>
                    <a:ext uri="{9D8B030D-6E8A-4147-A177-3AD203B41FA5}">
                      <a16:colId xmlns:a16="http://schemas.microsoft.com/office/drawing/2014/main" val="1053137834"/>
                    </a:ext>
                  </a:extLst>
                </a:gridCol>
                <a:gridCol w="278478">
                  <a:extLst>
                    <a:ext uri="{9D8B030D-6E8A-4147-A177-3AD203B41FA5}">
                      <a16:colId xmlns:a16="http://schemas.microsoft.com/office/drawing/2014/main" val="2686506846"/>
                    </a:ext>
                  </a:extLst>
                </a:gridCol>
                <a:gridCol w="848542">
                  <a:extLst>
                    <a:ext uri="{9D8B030D-6E8A-4147-A177-3AD203B41FA5}">
                      <a16:colId xmlns:a16="http://schemas.microsoft.com/office/drawing/2014/main" val="4228964918"/>
                    </a:ext>
                  </a:extLst>
                </a:gridCol>
                <a:gridCol w="572341">
                  <a:extLst>
                    <a:ext uri="{9D8B030D-6E8A-4147-A177-3AD203B41FA5}">
                      <a16:colId xmlns:a16="http://schemas.microsoft.com/office/drawing/2014/main" val="429074584"/>
                    </a:ext>
                  </a:extLst>
                </a:gridCol>
                <a:gridCol w="554678">
                  <a:extLst>
                    <a:ext uri="{9D8B030D-6E8A-4147-A177-3AD203B41FA5}">
                      <a16:colId xmlns:a16="http://schemas.microsoft.com/office/drawing/2014/main" val="4288959964"/>
                    </a:ext>
                  </a:extLst>
                </a:gridCol>
                <a:gridCol w="853630">
                  <a:extLst>
                    <a:ext uri="{9D8B030D-6E8A-4147-A177-3AD203B41FA5}">
                      <a16:colId xmlns:a16="http://schemas.microsoft.com/office/drawing/2014/main" val="1597511398"/>
                    </a:ext>
                  </a:extLst>
                </a:gridCol>
                <a:gridCol w="273389">
                  <a:extLst>
                    <a:ext uri="{9D8B030D-6E8A-4147-A177-3AD203B41FA5}">
                      <a16:colId xmlns:a16="http://schemas.microsoft.com/office/drawing/2014/main" val="1053921272"/>
                    </a:ext>
                  </a:extLst>
                </a:gridCol>
                <a:gridCol w="1127020">
                  <a:extLst>
                    <a:ext uri="{9D8B030D-6E8A-4147-A177-3AD203B41FA5}">
                      <a16:colId xmlns:a16="http://schemas.microsoft.com/office/drawing/2014/main" val="4278100730"/>
                    </a:ext>
                  </a:extLst>
                </a:gridCol>
              </a:tblGrid>
              <a:tr h="198379">
                <a:tc gridSpan="9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METRO Customer Scorecard Store 12 Voluntary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304261"/>
                  </a:ext>
                </a:extLst>
              </a:tr>
              <a:tr h="198379">
                <a:tc>
                  <a:txBody>
                    <a:bodyPr/>
                    <a:lstStyle/>
                    <a:p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Customer Mix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#Customers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Bev Sales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VOP/Year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22965"/>
                  </a:ext>
                </a:extLst>
              </a:tr>
              <a:tr h="198379">
                <a:tc>
                  <a:txBody>
                    <a:bodyPr/>
                    <a:lstStyle/>
                    <a:p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Non-Buying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M€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K€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958176"/>
                  </a:ext>
                </a:extLst>
              </a:tr>
              <a:tr h="198379"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Traders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54%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1.41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3.28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91446"/>
                  </a:ext>
                </a:extLst>
              </a:tr>
              <a:tr h="198379"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HORECA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28%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rowSpan="2" gridSpan="7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610096"/>
                  </a:ext>
                </a:extLst>
              </a:tr>
              <a:tr h="198379"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SCOs’ (*)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18%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gridSpan="7" v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147436"/>
                  </a:ext>
                </a:extLst>
              </a:tr>
              <a:tr h="198379">
                <a:tc gridSpan="9">
                  <a:txBody>
                    <a:bodyPr/>
                    <a:lstStyle/>
                    <a:p>
                      <a:pPr algn="l"/>
                      <a:r>
                        <a:rPr lang="en-US" sz="9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Sive</a:t>
                      </a: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the prize for SCOs’</a:t>
                      </a:r>
                    </a:p>
                  </a:txBody>
                  <a:tcPr anchor="ctr">
                    <a:solidFill>
                      <a:srgbClr val="A1362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634566"/>
                  </a:ext>
                </a:extLst>
              </a:tr>
              <a:tr h="198379"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 VPO +10%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1.55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1.55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3.61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5333221"/>
                  </a:ext>
                </a:extLst>
              </a:tr>
              <a:tr h="198379"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Customers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3.61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247232"/>
                  </a:ext>
                </a:extLst>
              </a:tr>
              <a:tr h="198379"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Incremental vs PY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0.32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739883"/>
                  </a:ext>
                </a:extLst>
              </a:tr>
              <a:tr h="198379"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480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1.73</a:t>
                      </a: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CD7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045329"/>
                  </a:ext>
                </a:extLst>
              </a:tr>
            </a:tbl>
          </a:graphicData>
        </a:graphic>
      </p:graphicFrame>
      <p:sp>
        <p:nvSpPr>
          <p:cNvPr id="52" name="Oval 51">
            <a:extLst>
              <a:ext uri="{FF2B5EF4-FFF2-40B4-BE49-F238E27FC236}">
                <a16:creationId xmlns:a16="http://schemas.microsoft.com/office/drawing/2014/main" id="{87FD677D-159E-0C48-B5DF-68D4A5E16F1A}"/>
              </a:ext>
            </a:extLst>
          </p:cNvPr>
          <p:cNvSpPr/>
          <p:nvPr/>
        </p:nvSpPr>
        <p:spPr>
          <a:xfrm>
            <a:off x="9567191" y="2308657"/>
            <a:ext cx="1861351" cy="1721106"/>
          </a:xfrm>
          <a:prstGeom prst="ellipse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all stores universe (36)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revenue size of the prize is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Mil.€</a:t>
            </a:r>
          </a:p>
          <a:p>
            <a:pPr algn="ctr"/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F99D1D4-5CF2-B543-A1F5-2EDE66FF6370}"/>
              </a:ext>
            </a:extLst>
          </p:cNvPr>
          <p:cNvSpPr/>
          <p:nvPr/>
        </p:nvSpPr>
        <p:spPr>
          <a:xfrm>
            <a:off x="9603635" y="3744275"/>
            <a:ext cx="1788461" cy="1721105"/>
          </a:xfrm>
          <a:prstGeom prst="ellipse">
            <a:avLst/>
          </a:prstGeom>
          <a:solidFill>
            <a:srgbClr val="C78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Incremental </a:t>
            </a:r>
            <a:b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Cash Margin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2.2Mil.€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7213E7C-2221-CB4E-8D5D-9C042952EC10}"/>
              </a:ext>
            </a:extLst>
          </p:cNvPr>
          <p:cNvSpPr txBox="1"/>
          <p:nvPr/>
        </p:nvSpPr>
        <p:spPr>
          <a:xfrm>
            <a:off x="904450" y="2195211"/>
            <a:ext cx="1682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Numbers need to be adapted to specific market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AB79F8D-DB90-5E44-A1E2-EC6B594991F1}"/>
              </a:ext>
            </a:extLst>
          </p:cNvPr>
          <p:cNvSpPr txBox="1"/>
          <p:nvPr/>
        </p:nvSpPr>
        <p:spPr>
          <a:xfrm>
            <a:off x="865705" y="2080206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B1559EC-36B0-054D-9679-F35E8799765C}"/>
              </a:ext>
            </a:extLst>
          </p:cNvPr>
          <p:cNvSpPr txBox="1"/>
          <p:nvPr/>
        </p:nvSpPr>
        <p:spPr>
          <a:xfrm>
            <a:off x="2894340" y="2204022"/>
            <a:ext cx="6376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/>
            <a:r>
              <a:rPr lang="en-US" sz="12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</a:t>
            </a:r>
            <a:r>
              <a:rPr lang="en-US" sz="12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one store data and size of the prize</a:t>
            </a:r>
          </a:p>
        </p:txBody>
      </p:sp>
      <p:pic>
        <p:nvPicPr>
          <p:cNvPr id="57" name="Picture 15" descr="N:\flags\Europe\Romainia.png">
            <a:extLst>
              <a:ext uri="{FF2B5EF4-FFF2-40B4-BE49-F238E27FC236}">
                <a16:creationId xmlns:a16="http://schemas.microsoft.com/office/drawing/2014/main" id="{3584B845-3007-664C-A66E-EECC63CAB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458" y="2188780"/>
            <a:ext cx="315323" cy="31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75B1F946-E19A-8B46-9F7C-705D18C25DED}"/>
              </a:ext>
            </a:extLst>
          </p:cNvPr>
          <p:cNvSpPr txBox="1"/>
          <p:nvPr/>
        </p:nvSpPr>
        <p:spPr>
          <a:xfrm>
            <a:off x="2768627" y="5373229"/>
            <a:ext cx="2634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1938" indent="-261938">
              <a:buAutoNum type="alphaLcParenR"/>
            </a:pPr>
            <a:r>
              <a:rPr lang="en-US" sz="12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SCOs’ VPO with 10%</a:t>
            </a:r>
          </a:p>
          <a:p>
            <a:pPr marL="261938" indent="-261938">
              <a:buAutoNum type="alphaLcParenR"/>
            </a:pPr>
            <a:r>
              <a:rPr lang="en-US" sz="12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customers 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1E98CF0-37EC-8742-B1DD-E444FDBCCD61}"/>
              </a:ext>
            </a:extLst>
          </p:cNvPr>
          <p:cNvSpPr txBox="1"/>
          <p:nvPr/>
        </p:nvSpPr>
        <p:spPr>
          <a:xfrm>
            <a:off x="2768627" y="5175601"/>
            <a:ext cx="1202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Assumptions </a:t>
            </a:r>
          </a:p>
        </p:txBody>
      </p:sp>
    </p:spTree>
    <p:extLst>
      <p:ext uri="{BB962C8B-B14F-4D97-AF65-F5344CB8AC3E}">
        <p14:creationId xmlns:p14="http://schemas.microsoft.com/office/powerpoint/2010/main" val="1646439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118F7791-E250-3847-B993-9518B0143A56}"/>
              </a:ext>
            </a:extLst>
          </p:cNvPr>
          <p:cNvSpPr/>
          <p:nvPr/>
        </p:nvSpPr>
        <p:spPr>
          <a:xfrm>
            <a:off x="924127" y="1945762"/>
            <a:ext cx="1928217" cy="844206"/>
          </a:xfrm>
          <a:prstGeom prst="rect">
            <a:avLst/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9A6D42-3718-3141-9C9D-4804D73DB6AE}"/>
              </a:ext>
            </a:extLst>
          </p:cNvPr>
          <p:cNvSpPr txBox="1"/>
          <p:nvPr/>
        </p:nvSpPr>
        <p:spPr>
          <a:xfrm>
            <a:off x="826626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78681"/>
                </a:solidFill>
                <a:latin typeface="Arial Rounded MT Bold" panose="020F0704030504030204" pitchFamily="34" charset="77"/>
              </a:rPr>
              <a:t>DEVELOPMENT MODEL AND COLLABORATION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91246-9A1F-C44F-8A80-9ECB155BA923}"/>
              </a:ext>
            </a:extLst>
          </p:cNvPr>
          <p:cNvSpPr txBox="1"/>
          <p:nvPr/>
        </p:nvSpPr>
        <p:spPr>
          <a:xfrm>
            <a:off x="817297" y="946739"/>
            <a:ext cx="8870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A1362F"/>
                </a:solidFill>
                <a:latin typeface="Arial Rounded MT Bold" panose="020F0704030504030204" pitchFamily="34" charset="77"/>
              </a:rPr>
              <a:t>PROOF POINT</a:t>
            </a:r>
            <a:endParaRPr lang="en-US" dirty="0">
              <a:solidFill>
                <a:srgbClr val="A1362F"/>
              </a:solidFill>
              <a:latin typeface="Arial Rounded MT Bold" panose="020F0704030504030204" pitchFamily="34" charset="77"/>
              <a:cs typeface="Arial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5CA05AD-21D7-3543-B46F-DE60E6AA771D}"/>
              </a:ext>
            </a:extLst>
          </p:cNvPr>
          <p:cNvSpPr/>
          <p:nvPr/>
        </p:nvSpPr>
        <p:spPr>
          <a:xfrm>
            <a:off x="826626" y="3613947"/>
            <a:ext cx="121625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-5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FACTS</a:t>
            </a:r>
            <a:br>
              <a:rPr kumimoji="0" lang="it-IT" sz="1400" b="1" i="0" u="none" strike="noStrike" kern="1200" cap="none" spc="-5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it-IT" sz="1400" b="1" i="0" u="none" strike="noStrike" kern="1200" cap="none" spc="-5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TESTS etc.</a:t>
            </a: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F91908D3-DE3A-5847-8D34-5C0D9758C47B}"/>
              </a:ext>
            </a:extLst>
          </p:cNvPr>
          <p:cNvSpPr/>
          <p:nvPr/>
        </p:nvSpPr>
        <p:spPr>
          <a:xfrm rot="5400000">
            <a:off x="1739177" y="3670889"/>
            <a:ext cx="1369606" cy="366249"/>
          </a:xfrm>
          <a:prstGeom prst="triangle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7213E7C-2221-CB4E-8D5D-9C042952EC10}"/>
              </a:ext>
            </a:extLst>
          </p:cNvPr>
          <p:cNvSpPr txBox="1"/>
          <p:nvPr/>
        </p:nvSpPr>
        <p:spPr>
          <a:xfrm>
            <a:off x="894721" y="1942288"/>
            <a:ext cx="1992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   Note for the countries:</a:t>
            </a:r>
            <a:b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   Use relevant examples </a:t>
            </a:r>
            <a:b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   from the market be creative to proof your point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AB79F8D-DB90-5E44-A1E2-EC6B594991F1}"/>
              </a:ext>
            </a:extLst>
          </p:cNvPr>
          <p:cNvSpPr txBox="1"/>
          <p:nvPr/>
        </p:nvSpPr>
        <p:spPr>
          <a:xfrm>
            <a:off x="855977" y="1827283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A604B1-D562-A04B-A199-2F5D696FCAEE}"/>
              </a:ext>
            </a:extLst>
          </p:cNvPr>
          <p:cNvSpPr/>
          <p:nvPr/>
        </p:nvSpPr>
        <p:spPr>
          <a:xfrm>
            <a:off x="2992354" y="1946537"/>
            <a:ext cx="4106056" cy="1192277"/>
          </a:xfrm>
          <a:prstGeom prst="rect">
            <a:avLst/>
          </a:prstGeom>
          <a:solidFill>
            <a:srgbClr val="EC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FA246E-E20A-434B-A825-8AD106B666E0}"/>
              </a:ext>
            </a:extLst>
          </p:cNvPr>
          <p:cNvSpPr/>
          <p:nvPr/>
        </p:nvSpPr>
        <p:spPr>
          <a:xfrm>
            <a:off x="2992355" y="3257874"/>
            <a:ext cx="2686377" cy="1192277"/>
          </a:xfrm>
          <a:prstGeom prst="rect">
            <a:avLst/>
          </a:prstGeom>
          <a:solidFill>
            <a:srgbClr val="EC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684FC1-97FB-9E4F-A5D0-F09C070FBB57}"/>
              </a:ext>
            </a:extLst>
          </p:cNvPr>
          <p:cNvSpPr/>
          <p:nvPr/>
        </p:nvSpPr>
        <p:spPr>
          <a:xfrm>
            <a:off x="2992355" y="4569209"/>
            <a:ext cx="4106055" cy="1192277"/>
          </a:xfrm>
          <a:prstGeom prst="rect">
            <a:avLst/>
          </a:prstGeom>
          <a:solidFill>
            <a:srgbClr val="EC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1BA40EA-38AD-984C-9687-42DF6D99D441}"/>
              </a:ext>
            </a:extLst>
          </p:cNvPr>
          <p:cNvSpPr/>
          <p:nvPr/>
        </p:nvSpPr>
        <p:spPr>
          <a:xfrm>
            <a:off x="5788882" y="3257874"/>
            <a:ext cx="2686377" cy="1192277"/>
          </a:xfrm>
          <a:prstGeom prst="rect">
            <a:avLst/>
          </a:prstGeom>
          <a:solidFill>
            <a:srgbClr val="EC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D9DE5E-8E37-F449-841F-70F120AD8EFB}"/>
              </a:ext>
            </a:extLst>
          </p:cNvPr>
          <p:cNvSpPr/>
          <p:nvPr/>
        </p:nvSpPr>
        <p:spPr>
          <a:xfrm>
            <a:off x="8590039" y="3257874"/>
            <a:ext cx="2686377" cy="1192277"/>
          </a:xfrm>
          <a:prstGeom prst="rect">
            <a:avLst/>
          </a:prstGeom>
          <a:solidFill>
            <a:srgbClr val="EC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6AC6B07-5C35-6F4D-AB9F-FD3B87B81CFE}"/>
              </a:ext>
            </a:extLst>
          </p:cNvPr>
          <p:cNvSpPr/>
          <p:nvPr/>
        </p:nvSpPr>
        <p:spPr>
          <a:xfrm>
            <a:off x="7170360" y="4569208"/>
            <a:ext cx="4106056" cy="1192277"/>
          </a:xfrm>
          <a:prstGeom prst="rect">
            <a:avLst/>
          </a:prstGeom>
          <a:solidFill>
            <a:srgbClr val="EC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2D3B4EA-9E2C-CF44-93BB-5DD33E4A2797}"/>
              </a:ext>
            </a:extLst>
          </p:cNvPr>
          <p:cNvSpPr/>
          <p:nvPr/>
        </p:nvSpPr>
        <p:spPr>
          <a:xfrm>
            <a:off x="7170360" y="1946537"/>
            <a:ext cx="4106056" cy="1192277"/>
          </a:xfrm>
          <a:prstGeom prst="rect">
            <a:avLst/>
          </a:prstGeom>
          <a:solidFill>
            <a:srgbClr val="EC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8076ED-080B-E84F-994F-C461229F37CC}"/>
              </a:ext>
            </a:extLst>
          </p:cNvPr>
          <p:cNvSpPr/>
          <p:nvPr/>
        </p:nvSpPr>
        <p:spPr>
          <a:xfrm>
            <a:off x="2992354" y="1946537"/>
            <a:ext cx="4106056" cy="246880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Break Corners: Penetration of the AW companies universe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711E471-4AC7-4A40-9098-795A30D622A6}"/>
              </a:ext>
            </a:extLst>
          </p:cNvPr>
          <p:cNvSpPr/>
          <p:nvPr/>
        </p:nvSpPr>
        <p:spPr>
          <a:xfrm>
            <a:off x="7170360" y="1946537"/>
            <a:ext cx="4106056" cy="246880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Alternative </a:t>
            </a:r>
            <a:r>
              <a:rPr lang="en-US" sz="1200" dirty="0" err="1"/>
              <a:t>RtM</a:t>
            </a:r>
            <a:endParaRPr lang="en-US" sz="12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E3AD5C8-96F2-424C-85EE-828744E83D51}"/>
              </a:ext>
            </a:extLst>
          </p:cNvPr>
          <p:cNvSpPr/>
          <p:nvPr/>
        </p:nvSpPr>
        <p:spPr>
          <a:xfrm>
            <a:off x="2992354" y="4572848"/>
            <a:ext cx="4106056" cy="246880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Vending Channel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E90D4A7-3CE0-2047-AB72-668CCFA2E1C1}"/>
              </a:ext>
            </a:extLst>
          </p:cNvPr>
          <p:cNvSpPr/>
          <p:nvPr/>
        </p:nvSpPr>
        <p:spPr>
          <a:xfrm>
            <a:off x="7170360" y="4572848"/>
            <a:ext cx="4106056" cy="246880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Dedicated Samplings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2BA319D-C594-E148-B330-C7455DED6ABE}"/>
              </a:ext>
            </a:extLst>
          </p:cNvPr>
          <p:cNvSpPr/>
          <p:nvPr/>
        </p:nvSpPr>
        <p:spPr>
          <a:xfrm>
            <a:off x="2992354" y="3257871"/>
            <a:ext cx="2681748" cy="246880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Hydration Communication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99EC6BD-5EE5-FB4B-B1C6-3157B82FF3A0}"/>
              </a:ext>
            </a:extLst>
          </p:cNvPr>
          <p:cNvSpPr/>
          <p:nvPr/>
        </p:nvSpPr>
        <p:spPr>
          <a:xfrm>
            <a:off x="8585408" y="3257870"/>
            <a:ext cx="2691007" cy="365941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100"/>
              </a:lnSpc>
            </a:pPr>
            <a:r>
              <a:rPr lang="en-US" sz="1200" dirty="0"/>
              <a:t>Dedicated Promotions in </a:t>
            </a:r>
            <a:br>
              <a:rPr lang="en-US" sz="1200" dirty="0"/>
            </a:br>
            <a:r>
              <a:rPr lang="en-US" sz="1200" dirty="0"/>
              <a:t>At Work retail / L&amp;T’</a:t>
            </a:r>
          </a:p>
        </p:txBody>
      </p:sp>
      <p:pic>
        <p:nvPicPr>
          <p:cNvPr id="36" name="Picture Placeholder 5" descr="R1 MEALS SELLING STORY Step by Step Guide - PowerPoint">
            <a:extLst>
              <a:ext uri="{FF2B5EF4-FFF2-40B4-BE49-F238E27FC236}">
                <a16:creationId xmlns:a16="http://schemas.microsoft.com/office/drawing/2014/main" id="{DCA6BA0D-CFF4-4D41-BEDB-34334CB739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9" t="18227" r="52863" b="68497"/>
          <a:stretch/>
        </p:blipFill>
        <p:spPr>
          <a:xfrm>
            <a:off x="5935162" y="2285249"/>
            <a:ext cx="1068716" cy="751369"/>
          </a:xfrm>
          <a:prstGeom prst="rect">
            <a:avLst/>
          </a:prstGeom>
        </p:spPr>
      </p:pic>
      <p:pic>
        <p:nvPicPr>
          <p:cNvPr id="37" name="Picture Placeholder 5" descr="R1 MEALS SELLING STORY Step by Step Guide - PowerPoint">
            <a:extLst>
              <a:ext uri="{FF2B5EF4-FFF2-40B4-BE49-F238E27FC236}">
                <a16:creationId xmlns:a16="http://schemas.microsoft.com/office/drawing/2014/main" id="{A7D1B6FA-E15E-074D-9CE8-A6D3F32FE2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2" t="18227" r="31484" b="68497"/>
          <a:stretch/>
        </p:blipFill>
        <p:spPr>
          <a:xfrm>
            <a:off x="8369765" y="2312475"/>
            <a:ext cx="499578" cy="733946"/>
          </a:xfrm>
          <a:prstGeom prst="rect">
            <a:avLst/>
          </a:prstGeom>
        </p:spPr>
      </p:pic>
      <p:pic>
        <p:nvPicPr>
          <p:cNvPr id="38" name="Picture Placeholder 5" descr="R1 MEALS SELLING STORY Step by Step Guide - PowerPoint">
            <a:extLst>
              <a:ext uri="{FF2B5EF4-FFF2-40B4-BE49-F238E27FC236}">
                <a16:creationId xmlns:a16="http://schemas.microsoft.com/office/drawing/2014/main" id="{0FA5023C-4499-9548-BF79-DDDB9E1FFB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61" t="20039" r="13995" b="66685"/>
          <a:stretch/>
        </p:blipFill>
        <p:spPr>
          <a:xfrm>
            <a:off x="10469711" y="2312475"/>
            <a:ext cx="464943" cy="683063"/>
          </a:xfrm>
          <a:prstGeom prst="rect">
            <a:avLst/>
          </a:prstGeom>
        </p:spPr>
      </p:pic>
      <p:pic>
        <p:nvPicPr>
          <p:cNvPr id="39" name="Picture Placeholder 5" descr="R1 MEALS SELLING STORY Step by Step Guide - PowerPoint">
            <a:extLst>
              <a:ext uri="{FF2B5EF4-FFF2-40B4-BE49-F238E27FC236}">
                <a16:creationId xmlns:a16="http://schemas.microsoft.com/office/drawing/2014/main" id="{CAFCF91E-45F4-054E-87F5-58DCA5C3D7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45517" r="88383" b="36099"/>
          <a:stretch/>
        </p:blipFill>
        <p:spPr>
          <a:xfrm>
            <a:off x="3106033" y="3601534"/>
            <a:ext cx="525162" cy="748191"/>
          </a:xfrm>
          <a:prstGeom prst="rect">
            <a:avLst/>
          </a:prstGeom>
        </p:spPr>
      </p:pic>
      <p:pic>
        <p:nvPicPr>
          <p:cNvPr id="40" name="Picture Placeholder 5" descr="R1 MEALS SELLING STORY Step by Step Guide - PowerPoint">
            <a:extLst>
              <a:ext uri="{FF2B5EF4-FFF2-40B4-BE49-F238E27FC236}">
                <a16:creationId xmlns:a16="http://schemas.microsoft.com/office/drawing/2014/main" id="{76110A46-4BF4-6649-81D6-B970185823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t="45033" r="78852" b="36583"/>
          <a:stretch/>
        </p:blipFill>
        <p:spPr>
          <a:xfrm>
            <a:off x="4075708" y="3601534"/>
            <a:ext cx="525162" cy="748191"/>
          </a:xfrm>
          <a:prstGeom prst="rect">
            <a:avLst/>
          </a:prstGeom>
        </p:spPr>
      </p:pic>
      <p:pic>
        <p:nvPicPr>
          <p:cNvPr id="41" name="Picture Placeholder 5" descr="R1 MEALS SELLING STORY Step by Step Guide - PowerPoint">
            <a:extLst>
              <a:ext uri="{FF2B5EF4-FFF2-40B4-BE49-F238E27FC236}">
                <a16:creationId xmlns:a16="http://schemas.microsoft.com/office/drawing/2014/main" id="{1C9ACE1B-0E86-8043-BB73-243585B6E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6" t="45033" r="69032" b="36583"/>
          <a:stretch/>
        </p:blipFill>
        <p:spPr>
          <a:xfrm>
            <a:off x="5045382" y="3601534"/>
            <a:ext cx="525162" cy="74819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B20E0B3-F3C5-5442-8678-41EF392B4E36}"/>
              </a:ext>
            </a:extLst>
          </p:cNvPr>
          <p:cNvSpPr txBox="1"/>
          <p:nvPr/>
        </p:nvSpPr>
        <p:spPr>
          <a:xfrm>
            <a:off x="3018520" y="2261591"/>
            <a:ext cx="29652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FY 2014: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254</a:t>
            </a:r>
            <a:br>
              <a:rPr lang="en-US" sz="12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customers</a:t>
            </a:r>
            <a:endParaRPr lang="en-US" sz="1200" dirty="0">
              <a:solidFill>
                <a:srgbClr val="A136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17F18F6-6927-E345-B3E6-B9FB539A5FEC}"/>
              </a:ext>
            </a:extLst>
          </p:cNvPr>
          <p:cNvSpPr txBox="1"/>
          <p:nvPr/>
        </p:nvSpPr>
        <p:spPr>
          <a:xfrm>
            <a:off x="7385058" y="2224946"/>
            <a:ext cx="10087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</a:t>
            </a:r>
            <a:br>
              <a:rPr lang="en-US" sz="12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2 SCO Dedicated Promotions in METRO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EDA1B8D-4E3D-7542-9A2D-414BAB74E14D}"/>
              </a:ext>
            </a:extLst>
          </p:cNvPr>
          <p:cNvSpPr txBox="1"/>
          <p:nvPr/>
        </p:nvSpPr>
        <p:spPr>
          <a:xfrm>
            <a:off x="9217043" y="2224946"/>
            <a:ext cx="125193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1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Supply Companies</a:t>
            </a:r>
            <a:br>
              <a:rPr lang="en-US" sz="12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Full Portfolio listed </a:t>
            </a:r>
            <a:b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and 4 Joint Promotions in 2014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Placeholder 5" descr="R1 MEALS SELLING STORY Step by Step Guide - PowerPoint">
            <a:extLst>
              <a:ext uri="{FF2B5EF4-FFF2-40B4-BE49-F238E27FC236}">
                <a16:creationId xmlns:a16="http://schemas.microsoft.com/office/drawing/2014/main" id="{7DE229E9-96B5-ED43-9700-64B86AB89C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3" t="52500" r="22440" b="33770"/>
          <a:stretch/>
        </p:blipFill>
        <p:spPr>
          <a:xfrm>
            <a:off x="8930481" y="3898900"/>
            <a:ext cx="355891" cy="508925"/>
          </a:xfrm>
          <a:prstGeom prst="rect">
            <a:avLst/>
          </a:prstGeom>
        </p:spPr>
      </p:pic>
      <p:pic>
        <p:nvPicPr>
          <p:cNvPr id="46" name="Picture Placeholder 5" descr="R1 MEALS SELLING STORY Step by Step Guide - PowerPoint">
            <a:extLst>
              <a:ext uri="{FF2B5EF4-FFF2-40B4-BE49-F238E27FC236}">
                <a16:creationId xmlns:a16="http://schemas.microsoft.com/office/drawing/2014/main" id="{38D2C43F-B1C6-8045-AF3B-7FB0E5DEE8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9" t="52500" r="13134" b="33770"/>
          <a:stretch/>
        </p:blipFill>
        <p:spPr>
          <a:xfrm>
            <a:off x="9754622" y="3898900"/>
            <a:ext cx="355891" cy="508925"/>
          </a:xfrm>
          <a:prstGeom prst="rect">
            <a:avLst/>
          </a:prstGeom>
        </p:spPr>
      </p:pic>
      <p:pic>
        <p:nvPicPr>
          <p:cNvPr id="47" name="Picture Placeholder 5" descr="R1 MEALS SELLING STORY Step by Step Guide - PowerPoint">
            <a:extLst>
              <a:ext uri="{FF2B5EF4-FFF2-40B4-BE49-F238E27FC236}">
                <a16:creationId xmlns:a16="http://schemas.microsoft.com/office/drawing/2014/main" id="{C84BFD71-510D-0C47-88E8-E944DAB15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82" t="52500" r="2691" b="33770"/>
          <a:stretch/>
        </p:blipFill>
        <p:spPr>
          <a:xfrm>
            <a:off x="10578763" y="3898900"/>
            <a:ext cx="355891" cy="50892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42A2B11-59BD-C84A-A92B-359FF5746E0F}"/>
              </a:ext>
            </a:extLst>
          </p:cNvPr>
          <p:cNvSpPr txBox="1"/>
          <p:nvPr/>
        </p:nvSpPr>
        <p:spPr>
          <a:xfrm>
            <a:off x="8795256" y="3584384"/>
            <a:ext cx="62634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+119%</a:t>
            </a:r>
            <a:br>
              <a:rPr lang="en-US" sz="10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vs. TGT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A7529D9-C645-4D41-9A46-F5398A9469D1}"/>
              </a:ext>
            </a:extLst>
          </p:cNvPr>
          <p:cNvSpPr txBox="1"/>
          <p:nvPr/>
        </p:nvSpPr>
        <p:spPr>
          <a:xfrm>
            <a:off x="9617740" y="3584384"/>
            <a:ext cx="62634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-3%</a:t>
            </a:r>
            <a:br>
              <a:rPr lang="en-US" sz="10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vs. TGT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D41DFD0-CABE-EE48-A3E3-8375F9565DDE}"/>
              </a:ext>
            </a:extLst>
          </p:cNvPr>
          <p:cNvSpPr txBox="1"/>
          <p:nvPr/>
        </p:nvSpPr>
        <p:spPr>
          <a:xfrm>
            <a:off x="10437488" y="3584384"/>
            <a:ext cx="62634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+19%</a:t>
            </a:r>
            <a:br>
              <a:rPr lang="en-US" sz="10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vs. TGT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2945AF3-5002-6D47-8594-59009D479E2A}"/>
              </a:ext>
            </a:extLst>
          </p:cNvPr>
          <p:cNvSpPr txBox="1"/>
          <p:nvPr/>
        </p:nvSpPr>
        <p:spPr>
          <a:xfrm>
            <a:off x="5792411" y="3260810"/>
            <a:ext cx="26758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FY 2014 Volume:</a:t>
            </a:r>
            <a:b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2.58 MM UC </a:t>
            </a:r>
            <a:r>
              <a:rPr lang="en-US" sz="9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+5.7% 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vs. LY</a:t>
            </a:r>
          </a:p>
          <a:p>
            <a:pPr algn="ctr"/>
            <a:r>
              <a:rPr lang="en-US" sz="9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+6,9% 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vs country performance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CD688AF-88DB-0C44-B40A-07C86F54EFED}"/>
              </a:ext>
            </a:extLst>
          </p:cNvPr>
          <p:cNvSpPr txBox="1"/>
          <p:nvPr/>
        </p:nvSpPr>
        <p:spPr>
          <a:xfrm>
            <a:off x="5792411" y="4080819"/>
            <a:ext cx="2675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Volume share: 36%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Volume share: 55%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36FCA85-DA57-AA40-9C9B-A9037739A632}"/>
              </a:ext>
            </a:extLst>
          </p:cNvPr>
          <p:cNvSpPr txBox="1"/>
          <p:nvPr/>
        </p:nvSpPr>
        <p:spPr>
          <a:xfrm>
            <a:off x="5838203" y="3799593"/>
            <a:ext cx="617556" cy="246221"/>
          </a:xfrm>
          <a:prstGeom prst="rect">
            <a:avLst/>
          </a:prstGeom>
          <a:solidFill>
            <a:srgbClr val="A1362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 corner</a:t>
            </a:r>
            <a:b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+9% vs. LY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DE69EE0-C58B-B540-AA7A-75A7849A9C73}"/>
              </a:ext>
            </a:extLst>
          </p:cNvPr>
          <p:cNvSpPr txBox="1"/>
          <p:nvPr/>
        </p:nvSpPr>
        <p:spPr>
          <a:xfrm>
            <a:off x="6495762" y="3799593"/>
            <a:ext cx="617556" cy="246221"/>
          </a:xfrm>
          <a:prstGeom prst="rect">
            <a:avLst/>
          </a:prstGeom>
          <a:solidFill>
            <a:srgbClr val="A1362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Canteens</a:t>
            </a:r>
          </a:p>
          <a:p>
            <a:pPr algn="ctr"/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+3.7% vs. LY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EA29A70-BEDA-7742-A32D-BBDA065FF783}"/>
              </a:ext>
            </a:extLst>
          </p:cNvPr>
          <p:cNvSpPr txBox="1"/>
          <p:nvPr/>
        </p:nvSpPr>
        <p:spPr>
          <a:xfrm>
            <a:off x="7153321" y="3799593"/>
            <a:ext cx="617556" cy="246221"/>
          </a:xfrm>
          <a:prstGeom prst="rect">
            <a:avLst/>
          </a:prstGeom>
          <a:solidFill>
            <a:srgbClr val="A1362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Vending</a:t>
            </a:r>
            <a:b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+16.4% vs. LY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3D9747E-00F6-E84F-BFFE-DA7D98116859}"/>
              </a:ext>
            </a:extLst>
          </p:cNvPr>
          <p:cNvSpPr txBox="1"/>
          <p:nvPr/>
        </p:nvSpPr>
        <p:spPr>
          <a:xfrm>
            <a:off x="7810881" y="3799593"/>
            <a:ext cx="617556" cy="246221"/>
          </a:xfrm>
          <a:prstGeom prst="rect">
            <a:avLst/>
          </a:prstGeom>
          <a:solidFill>
            <a:srgbClr val="A1362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Retail / Café</a:t>
            </a:r>
            <a:b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-1% vs. LY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Placeholder 5" descr="R1 MEALS SELLING STORY Step by Step Guide - PowerPoint">
            <a:extLst>
              <a:ext uri="{FF2B5EF4-FFF2-40B4-BE49-F238E27FC236}">
                <a16:creationId xmlns:a16="http://schemas.microsoft.com/office/drawing/2014/main" id="{2120F1E7-7E26-6B4E-91C9-A9589FF2A3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1" t="77327" r="53727" b="4289"/>
          <a:stretch/>
        </p:blipFill>
        <p:spPr>
          <a:xfrm>
            <a:off x="5974237" y="4907121"/>
            <a:ext cx="434194" cy="74819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79D5A1D-FAF3-B845-ACD4-4F744E528352}"/>
              </a:ext>
            </a:extLst>
          </p:cNvPr>
          <p:cNvSpPr txBox="1"/>
          <p:nvPr/>
        </p:nvSpPr>
        <p:spPr>
          <a:xfrm>
            <a:off x="3216902" y="4958050"/>
            <a:ext cx="2965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FY 2014: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+16.4% vs. LY</a:t>
            </a:r>
            <a:endParaRPr lang="en-US" sz="1200" dirty="0">
              <a:solidFill>
                <a:srgbClr val="A136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FCE251-0120-154F-A15F-DD9E93972E9C}"/>
              </a:ext>
            </a:extLst>
          </p:cNvPr>
          <p:cNvGrpSpPr/>
          <p:nvPr/>
        </p:nvGrpSpPr>
        <p:grpSpPr>
          <a:xfrm>
            <a:off x="7770878" y="5021802"/>
            <a:ext cx="874054" cy="385214"/>
            <a:chOff x="7503998" y="5021802"/>
            <a:chExt cx="874054" cy="38521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372D0AC-CB51-7340-8545-30343722E71F}"/>
                </a:ext>
              </a:extLst>
            </p:cNvPr>
            <p:cNvSpPr/>
            <p:nvPr/>
          </p:nvSpPr>
          <p:spPr>
            <a:xfrm>
              <a:off x="7503998" y="5021802"/>
              <a:ext cx="385214" cy="385214"/>
            </a:xfrm>
            <a:prstGeom prst="ellipse">
              <a:avLst/>
            </a:prstGeom>
            <a:blipFill>
              <a:blip r:embed="rId3"/>
              <a:stretch>
                <a:fillRect l="-931246" t="-999315" r="-701309" b="-13378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4B4C37F-D744-3F45-887B-FAC00A10EC1C}"/>
                </a:ext>
              </a:extLst>
            </p:cNvPr>
            <p:cNvSpPr/>
            <p:nvPr/>
          </p:nvSpPr>
          <p:spPr>
            <a:xfrm>
              <a:off x="7992838" y="5021802"/>
              <a:ext cx="385214" cy="385214"/>
            </a:xfrm>
            <a:prstGeom prst="ellipse">
              <a:avLst/>
            </a:prstGeom>
            <a:blipFill>
              <a:blip r:embed="rId3"/>
              <a:stretch>
                <a:fillRect l="-1043223" t="-1006614" r="-589333" b="-12648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E4E49F9-C669-B042-B192-5EC56CB1C1E7}"/>
              </a:ext>
            </a:extLst>
          </p:cNvPr>
          <p:cNvGrpSpPr/>
          <p:nvPr/>
        </p:nvGrpSpPr>
        <p:grpSpPr>
          <a:xfrm>
            <a:off x="9594925" y="5021802"/>
            <a:ext cx="874054" cy="385214"/>
            <a:chOff x="9726320" y="5021802"/>
            <a:chExt cx="874054" cy="385214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EDD2009-8811-F448-B719-92E45A3B177D}"/>
                </a:ext>
              </a:extLst>
            </p:cNvPr>
            <p:cNvSpPr/>
            <p:nvPr/>
          </p:nvSpPr>
          <p:spPr>
            <a:xfrm>
              <a:off x="9726320" y="5021802"/>
              <a:ext cx="385214" cy="385214"/>
            </a:xfrm>
            <a:prstGeom prst="ellipse">
              <a:avLst/>
            </a:prstGeom>
            <a:blipFill>
              <a:blip r:embed="rId3"/>
              <a:stretch>
                <a:fillRect l="-1043223" t="-1006614" r="-589333" b="-12648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2A0281A-747A-6149-9803-9A9CA4A8C7F5}"/>
                </a:ext>
              </a:extLst>
            </p:cNvPr>
            <p:cNvSpPr/>
            <p:nvPr/>
          </p:nvSpPr>
          <p:spPr>
            <a:xfrm>
              <a:off x="10215160" y="5021802"/>
              <a:ext cx="385214" cy="385214"/>
            </a:xfrm>
            <a:prstGeom prst="ellipse">
              <a:avLst/>
            </a:prstGeom>
            <a:blipFill>
              <a:blip r:embed="rId3"/>
              <a:stretch>
                <a:fillRect l="-1336541" t="-991303" r="-296015" b="-14179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Oval 70">
            <a:extLst>
              <a:ext uri="{FF2B5EF4-FFF2-40B4-BE49-F238E27FC236}">
                <a16:creationId xmlns:a16="http://schemas.microsoft.com/office/drawing/2014/main" id="{1B458591-3E3E-1240-9939-28A6F9AFA2BD}"/>
              </a:ext>
            </a:extLst>
          </p:cNvPr>
          <p:cNvSpPr/>
          <p:nvPr/>
        </p:nvSpPr>
        <p:spPr>
          <a:xfrm>
            <a:off x="9813265" y="5408798"/>
            <a:ext cx="437071" cy="289417"/>
          </a:xfrm>
          <a:prstGeom prst="ellipse">
            <a:avLst/>
          </a:prstGeom>
          <a:blipFill>
            <a:blip r:embed="rId3"/>
            <a:stretch>
              <a:fillRect l="-856974" t="-1140207" r="-226958" b="-3231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00E7CDE-F711-3C48-A965-FA60258C9C6A}"/>
              </a:ext>
            </a:extLst>
          </p:cNvPr>
          <p:cNvSpPr/>
          <p:nvPr/>
        </p:nvSpPr>
        <p:spPr>
          <a:xfrm>
            <a:off x="7989370" y="5408798"/>
            <a:ext cx="437071" cy="289417"/>
          </a:xfrm>
          <a:prstGeom prst="ellipse">
            <a:avLst/>
          </a:prstGeom>
          <a:blipFill>
            <a:blip r:embed="rId3"/>
            <a:stretch>
              <a:fillRect l="-856974" t="-1140207" r="-226958" b="-3231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07D6995-D305-0C4E-886B-13E5A18FBD00}"/>
              </a:ext>
            </a:extLst>
          </p:cNvPr>
          <p:cNvSpPr txBox="1"/>
          <p:nvPr/>
        </p:nvSpPr>
        <p:spPr>
          <a:xfrm>
            <a:off x="7770877" y="4822892"/>
            <a:ext cx="8176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3269BCE-D9D7-1549-A500-BC28F52E6FB4}"/>
              </a:ext>
            </a:extLst>
          </p:cNvPr>
          <p:cNvSpPr txBox="1"/>
          <p:nvPr/>
        </p:nvSpPr>
        <p:spPr>
          <a:xfrm>
            <a:off x="9622971" y="4822892"/>
            <a:ext cx="8176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9692B9C-FCBE-1348-AE23-F6212FD73D85}"/>
              </a:ext>
            </a:extLst>
          </p:cNvPr>
          <p:cNvSpPr txBox="1"/>
          <p:nvPr/>
        </p:nvSpPr>
        <p:spPr>
          <a:xfrm>
            <a:off x="10205169" y="1660772"/>
            <a:ext cx="1581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en-US" sz="1600" b="1" dirty="0">
                <a:solidFill>
                  <a:srgbClr val="F8D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46CE612-FF16-D548-AED3-AC691BFCCFFC}"/>
              </a:ext>
            </a:extLst>
          </p:cNvPr>
          <p:cNvSpPr txBox="1"/>
          <p:nvPr/>
        </p:nvSpPr>
        <p:spPr>
          <a:xfrm>
            <a:off x="817297" y="1229260"/>
            <a:ext cx="10459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test customer added +5.7% (154k€) to the business by activating all selling points and communicating ‘refreshment at work’ via available touchpoints</a:t>
            </a:r>
            <a:endParaRPr lang="en-US" sz="1600" dirty="0">
              <a:solidFill>
                <a:srgbClr val="A136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988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A3D974-371D-F341-B087-E0E282AD6A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38"/>
          <a:stretch/>
        </p:blipFill>
        <p:spPr>
          <a:xfrm>
            <a:off x="6809362" y="-38463"/>
            <a:ext cx="5376288" cy="689646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E9A6D42-3718-3141-9C9D-4804D73DB6AE}"/>
              </a:ext>
            </a:extLst>
          </p:cNvPr>
          <p:cNvSpPr txBox="1"/>
          <p:nvPr/>
        </p:nvSpPr>
        <p:spPr>
          <a:xfrm>
            <a:off x="826626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78681"/>
                </a:solidFill>
                <a:latin typeface="Arial Rounded MT Bold" panose="020F0704030504030204" pitchFamily="34" charset="77"/>
              </a:rPr>
              <a:t>DEVELOPMENT MODEL AND COLLABORATION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F0CE8-E1A7-CE47-82FF-0739FB6E84B2}"/>
              </a:ext>
            </a:extLst>
          </p:cNvPr>
          <p:cNvSpPr txBox="1"/>
          <p:nvPr/>
        </p:nvSpPr>
        <p:spPr>
          <a:xfrm>
            <a:off x="817296" y="2156428"/>
            <a:ext cx="40270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STRATEGY: New At Work Route to Market for Metro B2B </a:t>
            </a:r>
          </a:p>
          <a:p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PROPOSAL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defRPr/>
            </a:pPr>
            <a:r>
              <a:rPr lang="en-US" sz="1200" b="1" dirty="0">
                <a:solidFill>
                  <a:srgbClr val="A1362F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Joint collaboration in define and implement “Refreshment At Work “</a:t>
            </a:r>
          </a:p>
          <a:p>
            <a:pPr marL="171450" indent="-171450" defTabSz="457200">
              <a:buClr>
                <a:srgbClr val="A1362F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Set targeted geography and appropriate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RtM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</a:p>
          <a:p>
            <a:pPr marL="171450" indent="-171450" defTabSz="457200">
              <a:buClr>
                <a:srgbClr val="A1362F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Define unique selling proposition (USP)</a:t>
            </a:r>
          </a:p>
          <a:p>
            <a:pPr marL="171450" indent="-171450" defTabSz="457200">
              <a:buClr>
                <a:srgbClr val="A1362F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Activation levers and touch points </a:t>
            </a:r>
          </a:p>
          <a:p>
            <a:pPr marL="171450" indent="-171450" defTabSz="457200">
              <a:buClr>
                <a:srgbClr val="A1362F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Evaluate and measure impact 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defRPr/>
            </a:pPr>
            <a:r>
              <a:rPr lang="en-US" sz="1200" b="1" dirty="0">
                <a:solidFill>
                  <a:srgbClr val="A1362F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SCOs’ Customers benefit:</a:t>
            </a:r>
            <a:b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Metro C&amp;C SCOs’ customers will have better services saving time and money USP is covering key value category for professional SCOs’ (NARTD Beverages, Coffee, Confectionary and Stationery) assured by one single supplier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91246-9A1F-C44F-8A80-9ECB155BA923}"/>
              </a:ext>
            </a:extLst>
          </p:cNvPr>
          <p:cNvSpPr txBox="1"/>
          <p:nvPr/>
        </p:nvSpPr>
        <p:spPr>
          <a:xfrm>
            <a:off x="817295" y="946739"/>
            <a:ext cx="9259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1362F"/>
                </a:solidFill>
                <a:latin typeface="Arial Rounded MT Bold" panose="020F0704030504030204" pitchFamily="34" charset="77"/>
                <a:cs typeface="Arial"/>
              </a:rPr>
              <a:t>METRO C&amp;C: GROW REVENUE BASE VIA PROFESSIONAL SCOS * WITH 11M€ AND ADD 2.2.M€ EXTRA CASH MARGIN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97216B7-7982-5340-A037-C0B7EA4570CF}"/>
              </a:ext>
            </a:extLst>
          </p:cNvPr>
          <p:cNvGrpSpPr/>
          <p:nvPr/>
        </p:nvGrpSpPr>
        <p:grpSpPr>
          <a:xfrm>
            <a:off x="865705" y="5526783"/>
            <a:ext cx="1961354" cy="830997"/>
            <a:chOff x="787881" y="4866938"/>
            <a:chExt cx="1961354" cy="83099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4ED91C-72C3-E54C-8632-5E5C665858BD}"/>
                </a:ext>
              </a:extLst>
            </p:cNvPr>
            <p:cNvSpPr/>
            <p:nvPr/>
          </p:nvSpPr>
          <p:spPr>
            <a:xfrm>
              <a:off x="826625" y="4990105"/>
              <a:ext cx="1922609" cy="637520"/>
            </a:xfrm>
            <a:prstGeom prst="rect">
              <a:avLst/>
            </a:prstGeom>
            <a:solidFill>
              <a:srgbClr val="F8D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65151E8-3BF1-A042-88B6-6916371CA387}"/>
                </a:ext>
              </a:extLst>
            </p:cNvPr>
            <p:cNvSpPr txBox="1"/>
            <p:nvPr/>
          </p:nvSpPr>
          <p:spPr>
            <a:xfrm>
              <a:off x="1013635" y="4981943"/>
              <a:ext cx="1735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Insert comments or additional explanations if required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0F02204-3CC2-B54C-AD20-325076995AF2}"/>
                </a:ext>
              </a:extLst>
            </p:cNvPr>
            <p:cNvSpPr txBox="1"/>
            <p:nvPr/>
          </p:nvSpPr>
          <p:spPr>
            <a:xfrm>
              <a:off x="787881" y="4866938"/>
              <a:ext cx="38985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A136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6F83C61-EF2C-674C-A5B8-96A9A7FF09F7}"/>
              </a:ext>
            </a:extLst>
          </p:cNvPr>
          <p:cNvSpPr txBox="1"/>
          <p:nvPr/>
        </p:nvSpPr>
        <p:spPr>
          <a:xfrm>
            <a:off x="826626" y="6434200"/>
            <a:ext cx="69826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(*) – Services, Companies and Offices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6013DFCD-E59D-A44E-936D-290F496E4E33}"/>
              </a:ext>
            </a:extLst>
          </p:cNvPr>
          <p:cNvSpPr/>
          <p:nvPr/>
        </p:nvSpPr>
        <p:spPr>
          <a:xfrm>
            <a:off x="9541408" y="779416"/>
            <a:ext cx="740229" cy="930551"/>
          </a:xfrm>
          <a:custGeom>
            <a:avLst/>
            <a:gdLst>
              <a:gd name="connsiteX0" fmla="*/ 0 w 182880"/>
              <a:gd name="connsiteY0" fmla="*/ 0 h 944701"/>
              <a:gd name="connsiteX1" fmla="*/ 182880 w 182880"/>
              <a:gd name="connsiteY1" fmla="*/ 0 h 944701"/>
              <a:gd name="connsiteX2" fmla="*/ 182880 w 182880"/>
              <a:gd name="connsiteY2" fmla="*/ 944701 h 944701"/>
              <a:gd name="connsiteX3" fmla="*/ 0 w 182880"/>
              <a:gd name="connsiteY3" fmla="*/ 944701 h 944701"/>
              <a:gd name="connsiteX4" fmla="*/ 0 w 182880"/>
              <a:gd name="connsiteY4" fmla="*/ 0 h 944701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391885 w 391885"/>
              <a:gd name="connsiteY2" fmla="*/ 944701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148045 w 391885"/>
              <a:gd name="connsiteY2" fmla="*/ 944701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200296 w 391885"/>
              <a:gd name="connsiteY2" fmla="*/ 953410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714102"/>
              <a:gd name="connsiteY0" fmla="*/ 0 h 953410"/>
              <a:gd name="connsiteX1" fmla="*/ 714102 w 714102"/>
              <a:gd name="connsiteY1" fmla="*/ 8708 h 953410"/>
              <a:gd name="connsiteX2" fmla="*/ 200296 w 714102"/>
              <a:gd name="connsiteY2" fmla="*/ 953410 h 953410"/>
              <a:gd name="connsiteX3" fmla="*/ 0 w 714102"/>
              <a:gd name="connsiteY3" fmla="*/ 953410 h 953410"/>
              <a:gd name="connsiteX4" fmla="*/ 209005 w 714102"/>
              <a:gd name="connsiteY4" fmla="*/ 0 h 953410"/>
              <a:gd name="connsiteX0" fmla="*/ 209005 w 731519"/>
              <a:gd name="connsiteY0" fmla="*/ 0 h 953410"/>
              <a:gd name="connsiteX1" fmla="*/ 731519 w 731519"/>
              <a:gd name="connsiteY1" fmla="*/ 17416 h 953410"/>
              <a:gd name="connsiteX2" fmla="*/ 200296 w 731519"/>
              <a:gd name="connsiteY2" fmla="*/ 953410 h 953410"/>
              <a:gd name="connsiteX3" fmla="*/ 0 w 731519"/>
              <a:gd name="connsiteY3" fmla="*/ 953410 h 953410"/>
              <a:gd name="connsiteX4" fmla="*/ 209005 w 731519"/>
              <a:gd name="connsiteY4" fmla="*/ 0 h 953410"/>
              <a:gd name="connsiteX0" fmla="*/ 496388 w 731519"/>
              <a:gd name="connsiteY0" fmla="*/ 8709 h 935994"/>
              <a:gd name="connsiteX1" fmla="*/ 731519 w 731519"/>
              <a:gd name="connsiteY1" fmla="*/ 0 h 935994"/>
              <a:gd name="connsiteX2" fmla="*/ 200296 w 731519"/>
              <a:gd name="connsiteY2" fmla="*/ 935994 h 935994"/>
              <a:gd name="connsiteX3" fmla="*/ 0 w 731519"/>
              <a:gd name="connsiteY3" fmla="*/ 935994 h 935994"/>
              <a:gd name="connsiteX4" fmla="*/ 496388 w 731519"/>
              <a:gd name="connsiteY4" fmla="*/ 8709 h 935994"/>
              <a:gd name="connsiteX0" fmla="*/ 522514 w 731519"/>
              <a:gd name="connsiteY0" fmla="*/ 8709 h 935994"/>
              <a:gd name="connsiteX1" fmla="*/ 731519 w 731519"/>
              <a:gd name="connsiteY1" fmla="*/ 0 h 935994"/>
              <a:gd name="connsiteX2" fmla="*/ 200296 w 731519"/>
              <a:gd name="connsiteY2" fmla="*/ 935994 h 935994"/>
              <a:gd name="connsiteX3" fmla="*/ 0 w 731519"/>
              <a:gd name="connsiteY3" fmla="*/ 935994 h 935994"/>
              <a:gd name="connsiteX4" fmla="*/ 522514 w 731519"/>
              <a:gd name="connsiteY4" fmla="*/ 8709 h 935994"/>
              <a:gd name="connsiteX0" fmla="*/ 522514 w 740228"/>
              <a:gd name="connsiteY0" fmla="*/ 1 h 927286"/>
              <a:gd name="connsiteX1" fmla="*/ 740228 w 740228"/>
              <a:gd name="connsiteY1" fmla="*/ 0 h 927286"/>
              <a:gd name="connsiteX2" fmla="*/ 200296 w 740228"/>
              <a:gd name="connsiteY2" fmla="*/ 927286 h 927286"/>
              <a:gd name="connsiteX3" fmla="*/ 0 w 740228"/>
              <a:gd name="connsiteY3" fmla="*/ 927286 h 927286"/>
              <a:gd name="connsiteX4" fmla="*/ 522514 w 740228"/>
              <a:gd name="connsiteY4" fmla="*/ 1 h 927286"/>
              <a:gd name="connsiteX0" fmla="*/ 568234 w 740228"/>
              <a:gd name="connsiteY0" fmla="*/ 0 h 937082"/>
              <a:gd name="connsiteX1" fmla="*/ 740228 w 740228"/>
              <a:gd name="connsiteY1" fmla="*/ 9796 h 937082"/>
              <a:gd name="connsiteX2" fmla="*/ 200296 w 740228"/>
              <a:gd name="connsiteY2" fmla="*/ 937082 h 937082"/>
              <a:gd name="connsiteX3" fmla="*/ 0 w 740228"/>
              <a:gd name="connsiteY3" fmla="*/ 937082 h 937082"/>
              <a:gd name="connsiteX4" fmla="*/ 568234 w 740228"/>
              <a:gd name="connsiteY4" fmla="*/ 0 h 937082"/>
              <a:gd name="connsiteX0" fmla="*/ 561702 w 740228"/>
              <a:gd name="connsiteY0" fmla="*/ 0 h 940348"/>
              <a:gd name="connsiteX1" fmla="*/ 740228 w 740228"/>
              <a:gd name="connsiteY1" fmla="*/ 13062 h 940348"/>
              <a:gd name="connsiteX2" fmla="*/ 200296 w 740228"/>
              <a:gd name="connsiteY2" fmla="*/ 940348 h 940348"/>
              <a:gd name="connsiteX3" fmla="*/ 0 w 740228"/>
              <a:gd name="connsiteY3" fmla="*/ 940348 h 940348"/>
              <a:gd name="connsiteX4" fmla="*/ 561702 w 740228"/>
              <a:gd name="connsiteY4" fmla="*/ 0 h 940348"/>
              <a:gd name="connsiteX0" fmla="*/ 561702 w 746760"/>
              <a:gd name="connsiteY0" fmla="*/ 0 h 940348"/>
              <a:gd name="connsiteX1" fmla="*/ 746760 w 746760"/>
              <a:gd name="connsiteY1" fmla="*/ 0 h 940348"/>
              <a:gd name="connsiteX2" fmla="*/ 200296 w 746760"/>
              <a:gd name="connsiteY2" fmla="*/ 940348 h 940348"/>
              <a:gd name="connsiteX3" fmla="*/ 0 w 746760"/>
              <a:gd name="connsiteY3" fmla="*/ 940348 h 940348"/>
              <a:gd name="connsiteX4" fmla="*/ 561702 w 746760"/>
              <a:gd name="connsiteY4" fmla="*/ 0 h 940348"/>
              <a:gd name="connsiteX0" fmla="*/ 561702 w 746760"/>
              <a:gd name="connsiteY0" fmla="*/ 0 h 940348"/>
              <a:gd name="connsiteX1" fmla="*/ 746760 w 746760"/>
              <a:gd name="connsiteY1" fmla="*/ 0 h 940348"/>
              <a:gd name="connsiteX2" fmla="*/ 197031 w 746760"/>
              <a:gd name="connsiteY2" fmla="*/ 930551 h 940348"/>
              <a:gd name="connsiteX3" fmla="*/ 0 w 746760"/>
              <a:gd name="connsiteY3" fmla="*/ 940348 h 940348"/>
              <a:gd name="connsiteX4" fmla="*/ 561702 w 746760"/>
              <a:gd name="connsiteY4" fmla="*/ 0 h 940348"/>
              <a:gd name="connsiteX0" fmla="*/ 555171 w 740229"/>
              <a:gd name="connsiteY0" fmla="*/ 0 h 930551"/>
              <a:gd name="connsiteX1" fmla="*/ 740229 w 740229"/>
              <a:gd name="connsiteY1" fmla="*/ 0 h 930551"/>
              <a:gd name="connsiteX2" fmla="*/ 190500 w 740229"/>
              <a:gd name="connsiteY2" fmla="*/ 930551 h 930551"/>
              <a:gd name="connsiteX3" fmla="*/ 0 w 740229"/>
              <a:gd name="connsiteY3" fmla="*/ 930551 h 930551"/>
              <a:gd name="connsiteX4" fmla="*/ 555171 w 740229"/>
              <a:gd name="connsiteY4" fmla="*/ 0 h 93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229" h="930551">
                <a:moveTo>
                  <a:pt x="555171" y="0"/>
                </a:moveTo>
                <a:lnTo>
                  <a:pt x="740229" y="0"/>
                </a:lnTo>
                <a:lnTo>
                  <a:pt x="190500" y="930551"/>
                </a:lnTo>
                <a:lnTo>
                  <a:pt x="0" y="930551"/>
                </a:lnTo>
                <a:lnTo>
                  <a:pt x="555171" y="0"/>
                </a:lnTo>
                <a:close/>
              </a:path>
            </a:pathLst>
          </a:custGeom>
          <a:solidFill>
            <a:srgbClr val="C78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75">
            <a:extLst>
              <a:ext uri="{FF2B5EF4-FFF2-40B4-BE49-F238E27FC236}">
                <a16:creationId xmlns:a16="http://schemas.microsoft.com/office/drawing/2014/main" id="{09F70F5D-6B4C-BC47-9D2D-C8847B37C1B4}"/>
              </a:ext>
            </a:extLst>
          </p:cNvPr>
          <p:cNvSpPr/>
          <p:nvPr/>
        </p:nvSpPr>
        <p:spPr>
          <a:xfrm>
            <a:off x="7895487" y="1834969"/>
            <a:ext cx="1765334" cy="2709979"/>
          </a:xfrm>
          <a:custGeom>
            <a:avLst/>
            <a:gdLst>
              <a:gd name="connsiteX0" fmla="*/ 0 w 181463"/>
              <a:gd name="connsiteY0" fmla="*/ 0 h 2654460"/>
              <a:gd name="connsiteX1" fmla="*/ 181463 w 181463"/>
              <a:gd name="connsiteY1" fmla="*/ 0 h 2654460"/>
              <a:gd name="connsiteX2" fmla="*/ 181463 w 181463"/>
              <a:gd name="connsiteY2" fmla="*/ 2654460 h 2654460"/>
              <a:gd name="connsiteX3" fmla="*/ 0 w 181463"/>
              <a:gd name="connsiteY3" fmla="*/ 2654460 h 2654460"/>
              <a:gd name="connsiteX4" fmla="*/ 0 w 181463"/>
              <a:gd name="connsiteY4" fmla="*/ 0 h 2654460"/>
              <a:gd name="connsiteX0" fmla="*/ 0 w 455783"/>
              <a:gd name="connsiteY0" fmla="*/ 0 h 2677320"/>
              <a:gd name="connsiteX1" fmla="*/ 455783 w 455783"/>
              <a:gd name="connsiteY1" fmla="*/ 22860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0 w 455783"/>
              <a:gd name="connsiteY0" fmla="*/ 0 h 2677320"/>
              <a:gd name="connsiteX1" fmla="*/ 135743 w 455783"/>
              <a:gd name="connsiteY1" fmla="*/ 6532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0 w 455783"/>
              <a:gd name="connsiteY0" fmla="*/ 0 h 2677320"/>
              <a:gd name="connsiteX1" fmla="*/ 191260 w 455783"/>
              <a:gd name="connsiteY1" fmla="*/ 0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1574074 w 2029857"/>
              <a:gd name="connsiteY0" fmla="*/ 0 h 2706712"/>
              <a:gd name="connsiteX1" fmla="*/ 1765334 w 2029857"/>
              <a:gd name="connsiteY1" fmla="*/ 0 h 2706712"/>
              <a:gd name="connsiteX2" fmla="*/ 2029857 w 2029857"/>
              <a:gd name="connsiteY2" fmla="*/ 2677320 h 2706712"/>
              <a:gd name="connsiteX3" fmla="*/ 0 w 2029857"/>
              <a:gd name="connsiteY3" fmla="*/ 2706712 h 2706712"/>
              <a:gd name="connsiteX4" fmla="*/ 1574074 w 2029857"/>
              <a:gd name="connsiteY4" fmla="*/ 0 h 2706712"/>
              <a:gd name="connsiteX0" fmla="*/ 1574074 w 1765334"/>
              <a:gd name="connsiteY0" fmla="*/ 0 h 2709978"/>
              <a:gd name="connsiteX1" fmla="*/ 1765334 w 1765334"/>
              <a:gd name="connsiteY1" fmla="*/ 0 h 2709978"/>
              <a:gd name="connsiteX2" fmla="*/ 181463 w 1765334"/>
              <a:gd name="connsiteY2" fmla="*/ 2709978 h 2709978"/>
              <a:gd name="connsiteX3" fmla="*/ 0 w 1765334"/>
              <a:gd name="connsiteY3" fmla="*/ 2706712 h 2709978"/>
              <a:gd name="connsiteX4" fmla="*/ 1574074 w 1765334"/>
              <a:gd name="connsiteY4" fmla="*/ 0 h 2709978"/>
              <a:gd name="connsiteX0" fmla="*/ 1574074 w 1765334"/>
              <a:gd name="connsiteY0" fmla="*/ 0 h 2706712"/>
              <a:gd name="connsiteX1" fmla="*/ 1765334 w 1765334"/>
              <a:gd name="connsiteY1" fmla="*/ 0 h 2706712"/>
              <a:gd name="connsiteX2" fmla="*/ 184728 w 1765334"/>
              <a:gd name="connsiteY2" fmla="*/ 2703447 h 2706712"/>
              <a:gd name="connsiteX3" fmla="*/ 0 w 1765334"/>
              <a:gd name="connsiteY3" fmla="*/ 2706712 h 2706712"/>
              <a:gd name="connsiteX4" fmla="*/ 1574074 w 1765334"/>
              <a:gd name="connsiteY4" fmla="*/ 0 h 2706712"/>
              <a:gd name="connsiteX0" fmla="*/ 1574074 w 1765334"/>
              <a:gd name="connsiteY0" fmla="*/ 0 h 2706713"/>
              <a:gd name="connsiteX1" fmla="*/ 1765334 w 1765334"/>
              <a:gd name="connsiteY1" fmla="*/ 0 h 2706713"/>
              <a:gd name="connsiteX2" fmla="*/ 187994 w 1765334"/>
              <a:gd name="connsiteY2" fmla="*/ 2706713 h 2706713"/>
              <a:gd name="connsiteX3" fmla="*/ 0 w 1765334"/>
              <a:gd name="connsiteY3" fmla="*/ 2706712 h 2706713"/>
              <a:gd name="connsiteX4" fmla="*/ 1574074 w 1765334"/>
              <a:gd name="connsiteY4" fmla="*/ 0 h 2706713"/>
              <a:gd name="connsiteX0" fmla="*/ 1574074 w 1765334"/>
              <a:gd name="connsiteY0" fmla="*/ 0 h 2709979"/>
              <a:gd name="connsiteX1" fmla="*/ 1765334 w 1765334"/>
              <a:gd name="connsiteY1" fmla="*/ 0 h 2709979"/>
              <a:gd name="connsiteX2" fmla="*/ 178197 w 1765334"/>
              <a:gd name="connsiteY2" fmla="*/ 2709979 h 2709979"/>
              <a:gd name="connsiteX3" fmla="*/ 0 w 1765334"/>
              <a:gd name="connsiteY3" fmla="*/ 2706712 h 2709979"/>
              <a:gd name="connsiteX4" fmla="*/ 1574074 w 1765334"/>
              <a:gd name="connsiteY4" fmla="*/ 0 h 2709979"/>
              <a:gd name="connsiteX0" fmla="*/ 1587137 w 1765334"/>
              <a:gd name="connsiteY0" fmla="*/ 0 h 2709979"/>
              <a:gd name="connsiteX1" fmla="*/ 1765334 w 1765334"/>
              <a:gd name="connsiteY1" fmla="*/ 0 h 2709979"/>
              <a:gd name="connsiteX2" fmla="*/ 178197 w 1765334"/>
              <a:gd name="connsiteY2" fmla="*/ 2709979 h 2709979"/>
              <a:gd name="connsiteX3" fmla="*/ 0 w 1765334"/>
              <a:gd name="connsiteY3" fmla="*/ 2706712 h 2709979"/>
              <a:gd name="connsiteX4" fmla="*/ 1587137 w 1765334"/>
              <a:gd name="connsiteY4" fmla="*/ 0 h 270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5334" h="2709979">
                <a:moveTo>
                  <a:pt x="1587137" y="0"/>
                </a:moveTo>
                <a:lnTo>
                  <a:pt x="1765334" y="0"/>
                </a:lnTo>
                <a:lnTo>
                  <a:pt x="178197" y="2709979"/>
                </a:lnTo>
                <a:lnTo>
                  <a:pt x="0" y="2706712"/>
                </a:lnTo>
                <a:lnTo>
                  <a:pt x="1587137" y="0"/>
                </a:lnTo>
                <a:close/>
              </a:path>
            </a:pathLst>
          </a:cu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572873-35C3-6348-85BD-B207D4359AEE}"/>
              </a:ext>
            </a:extLst>
          </p:cNvPr>
          <p:cNvSpPr/>
          <p:nvPr/>
        </p:nvSpPr>
        <p:spPr>
          <a:xfrm>
            <a:off x="4710328" y="2213850"/>
            <a:ext cx="4776216" cy="2522742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DEF99C-18CB-AB47-B717-4D84CF0949A1}"/>
              </a:ext>
            </a:extLst>
          </p:cNvPr>
          <p:cNvSpPr txBox="1"/>
          <p:nvPr/>
        </p:nvSpPr>
        <p:spPr>
          <a:xfrm>
            <a:off x="5752744" y="2310552"/>
            <a:ext cx="3733800" cy="2304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400"/>
              </a:spcAft>
              <a:buAutoNum type="arabicPeriod"/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Validate landscape &amp; size the opportunity </a:t>
            </a:r>
          </a:p>
          <a:p>
            <a:pPr marL="342900" indent="-342900">
              <a:lnSpc>
                <a:spcPct val="150000"/>
              </a:lnSpc>
              <a:spcAft>
                <a:spcPts val="400"/>
              </a:spcAft>
              <a:buAutoNum type="arabicPeriod"/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Segmentation </a:t>
            </a:r>
          </a:p>
          <a:p>
            <a:pPr marL="342900" indent="-342900">
              <a:lnSpc>
                <a:spcPct val="150000"/>
              </a:lnSpc>
              <a:spcAft>
                <a:spcPts val="400"/>
              </a:spcAft>
              <a:buAutoNum type="arabicPeriod"/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 POI and equipment </a:t>
            </a:r>
          </a:p>
          <a:p>
            <a:pPr marL="342900" indent="-342900">
              <a:lnSpc>
                <a:spcPct val="150000"/>
              </a:lnSpc>
              <a:spcAft>
                <a:spcPts val="400"/>
              </a:spcAft>
              <a:buAutoNum type="arabicPeriod"/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offers </a:t>
            </a:r>
          </a:p>
          <a:p>
            <a:pPr marL="342900" indent="-342900">
              <a:lnSpc>
                <a:spcPct val="150000"/>
              </a:lnSpc>
              <a:spcAft>
                <a:spcPts val="400"/>
              </a:spcAft>
              <a:buAutoNum type="arabicPeriod"/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Appropriate </a:t>
            </a:r>
            <a:r>
              <a:rPr lang="en-US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RtM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spcAft>
                <a:spcPts val="400"/>
              </a:spcAft>
              <a:buAutoNum type="arabicPeriod"/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 collaboration </a:t>
            </a:r>
          </a:p>
          <a:p>
            <a:pPr marL="342900" indent="-342900">
              <a:lnSpc>
                <a:spcPct val="150000"/>
              </a:lnSpc>
              <a:spcAft>
                <a:spcPts val="400"/>
              </a:spcAft>
              <a:buAutoNum type="arabicPeriod"/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of success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7C7B22-FE39-484C-8501-2BF7BBAC4A77}"/>
              </a:ext>
            </a:extLst>
          </p:cNvPr>
          <p:cNvSpPr/>
          <p:nvPr/>
        </p:nvSpPr>
        <p:spPr>
          <a:xfrm>
            <a:off x="4847488" y="2310552"/>
            <a:ext cx="850392" cy="665923"/>
          </a:xfrm>
          <a:prstGeom prst="rect">
            <a:avLst/>
          </a:prstGeom>
          <a:solidFill>
            <a:srgbClr val="EC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2678C3-CE73-394D-877E-934361000F30}"/>
              </a:ext>
            </a:extLst>
          </p:cNvPr>
          <p:cNvSpPr/>
          <p:nvPr/>
        </p:nvSpPr>
        <p:spPr>
          <a:xfrm>
            <a:off x="4847488" y="3371256"/>
            <a:ext cx="850392" cy="1244158"/>
          </a:xfrm>
          <a:prstGeom prst="rect">
            <a:avLst/>
          </a:prstGeom>
          <a:solidFill>
            <a:srgbClr val="EC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8E4339-9C04-6C43-B989-5B6C8155E3C8}"/>
              </a:ext>
            </a:extLst>
          </p:cNvPr>
          <p:cNvCxnSpPr/>
          <p:nvPr/>
        </p:nvCxnSpPr>
        <p:spPr>
          <a:xfrm>
            <a:off x="4834783" y="3162300"/>
            <a:ext cx="449045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232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EFB093-0235-1A4A-BB73-F3C9C90908EE}"/>
              </a:ext>
            </a:extLst>
          </p:cNvPr>
          <p:cNvSpPr/>
          <p:nvPr/>
        </p:nvSpPr>
        <p:spPr>
          <a:xfrm>
            <a:off x="865936" y="3927582"/>
            <a:ext cx="4445093" cy="1460500"/>
          </a:xfrm>
          <a:prstGeom prst="rect">
            <a:avLst/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53228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9366AB-DC06-E149-AB6F-98AE32548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449" y="1780513"/>
            <a:ext cx="5424637" cy="36075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CF0CE8-E1A7-CE47-82FF-0739FB6E84B2}"/>
              </a:ext>
            </a:extLst>
          </p:cNvPr>
          <p:cNvSpPr txBox="1"/>
          <p:nvPr/>
        </p:nvSpPr>
        <p:spPr>
          <a:xfrm>
            <a:off x="791658" y="2156428"/>
            <a:ext cx="4400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A53228"/>
                </a:solidFill>
                <a:latin typeface="Arial" charset="0"/>
                <a:ea typeface="Arial" charset="0"/>
                <a:cs typeface="Arial" charset="0"/>
              </a:rPr>
              <a:t>YOUR FEEDBACK:</a:t>
            </a:r>
          </a:p>
          <a:p>
            <a:endParaRPr lang="en-GB" sz="1200" b="1" dirty="0">
              <a:solidFill>
                <a:srgbClr val="A53228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GB" sz="1200" b="1" dirty="0">
                <a:solidFill>
                  <a:srgbClr val="A53228"/>
                </a:solidFill>
                <a:latin typeface="Arial" charset="0"/>
                <a:ea typeface="Arial" charset="0"/>
                <a:cs typeface="Arial" charset="0"/>
              </a:rPr>
              <a:t>NEXT STEPS:</a:t>
            </a:r>
          </a:p>
          <a:p>
            <a:endParaRPr lang="en-GB" sz="1200" b="1" dirty="0">
              <a:solidFill>
                <a:srgbClr val="A53228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GB" sz="1200" b="1" dirty="0">
                <a:solidFill>
                  <a:srgbClr val="A53228"/>
                </a:solidFill>
                <a:latin typeface="Arial" charset="0"/>
                <a:ea typeface="Arial" charset="0"/>
                <a:cs typeface="Arial" charset="0"/>
              </a:rPr>
              <a:t>KEY SUCCESS MEASURES:</a:t>
            </a:r>
          </a:p>
          <a:p>
            <a:endParaRPr lang="en-GB" sz="1200" dirty="0">
              <a:solidFill>
                <a:srgbClr val="A5322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4A81A5FD-78CA-5841-839A-D3BCE3F0BE68}"/>
              </a:ext>
            </a:extLst>
          </p:cNvPr>
          <p:cNvSpPr/>
          <p:nvPr/>
        </p:nvSpPr>
        <p:spPr>
          <a:xfrm>
            <a:off x="865936" y="1780513"/>
            <a:ext cx="4445093" cy="312036"/>
          </a:xfrm>
          <a:prstGeom prst="rect">
            <a:avLst/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53228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E016C7-ABCC-8B4E-8E26-DC78E05A1D51}"/>
              </a:ext>
            </a:extLst>
          </p:cNvPr>
          <p:cNvSpPr txBox="1"/>
          <p:nvPr/>
        </p:nvSpPr>
        <p:spPr>
          <a:xfrm>
            <a:off x="903392" y="1780513"/>
            <a:ext cx="2824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&lt;CUSTOMER&gt; FEEDBACK</a:t>
            </a:r>
            <a:endParaRPr lang="en-US" sz="1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91246-9A1F-C44F-8A80-9ECB155BA923}"/>
              </a:ext>
            </a:extLst>
          </p:cNvPr>
          <p:cNvSpPr txBox="1"/>
          <p:nvPr/>
        </p:nvSpPr>
        <p:spPr>
          <a:xfrm>
            <a:off x="817296" y="663310"/>
            <a:ext cx="1001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A1362F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YOUR FEEDBACK AND PROPOSED NEXT STEPS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4F48A3-3D57-0545-84BB-375D087B1AA5}"/>
              </a:ext>
            </a:extLst>
          </p:cNvPr>
          <p:cNvSpPr txBox="1"/>
          <p:nvPr/>
        </p:nvSpPr>
        <p:spPr>
          <a:xfrm>
            <a:off x="865936" y="3927582"/>
            <a:ext cx="43266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pl-PL" sz="11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TIP: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Make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it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an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open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discussion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.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Although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you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already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asked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for feedback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few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times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it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worth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reconfirming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if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there</a:t>
            </a:r>
            <a:r>
              <a:rPr lang="en-US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’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anything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else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b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</a:b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the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Customer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would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like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to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share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. </a:t>
            </a:r>
          </a:p>
          <a:p>
            <a:pPr>
              <a:spcBef>
                <a:spcPct val="0"/>
              </a:spcBef>
            </a:pPr>
            <a:endParaRPr lang="en-US" sz="1100" dirty="0"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If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you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agree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on the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direction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it</a:t>
            </a:r>
            <a:r>
              <a:rPr lang="ja-JP" altLang="pl-PL" sz="110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’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important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to:</a:t>
            </a:r>
          </a:p>
          <a:p>
            <a:pPr>
              <a:spcBef>
                <a:spcPct val="0"/>
              </a:spcBef>
            </a:pP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-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discuss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key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success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factors</a:t>
            </a:r>
            <a:endParaRPr lang="pl-PL" sz="1100" dirty="0"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-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align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on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clear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next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steps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with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timelines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-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agree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how to track and measure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the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success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999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E8BF829-523B-A248-8F98-77FC0C997C9B}"/>
              </a:ext>
            </a:extLst>
          </p:cNvPr>
          <p:cNvSpPr txBox="1"/>
          <p:nvPr/>
        </p:nvSpPr>
        <p:spPr>
          <a:xfrm>
            <a:off x="5994400" y="4732053"/>
            <a:ext cx="619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Thank You</a:t>
            </a:r>
            <a:endParaRPr lang="en-US" sz="6000" b="1" dirty="0">
              <a:solidFill>
                <a:schemeClr val="bg1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E2B532-6015-C745-A69A-D62465231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715" y="5747716"/>
            <a:ext cx="1536970" cy="55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34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AD8E1E8-ED58-4B39-A3FC-F4BBBB62A7AE}"/>
              </a:ext>
            </a:extLst>
          </p:cNvPr>
          <p:cNvSpPr txBox="1"/>
          <p:nvPr/>
        </p:nvSpPr>
        <p:spPr>
          <a:xfrm>
            <a:off x="817296" y="1078965"/>
            <a:ext cx="927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dirty="0">
                <a:solidFill>
                  <a:srgbClr val="F8DA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TIPS BEFORE START!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8DA00"/>
              </a:solidFill>
              <a:effectLst/>
              <a:uLnTx/>
              <a:uFillTx/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C944730-958A-4FBA-837A-026AA1A2FB73}"/>
              </a:ext>
            </a:extLst>
          </p:cNvPr>
          <p:cNvSpPr/>
          <p:nvPr/>
        </p:nvSpPr>
        <p:spPr>
          <a:xfrm>
            <a:off x="1261823" y="3588292"/>
            <a:ext cx="10064181" cy="704289"/>
          </a:xfrm>
          <a:prstGeom prst="roundRect">
            <a:avLst>
              <a:gd name="adj" fmla="val 0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50" charset="0"/>
              <a:ea typeface="+mn-ea"/>
              <a:cs typeface="Gotham Book" pitchFamily="50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579C551-2374-4968-BA4F-91AD391A7A58}"/>
              </a:ext>
            </a:extLst>
          </p:cNvPr>
          <p:cNvSpPr/>
          <p:nvPr/>
        </p:nvSpPr>
        <p:spPr>
          <a:xfrm>
            <a:off x="1274354" y="4540018"/>
            <a:ext cx="10064181" cy="704289"/>
          </a:xfrm>
          <a:prstGeom prst="roundRect">
            <a:avLst>
              <a:gd name="adj" fmla="val 0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50" charset="0"/>
              <a:ea typeface="+mn-ea"/>
              <a:cs typeface="Gotham Book" pitchFamily="50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40471B4-9FD3-4C19-97CA-54E037ED2263}"/>
              </a:ext>
            </a:extLst>
          </p:cNvPr>
          <p:cNvSpPr/>
          <p:nvPr/>
        </p:nvSpPr>
        <p:spPr>
          <a:xfrm>
            <a:off x="1274354" y="2620362"/>
            <a:ext cx="10064181" cy="704289"/>
          </a:xfrm>
          <a:prstGeom prst="roundRect">
            <a:avLst>
              <a:gd name="adj" fmla="val 0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50" charset="0"/>
              <a:ea typeface="+mn-ea"/>
              <a:cs typeface="Gotham Book" pitchFamily="50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E0D151C-B91B-4AC8-9DAE-FD5117701A4C}"/>
              </a:ext>
            </a:extLst>
          </p:cNvPr>
          <p:cNvSpPr/>
          <p:nvPr/>
        </p:nvSpPr>
        <p:spPr>
          <a:xfrm>
            <a:off x="1261824" y="1673143"/>
            <a:ext cx="10064181" cy="704289"/>
          </a:xfrm>
          <a:prstGeom prst="roundRect">
            <a:avLst>
              <a:gd name="adj" fmla="val 0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50" charset="0"/>
              <a:ea typeface="+mn-ea"/>
              <a:cs typeface="Gotham Book" pitchFamily="50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C417B2-2DAF-4097-8E02-CDD8D17C49FB}"/>
              </a:ext>
            </a:extLst>
          </p:cNvPr>
          <p:cNvSpPr txBox="1"/>
          <p:nvPr/>
        </p:nvSpPr>
        <p:spPr>
          <a:xfrm>
            <a:off x="1758051" y="1722993"/>
            <a:ext cx="9567954" cy="6309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700" b="1">
                <a:solidFill>
                  <a:schemeClr val="bg1"/>
                </a:solidFill>
                <a:latin typeface="Gotham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 Customer and our logo: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opening page and across template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 customer logo first</a:t>
            </a:r>
            <a:endParaRPr lang="pl-PL" sz="1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2B828A-CC91-4DAD-985A-120B595A4D26}"/>
              </a:ext>
            </a:extLst>
          </p:cNvPr>
          <p:cNvSpPr txBox="1"/>
          <p:nvPr/>
        </p:nvSpPr>
        <p:spPr>
          <a:xfrm>
            <a:off x="1758051" y="2663916"/>
            <a:ext cx="6206629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1400" b="0">
                <a:solidFill>
                  <a:sysClr val="windowText" lastClr="000000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simple and concise: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this deck you will find many examples for inspiration purpose. Each and every selling story is unique, focus on your objective and based, on that, craft the story.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6CE02D-9828-46C6-AD2B-7B38FA158359}"/>
              </a:ext>
            </a:extLst>
          </p:cNvPr>
          <p:cNvSpPr txBox="1"/>
          <p:nvPr/>
        </p:nvSpPr>
        <p:spPr>
          <a:xfrm>
            <a:off x="1758051" y="3631827"/>
            <a:ext cx="9488214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1400" b="0">
                <a:solidFill>
                  <a:sysClr val="windowText" lastClr="000000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with clear </a:t>
            </a:r>
            <a:r>
              <a:rPr lang="pl-P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unlock the potential?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bring it to life together – proposal for Customer XYZ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8078E62-7B5E-47F3-AB5B-6E66089DFE4B}"/>
              </a:ext>
            </a:extLst>
          </p:cNvPr>
          <p:cNvSpPr/>
          <p:nvPr/>
        </p:nvSpPr>
        <p:spPr>
          <a:xfrm>
            <a:off x="923713" y="1675087"/>
            <a:ext cx="676220" cy="6762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8DA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9E8C799-DBBA-44A2-B6D9-939F26D11A25}"/>
              </a:ext>
            </a:extLst>
          </p:cNvPr>
          <p:cNvSpPr/>
          <p:nvPr/>
        </p:nvSpPr>
        <p:spPr>
          <a:xfrm>
            <a:off x="923715" y="2637376"/>
            <a:ext cx="676220" cy="6762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8DA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80CD7D3-4ECF-4A5C-ACCA-E1EA9EDF015F}"/>
              </a:ext>
            </a:extLst>
          </p:cNvPr>
          <p:cNvSpPr/>
          <p:nvPr/>
        </p:nvSpPr>
        <p:spPr>
          <a:xfrm>
            <a:off x="923715" y="3599665"/>
            <a:ext cx="676220" cy="6762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8DA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B4AD94E-E606-4CC3-9419-3187D1A16DB4}"/>
              </a:ext>
            </a:extLst>
          </p:cNvPr>
          <p:cNvSpPr/>
          <p:nvPr/>
        </p:nvSpPr>
        <p:spPr>
          <a:xfrm>
            <a:off x="923714" y="4561954"/>
            <a:ext cx="676220" cy="6762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8DA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2BD100-16C6-47E2-A613-B9E7650411D2}"/>
              </a:ext>
            </a:extLst>
          </p:cNvPr>
          <p:cNvSpPr txBox="1"/>
          <p:nvPr/>
        </p:nvSpPr>
        <p:spPr>
          <a:xfrm>
            <a:off x="1758051" y="4572277"/>
            <a:ext cx="9580484" cy="6309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1400" b="0">
                <a:solidFill>
                  <a:sysClr val="windowText" lastClr="000000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up!: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activated, track results, present the findings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Remind the Customer - build your future stories on successful practices from the past</a:t>
            </a:r>
            <a:endParaRPr lang="pl-PL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735AA1-C121-402C-80B9-C68D8A106E23}"/>
              </a:ext>
            </a:extLst>
          </p:cNvPr>
          <p:cNvSpPr txBox="1"/>
          <p:nvPr/>
        </p:nvSpPr>
        <p:spPr>
          <a:xfrm>
            <a:off x="817296" y="667509"/>
            <a:ext cx="927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8DA00"/>
                </a:solidFill>
                <a:effectLst/>
                <a:uLnTx/>
                <a:uFillTx/>
                <a:latin typeface="Arial Rounded MT Bold" charset="0"/>
                <a:ea typeface="Arial Rounded MT Bold" charset="0"/>
                <a:cs typeface="Arial Rounded MT Bold" charset="0"/>
              </a:rPr>
              <a:t>AT WORK SELL IN STORY – B2B</a:t>
            </a:r>
          </a:p>
        </p:txBody>
      </p:sp>
    </p:spTree>
    <p:extLst>
      <p:ext uri="{BB962C8B-B14F-4D97-AF65-F5344CB8AC3E}">
        <p14:creationId xmlns:p14="http://schemas.microsoft.com/office/powerpoint/2010/main" val="819990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8">
            <a:extLst>
              <a:ext uri="{FF2B5EF4-FFF2-40B4-BE49-F238E27FC236}">
                <a16:creationId xmlns:a16="http://schemas.microsoft.com/office/drawing/2014/main" id="{F4A993BE-7057-B548-B15F-99DB945365B6}"/>
              </a:ext>
            </a:extLst>
          </p:cNvPr>
          <p:cNvSpPr/>
          <p:nvPr/>
        </p:nvSpPr>
        <p:spPr>
          <a:xfrm>
            <a:off x="888782" y="2739186"/>
            <a:ext cx="5704041" cy="1250862"/>
          </a:xfrm>
          <a:custGeom>
            <a:avLst/>
            <a:gdLst>
              <a:gd name="connsiteX0" fmla="*/ 0 w 7029921"/>
              <a:gd name="connsiteY0" fmla="*/ 0 h 905441"/>
              <a:gd name="connsiteX1" fmla="*/ 7029921 w 7029921"/>
              <a:gd name="connsiteY1" fmla="*/ 0 h 905441"/>
              <a:gd name="connsiteX2" fmla="*/ 7029921 w 7029921"/>
              <a:gd name="connsiteY2" fmla="*/ 905441 h 905441"/>
              <a:gd name="connsiteX3" fmla="*/ 0 w 7029921"/>
              <a:gd name="connsiteY3" fmla="*/ 905441 h 905441"/>
              <a:gd name="connsiteX4" fmla="*/ 0 w 7029921"/>
              <a:gd name="connsiteY4" fmla="*/ 0 h 905441"/>
              <a:gd name="connsiteX0" fmla="*/ 0 w 7029921"/>
              <a:gd name="connsiteY0" fmla="*/ 0 h 905441"/>
              <a:gd name="connsiteX1" fmla="*/ 6344121 w 7029921"/>
              <a:gd name="connsiteY1" fmla="*/ 0 h 905441"/>
              <a:gd name="connsiteX2" fmla="*/ 7029921 w 7029921"/>
              <a:gd name="connsiteY2" fmla="*/ 905441 h 905441"/>
              <a:gd name="connsiteX3" fmla="*/ 0 w 7029921"/>
              <a:gd name="connsiteY3" fmla="*/ 905441 h 905441"/>
              <a:gd name="connsiteX4" fmla="*/ 0 w 7029921"/>
              <a:gd name="connsiteY4" fmla="*/ 0 h 905441"/>
              <a:gd name="connsiteX0" fmla="*/ 0 w 6344121"/>
              <a:gd name="connsiteY0" fmla="*/ 0 h 905441"/>
              <a:gd name="connsiteX1" fmla="*/ 6344121 w 6344121"/>
              <a:gd name="connsiteY1" fmla="*/ 0 h 905441"/>
              <a:gd name="connsiteX2" fmla="*/ 5804625 w 6344121"/>
              <a:gd name="connsiteY2" fmla="*/ 905441 h 905441"/>
              <a:gd name="connsiteX3" fmla="*/ 0 w 6344121"/>
              <a:gd name="connsiteY3" fmla="*/ 905441 h 905441"/>
              <a:gd name="connsiteX4" fmla="*/ 0 w 6344121"/>
              <a:gd name="connsiteY4" fmla="*/ 0 h 905441"/>
              <a:gd name="connsiteX0" fmla="*/ 0 w 5804625"/>
              <a:gd name="connsiteY0" fmla="*/ 0 h 905441"/>
              <a:gd name="connsiteX1" fmla="*/ 5704041 w 5804625"/>
              <a:gd name="connsiteY1" fmla="*/ 0 h 905441"/>
              <a:gd name="connsiteX2" fmla="*/ 5804625 w 5804625"/>
              <a:gd name="connsiteY2" fmla="*/ 905441 h 905441"/>
              <a:gd name="connsiteX3" fmla="*/ 0 w 5804625"/>
              <a:gd name="connsiteY3" fmla="*/ 905441 h 905441"/>
              <a:gd name="connsiteX4" fmla="*/ 0 w 5804625"/>
              <a:gd name="connsiteY4" fmla="*/ 0 h 905441"/>
              <a:gd name="connsiteX0" fmla="*/ 0 w 5704041"/>
              <a:gd name="connsiteY0" fmla="*/ 0 h 912060"/>
              <a:gd name="connsiteX1" fmla="*/ 5704041 w 5704041"/>
              <a:gd name="connsiteY1" fmla="*/ 0 h 912060"/>
              <a:gd name="connsiteX2" fmla="*/ 4981665 w 5704041"/>
              <a:gd name="connsiteY2" fmla="*/ 912060 h 912060"/>
              <a:gd name="connsiteX3" fmla="*/ 0 w 5704041"/>
              <a:gd name="connsiteY3" fmla="*/ 905441 h 912060"/>
              <a:gd name="connsiteX4" fmla="*/ 0 w 5704041"/>
              <a:gd name="connsiteY4" fmla="*/ 0 h 912060"/>
              <a:gd name="connsiteX0" fmla="*/ 0 w 5704041"/>
              <a:gd name="connsiteY0" fmla="*/ 0 h 905441"/>
              <a:gd name="connsiteX1" fmla="*/ 5704041 w 5704041"/>
              <a:gd name="connsiteY1" fmla="*/ 0 h 905441"/>
              <a:gd name="connsiteX2" fmla="*/ 4954233 w 5704041"/>
              <a:gd name="connsiteY2" fmla="*/ 905441 h 905441"/>
              <a:gd name="connsiteX3" fmla="*/ 0 w 5704041"/>
              <a:gd name="connsiteY3" fmla="*/ 905441 h 905441"/>
              <a:gd name="connsiteX4" fmla="*/ 0 w 5704041"/>
              <a:gd name="connsiteY4" fmla="*/ 0 h 90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041" h="905441">
                <a:moveTo>
                  <a:pt x="0" y="0"/>
                </a:moveTo>
                <a:lnTo>
                  <a:pt x="5704041" y="0"/>
                </a:lnTo>
                <a:lnTo>
                  <a:pt x="4954233" y="905441"/>
                </a:lnTo>
                <a:lnTo>
                  <a:pt x="0" y="905441"/>
                </a:lnTo>
                <a:lnTo>
                  <a:pt x="0" y="0"/>
                </a:lnTo>
                <a:close/>
              </a:path>
            </a:pathLst>
          </a:custGeom>
          <a:solidFill>
            <a:srgbClr val="FDF8D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D857F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EED90A7-59C6-B14B-BC8D-E11D8BB23E51}"/>
              </a:ext>
            </a:extLst>
          </p:cNvPr>
          <p:cNvSpPr/>
          <p:nvPr/>
        </p:nvSpPr>
        <p:spPr>
          <a:xfrm>
            <a:off x="888782" y="1664043"/>
            <a:ext cx="6344121" cy="905441"/>
          </a:xfrm>
          <a:custGeom>
            <a:avLst/>
            <a:gdLst>
              <a:gd name="connsiteX0" fmla="*/ 0 w 7029921"/>
              <a:gd name="connsiteY0" fmla="*/ 0 h 905441"/>
              <a:gd name="connsiteX1" fmla="*/ 7029921 w 7029921"/>
              <a:gd name="connsiteY1" fmla="*/ 0 h 905441"/>
              <a:gd name="connsiteX2" fmla="*/ 7029921 w 7029921"/>
              <a:gd name="connsiteY2" fmla="*/ 905441 h 905441"/>
              <a:gd name="connsiteX3" fmla="*/ 0 w 7029921"/>
              <a:gd name="connsiteY3" fmla="*/ 905441 h 905441"/>
              <a:gd name="connsiteX4" fmla="*/ 0 w 7029921"/>
              <a:gd name="connsiteY4" fmla="*/ 0 h 905441"/>
              <a:gd name="connsiteX0" fmla="*/ 0 w 7029921"/>
              <a:gd name="connsiteY0" fmla="*/ 0 h 905441"/>
              <a:gd name="connsiteX1" fmla="*/ 6344121 w 7029921"/>
              <a:gd name="connsiteY1" fmla="*/ 0 h 905441"/>
              <a:gd name="connsiteX2" fmla="*/ 7029921 w 7029921"/>
              <a:gd name="connsiteY2" fmla="*/ 905441 h 905441"/>
              <a:gd name="connsiteX3" fmla="*/ 0 w 7029921"/>
              <a:gd name="connsiteY3" fmla="*/ 905441 h 905441"/>
              <a:gd name="connsiteX4" fmla="*/ 0 w 7029921"/>
              <a:gd name="connsiteY4" fmla="*/ 0 h 905441"/>
              <a:gd name="connsiteX0" fmla="*/ 0 w 6344121"/>
              <a:gd name="connsiteY0" fmla="*/ 0 h 905441"/>
              <a:gd name="connsiteX1" fmla="*/ 6344121 w 6344121"/>
              <a:gd name="connsiteY1" fmla="*/ 0 h 905441"/>
              <a:gd name="connsiteX2" fmla="*/ 5804625 w 6344121"/>
              <a:gd name="connsiteY2" fmla="*/ 905441 h 905441"/>
              <a:gd name="connsiteX3" fmla="*/ 0 w 6344121"/>
              <a:gd name="connsiteY3" fmla="*/ 905441 h 905441"/>
              <a:gd name="connsiteX4" fmla="*/ 0 w 6344121"/>
              <a:gd name="connsiteY4" fmla="*/ 0 h 90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4121" h="905441">
                <a:moveTo>
                  <a:pt x="0" y="0"/>
                </a:moveTo>
                <a:lnTo>
                  <a:pt x="6344121" y="0"/>
                </a:lnTo>
                <a:lnTo>
                  <a:pt x="5804625" y="905441"/>
                </a:lnTo>
                <a:lnTo>
                  <a:pt x="0" y="905441"/>
                </a:lnTo>
                <a:lnTo>
                  <a:pt x="0" y="0"/>
                </a:lnTo>
                <a:close/>
              </a:path>
            </a:pathLst>
          </a:custGeom>
          <a:solidFill>
            <a:srgbClr val="FDF8D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D857F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0571E7-4A33-6A42-BD52-510662756D64}"/>
              </a:ext>
            </a:extLst>
          </p:cNvPr>
          <p:cNvSpPr/>
          <p:nvPr/>
        </p:nvSpPr>
        <p:spPr>
          <a:xfrm>
            <a:off x="8915400" y="1956817"/>
            <a:ext cx="3286595" cy="4908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A9BFA1-10F9-9945-B599-5B9A7BA2B9D8}"/>
              </a:ext>
            </a:extLst>
          </p:cNvPr>
          <p:cNvSpPr/>
          <p:nvPr/>
        </p:nvSpPr>
        <p:spPr>
          <a:xfrm>
            <a:off x="888782" y="4170773"/>
            <a:ext cx="4886001" cy="1142632"/>
          </a:xfrm>
          <a:custGeom>
            <a:avLst/>
            <a:gdLst>
              <a:gd name="connsiteX0" fmla="*/ 0 w 5516937"/>
              <a:gd name="connsiteY0" fmla="*/ 0 h 1142632"/>
              <a:gd name="connsiteX1" fmla="*/ 5516937 w 5516937"/>
              <a:gd name="connsiteY1" fmla="*/ 0 h 1142632"/>
              <a:gd name="connsiteX2" fmla="*/ 5516937 w 5516937"/>
              <a:gd name="connsiteY2" fmla="*/ 1142632 h 1142632"/>
              <a:gd name="connsiteX3" fmla="*/ 0 w 5516937"/>
              <a:gd name="connsiteY3" fmla="*/ 1142632 h 1142632"/>
              <a:gd name="connsiteX4" fmla="*/ 0 w 5516937"/>
              <a:gd name="connsiteY4" fmla="*/ 0 h 1142632"/>
              <a:gd name="connsiteX0" fmla="*/ 0 w 5516937"/>
              <a:gd name="connsiteY0" fmla="*/ 0 h 1142632"/>
              <a:gd name="connsiteX1" fmla="*/ 4886001 w 5516937"/>
              <a:gd name="connsiteY1" fmla="*/ 0 h 1142632"/>
              <a:gd name="connsiteX2" fmla="*/ 5516937 w 5516937"/>
              <a:gd name="connsiteY2" fmla="*/ 1142632 h 1142632"/>
              <a:gd name="connsiteX3" fmla="*/ 0 w 5516937"/>
              <a:gd name="connsiteY3" fmla="*/ 1142632 h 1142632"/>
              <a:gd name="connsiteX4" fmla="*/ 0 w 5516937"/>
              <a:gd name="connsiteY4" fmla="*/ 0 h 1142632"/>
              <a:gd name="connsiteX0" fmla="*/ 0 w 4886001"/>
              <a:gd name="connsiteY0" fmla="*/ 0 h 1142632"/>
              <a:gd name="connsiteX1" fmla="*/ 4886001 w 4886001"/>
              <a:gd name="connsiteY1" fmla="*/ 0 h 1142632"/>
              <a:gd name="connsiteX2" fmla="*/ 4227633 w 4886001"/>
              <a:gd name="connsiteY2" fmla="*/ 1142632 h 1142632"/>
              <a:gd name="connsiteX3" fmla="*/ 0 w 4886001"/>
              <a:gd name="connsiteY3" fmla="*/ 1142632 h 1142632"/>
              <a:gd name="connsiteX4" fmla="*/ 0 w 4886001"/>
              <a:gd name="connsiteY4" fmla="*/ 0 h 1142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6001" h="1142632">
                <a:moveTo>
                  <a:pt x="0" y="0"/>
                </a:moveTo>
                <a:lnTo>
                  <a:pt x="4886001" y="0"/>
                </a:lnTo>
                <a:lnTo>
                  <a:pt x="4227633" y="1142632"/>
                </a:lnTo>
                <a:lnTo>
                  <a:pt x="0" y="1142632"/>
                </a:lnTo>
                <a:lnTo>
                  <a:pt x="0" y="0"/>
                </a:lnTo>
                <a:close/>
              </a:path>
            </a:pathLst>
          </a:custGeom>
          <a:solidFill>
            <a:srgbClr val="FDF8D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D857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857973-B216-EA40-9F46-CBD1949D5DB0}"/>
              </a:ext>
            </a:extLst>
          </p:cNvPr>
          <p:cNvSpPr txBox="1"/>
          <p:nvPr/>
        </p:nvSpPr>
        <p:spPr>
          <a:xfrm>
            <a:off x="817296" y="663310"/>
            <a:ext cx="1001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8DA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THE SELLING STORY FLOW – INTERNAL SLIDE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DD21D5-BD30-3344-AF33-EA0A92A4794B}"/>
              </a:ext>
            </a:extLst>
          </p:cNvPr>
          <p:cNvSpPr/>
          <p:nvPr/>
        </p:nvSpPr>
        <p:spPr>
          <a:xfrm>
            <a:off x="4645152" y="0"/>
            <a:ext cx="7546848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88952 w 12192000"/>
              <a:gd name="connsiteY2" fmla="*/ 1901952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67144"/>
              <a:gd name="connsiteX1" fmla="*/ 12192000 w 12192000"/>
              <a:gd name="connsiteY1" fmla="*/ 0 h 6867144"/>
              <a:gd name="connsiteX2" fmla="*/ 12188952 w 12192000"/>
              <a:gd name="connsiteY2" fmla="*/ 1901952 h 6867144"/>
              <a:gd name="connsiteX3" fmla="*/ 12192000 w 12192000"/>
              <a:gd name="connsiteY3" fmla="*/ 6858000 h 6867144"/>
              <a:gd name="connsiteX4" fmla="*/ 9299448 w 12192000"/>
              <a:gd name="connsiteY4" fmla="*/ 6867144 h 6867144"/>
              <a:gd name="connsiteX5" fmla="*/ 0 w 12192000"/>
              <a:gd name="connsiteY5" fmla="*/ 6858000 h 6867144"/>
              <a:gd name="connsiteX6" fmla="*/ 0 w 12192000"/>
              <a:gd name="connsiteY6" fmla="*/ 0 h 6867144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88952 w 12192000"/>
              <a:gd name="connsiteY2" fmla="*/ 1901952 h 6858000"/>
              <a:gd name="connsiteX3" fmla="*/ 12192000 w 12192000"/>
              <a:gd name="connsiteY3" fmla="*/ 6858000 h 6858000"/>
              <a:gd name="connsiteX4" fmla="*/ 928116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88952 w 12192000"/>
              <a:gd name="connsiteY2" fmla="*/ 1901952 h 6858000"/>
              <a:gd name="connsiteX3" fmla="*/ 928116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8650224 w 12192000"/>
              <a:gd name="connsiteY1" fmla="*/ 0 h 6858000"/>
              <a:gd name="connsiteX2" fmla="*/ 12192000 w 12192000"/>
              <a:gd name="connsiteY2" fmla="*/ 0 h 6858000"/>
              <a:gd name="connsiteX3" fmla="*/ 12188952 w 12192000"/>
              <a:gd name="connsiteY3" fmla="*/ 1901952 h 6858000"/>
              <a:gd name="connsiteX4" fmla="*/ 9281160 w 12192000"/>
              <a:gd name="connsiteY4" fmla="*/ 6858000 h 6858000"/>
              <a:gd name="connsiteX5" fmla="*/ 0 w 12192000"/>
              <a:gd name="connsiteY5" fmla="*/ 6858000 h 6858000"/>
              <a:gd name="connsiteX6" fmla="*/ 0 w 12192000"/>
              <a:gd name="connsiteY6" fmla="*/ 0 h 6858000"/>
              <a:gd name="connsiteX0" fmla="*/ 0 w 12192000"/>
              <a:gd name="connsiteY0" fmla="*/ 0 h 6858000"/>
              <a:gd name="connsiteX1" fmla="*/ 8650224 w 12192000"/>
              <a:gd name="connsiteY1" fmla="*/ 0 h 6858000"/>
              <a:gd name="connsiteX2" fmla="*/ 12192000 w 12192000"/>
              <a:gd name="connsiteY2" fmla="*/ 0 h 6858000"/>
              <a:gd name="connsiteX3" fmla="*/ 12188952 w 12192000"/>
              <a:gd name="connsiteY3" fmla="*/ 1901952 h 6858000"/>
              <a:gd name="connsiteX4" fmla="*/ 9281160 w 12192000"/>
              <a:gd name="connsiteY4" fmla="*/ 6858000 h 6858000"/>
              <a:gd name="connsiteX5" fmla="*/ 4645152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8650224 w 12192000"/>
              <a:gd name="connsiteY1" fmla="*/ 0 h 6858000"/>
              <a:gd name="connsiteX2" fmla="*/ 12192000 w 12192000"/>
              <a:gd name="connsiteY2" fmla="*/ 0 h 6858000"/>
              <a:gd name="connsiteX3" fmla="*/ 12188952 w 12192000"/>
              <a:gd name="connsiteY3" fmla="*/ 1901952 h 6858000"/>
              <a:gd name="connsiteX4" fmla="*/ 9281160 w 12192000"/>
              <a:gd name="connsiteY4" fmla="*/ 6858000 h 6858000"/>
              <a:gd name="connsiteX5" fmla="*/ 4645152 w 12192000"/>
              <a:gd name="connsiteY5" fmla="*/ 6858000 h 6858000"/>
              <a:gd name="connsiteX6" fmla="*/ 0 w 12192000"/>
              <a:gd name="connsiteY6" fmla="*/ 0 h 6858000"/>
              <a:gd name="connsiteX0" fmla="*/ 0 w 7546848"/>
              <a:gd name="connsiteY0" fmla="*/ 6858000 h 6858000"/>
              <a:gd name="connsiteX1" fmla="*/ 4005072 w 7546848"/>
              <a:gd name="connsiteY1" fmla="*/ 0 h 6858000"/>
              <a:gd name="connsiteX2" fmla="*/ 7546848 w 7546848"/>
              <a:gd name="connsiteY2" fmla="*/ 0 h 6858000"/>
              <a:gd name="connsiteX3" fmla="*/ 7543800 w 7546848"/>
              <a:gd name="connsiteY3" fmla="*/ 1901952 h 6858000"/>
              <a:gd name="connsiteX4" fmla="*/ 4636008 w 7546848"/>
              <a:gd name="connsiteY4" fmla="*/ 6858000 h 6858000"/>
              <a:gd name="connsiteX5" fmla="*/ 0 w 754684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46848" h="6858000">
                <a:moveTo>
                  <a:pt x="0" y="6858000"/>
                </a:moveTo>
                <a:lnTo>
                  <a:pt x="4005072" y="0"/>
                </a:lnTo>
                <a:lnTo>
                  <a:pt x="7546848" y="0"/>
                </a:lnTo>
                <a:lnTo>
                  <a:pt x="7543800" y="1901952"/>
                </a:lnTo>
                <a:lnTo>
                  <a:pt x="4636008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 l="-61550" r="-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DB65C930-F945-9440-AF0A-0DCF9CC8695F}"/>
              </a:ext>
            </a:extLst>
          </p:cNvPr>
          <p:cNvSpPr/>
          <p:nvPr/>
        </p:nvSpPr>
        <p:spPr>
          <a:xfrm>
            <a:off x="7345601" y="779416"/>
            <a:ext cx="740229" cy="930551"/>
          </a:xfrm>
          <a:custGeom>
            <a:avLst/>
            <a:gdLst>
              <a:gd name="connsiteX0" fmla="*/ 0 w 182880"/>
              <a:gd name="connsiteY0" fmla="*/ 0 h 944701"/>
              <a:gd name="connsiteX1" fmla="*/ 182880 w 182880"/>
              <a:gd name="connsiteY1" fmla="*/ 0 h 944701"/>
              <a:gd name="connsiteX2" fmla="*/ 182880 w 182880"/>
              <a:gd name="connsiteY2" fmla="*/ 944701 h 944701"/>
              <a:gd name="connsiteX3" fmla="*/ 0 w 182880"/>
              <a:gd name="connsiteY3" fmla="*/ 944701 h 944701"/>
              <a:gd name="connsiteX4" fmla="*/ 0 w 182880"/>
              <a:gd name="connsiteY4" fmla="*/ 0 h 944701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391885 w 391885"/>
              <a:gd name="connsiteY2" fmla="*/ 944701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148045 w 391885"/>
              <a:gd name="connsiteY2" fmla="*/ 944701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200296 w 391885"/>
              <a:gd name="connsiteY2" fmla="*/ 953410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714102"/>
              <a:gd name="connsiteY0" fmla="*/ 0 h 953410"/>
              <a:gd name="connsiteX1" fmla="*/ 714102 w 714102"/>
              <a:gd name="connsiteY1" fmla="*/ 8708 h 953410"/>
              <a:gd name="connsiteX2" fmla="*/ 200296 w 714102"/>
              <a:gd name="connsiteY2" fmla="*/ 953410 h 953410"/>
              <a:gd name="connsiteX3" fmla="*/ 0 w 714102"/>
              <a:gd name="connsiteY3" fmla="*/ 953410 h 953410"/>
              <a:gd name="connsiteX4" fmla="*/ 209005 w 714102"/>
              <a:gd name="connsiteY4" fmla="*/ 0 h 953410"/>
              <a:gd name="connsiteX0" fmla="*/ 209005 w 731519"/>
              <a:gd name="connsiteY0" fmla="*/ 0 h 953410"/>
              <a:gd name="connsiteX1" fmla="*/ 731519 w 731519"/>
              <a:gd name="connsiteY1" fmla="*/ 17416 h 953410"/>
              <a:gd name="connsiteX2" fmla="*/ 200296 w 731519"/>
              <a:gd name="connsiteY2" fmla="*/ 953410 h 953410"/>
              <a:gd name="connsiteX3" fmla="*/ 0 w 731519"/>
              <a:gd name="connsiteY3" fmla="*/ 953410 h 953410"/>
              <a:gd name="connsiteX4" fmla="*/ 209005 w 731519"/>
              <a:gd name="connsiteY4" fmla="*/ 0 h 953410"/>
              <a:gd name="connsiteX0" fmla="*/ 496388 w 731519"/>
              <a:gd name="connsiteY0" fmla="*/ 8709 h 935994"/>
              <a:gd name="connsiteX1" fmla="*/ 731519 w 731519"/>
              <a:gd name="connsiteY1" fmla="*/ 0 h 935994"/>
              <a:gd name="connsiteX2" fmla="*/ 200296 w 731519"/>
              <a:gd name="connsiteY2" fmla="*/ 935994 h 935994"/>
              <a:gd name="connsiteX3" fmla="*/ 0 w 731519"/>
              <a:gd name="connsiteY3" fmla="*/ 935994 h 935994"/>
              <a:gd name="connsiteX4" fmla="*/ 496388 w 731519"/>
              <a:gd name="connsiteY4" fmla="*/ 8709 h 935994"/>
              <a:gd name="connsiteX0" fmla="*/ 522514 w 731519"/>
              <a:gd name="connsiteY0" fmla="*/ 8709 h 935994"/>
              <a:gd name="connsiteX1" fmla="*/ 731519 w 731519"/>
              <a:gd name="connsiteY1" fmla="*/ 0 h 935994"/>
              <a:gd name="connsiteX2" fmla="*/ 200296 w 731519"/>
              <a:gd name="connsiteY2" fmla="*/ 935994 h 935994"/>
              <a:gd name="connsiteX3" fmla="*/ 0 w 731519"/>
              <a:gd name="connsiteY3" fmla="*/ 935994 h 935994"/>
              <a:gd name="connsiteX4" fmla="*/ 522514 w 731519"/>
              <a:gd name="connsiteY4" fmla="*/ 8709 h 935994"/>
              <a:gd name="connsiteX0" fmla="*/ 522514 w 740228"/>
              <a:gd name="connsiteY0" fmla="*/ 1 h 927286"/>
              <a:gd name="connsiteX1" fmla="*/ 740228 w 740228"/>
              <a:gd name="connsiteY1" fmla="*/ 0 h 927286"/>
              <a:gd name="connsiteX2" fmla="*/ 200296 w 740228"/>
              <a:gd name="connsiteY2" fmla="*/ 927286 h 927286"/>
              <a:gd name="connsiteX3" fmla="*/ 0 w 740228"/>
              <a:gd name="connsiteY3" fmla="*/ 927286 h 927286"/>
              <a:gd name="connsiteX4" fmla="*/ 522514 w 740228"/>
              <a:gd name="connsiteY4" fmla="*/ 1 h 927286"/>
              <a:gd name="connsiteX0" fmla="*/ 568234 w 740228"/>
              <a:gd name="connsiteY0" fmla="*/ 0 h 937082"/>
              <a:gd name="connsiteX1" fmla="*/ 740228 w 740228"/>
              <a:gd name="connsiteY1" fmla="*/ 9796 h 937082"/>
              <a:gd name="connsiteX2" fmla="*/ 200296 w 740228"/>
              <a:gd name="connsiteY2" fmla="*/ 937082 h 937082"/>
              <a:gd name="connsiteX3" fmla="*/ 0 w 740228"/>
              <a:gd name="connsiteY3" fmla="*/ 937082 h 937082"/>
              <a:gd name="connsiteX4" fmla="*/ 568234 w 740228"/>
              <a:gd name="connsiteY4" fmla="*/ 0 h 937082"/>
              <a:gd name="connsiteX0" fmla="*/ 561702 w 740228"/>
              <a:gd name="connsiteY0" fmla="*/ 0 h 940348"/>
              <a:gd name="connsiteX1" fmla="*/ 740228 w 740228"/>
              <a:gd name="connsiteY1" fmla="*/ 13062 h 940348"/>
              <a:gd name="connsiteX2" fmla="*/ 200296 w 740228"/>
              <a:gd name="connsiteY2" fmla="*/ 940348 h 940348"/>
              <a:gd name="connsiteX3" fmla="*/ 0 w 740228"/>
              <a:gd name="connsiteY3" fmla="*/ 940348 h 940348"/>
              <a:gd name="connsiteX4" fmla="*/ 561702 w 740228"/>
              <a:gd name="connsiteY4" fmla="*/ 0 h 940348"/>
              <a:gd name="connsiteX0" fmla="*/ 561702 w 746760"/>
              <a:gd name="connsiteY0" fmla="*/ 0 h 940348"/>
              <a:gd name="connsiteX1" fmla="*/ 746760 w 746760"/>
              <a:gd name="connsiteY1" fmla="*/ 0 h 940348"/>
              <a:gd name="connsiteX2" fmla="*/ 200296 w 746760"/>
              <a:gd name="connsiteY2" fmla="*/ 940348 h 940348"/>
              <a:gd name="connsiteX3" fmla="*/ 0 w 746760"/>
              <a:gd name="connsiteY3" fmla="*/ 940348 h 940348"/>
              <a:gd name="connsiteX4" fmla="*/ 561702 w 746760"/>
              <a:gd name="connsiteY4" fmla="*/ 0 h 940348"/>
              <a:gd name="connsiteX0" fmla="*/ 561702 w 746760"/>
              <a:gd name="connsiteY0" fmla="*/ 0 h 940348"/>
              <a:gd name="connsiteX1" fmla="*/ 746760 w 746760"/>
              <a:gd name="connsiteY1" fmla="*/ 0 h 940348"/>
              <a:gd name="connsiteX2" fmla="*/ 197031 w 746760"/>
              <a:gd name="connsiteY2" fmla="*/ 930551 h 940348"/>
              <a:gd name="connsiteX3" fmla="*/ 0 w 746760"/>
              <a:gd name="connsiteY3" fmla="*/ 940348 h 940348"/>
              <a:gd name="connsiteX4" fmla="*/ 561702 w 746760"/>
              <a:gd name="connsiteY4" fmla="*/ 0 h 940348"/>
              <a:gd name="connsiteX0" fmla="*/ 555171 w 740229"/>
              <a:gd name="connsiteY0" fmla="*/ 0 h 930551"/>
              <a:gd name="connsiteX1" fmla="*/ 740229 w 740229"/>
              <a:gd name="connsiteY1" fmla="*/ 0 h 930551"/>
              <a:gd name="connsiteX2" fmla="*/ 190500 w 740229"/>
              <a:gd name="connsiteY2" fmla="*/ 930551 h 930551"/>
              <a:gd name="connsiteX3" fmla="*/ 0 w 740229"/>
              <a:gd name="connsiteY3" fmla="*/ 930551 h 930551"/>
              <a:gd name="connsiteX4" fmla="*/ 555171 w 740229"/>
              <a:gd name="connsiteY4" fmla="*/ 0 h 93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229" h="930551">
                <a:moveTo>
                  <a:pt x="555171" y="0"/>
                </a:moveTo>
                <a:lnTo>
                  <a:pt x="740229" y="0"/>
                </a:lnTo>
                <a:lnTo>
                  <a:pt x="190500" y="930551"/>
                </a:lnTo>
                <a:lnTo>
                  <a:pt x="0" y="930551"/>
                </a:lnTo>
                <a:lnTo>
                  <a:pt x="555171" y="0"/>
                </a:lnTo>
                <a:close/>
              </a:path>
            </a:pathLst>
          </a:custGeom>
          <a:solidFill>
            <a:srgbClr val="F8E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75">
            <a:extLst>
              <a:ext uri="{FF2B5EF4-FFF2-40B4-BE49-F238E27FC236}">
                <a16:creationId xmlns:a16="http://schemas.microsoft.com/office/drawing/2014/main" id="{09D9B7FD-C943-574D-B9DF-CD03052FF42F}"/>
              </a:ext>
            </a:extLst>
          </p:cNvPr>
          <p:cNvSpPr/>
          <p:nvPr/>
        </p:nvSpPr>
        <p:spPr>
          <a:xfrm>
            <a:off x="5699680" y="1834969"/>
            <a:ext cx="1765334" cy="2709979"/>
          </a:xfrm>
          <a:custGeom>
            <a:avLst/>
            <a:gdLst>
              <a:gd name="connsiteX0" fmla="*/ 0 w 181463"/>
              <a:gd name="connsiteY0" fmla="*/ 0 h 2654460"/>
              <a:gd name="connsiteX1" fmla="*/ 181463 w 181463"/>
              <a:gd name="connsiteY1" fmla="*/ 0 h 2654460"/>
              <a:gd name="connsiteX2" fmla="*/ 181463 w 181463"/>
              <a:gd name="connsiteY2" fmla="*/ 2654460 h 2654460"/>
              <a:gd name="connsiteX3" fmla="*/ 0 w 181463"/>
              <a:gd name="connsiteY3" fmla="*/ 2654460 h 2654460"/>
              <a:gd name="connsiteX4" fmla="*/ 0 w 181463"/>
              <a:gd name="connsiteY4" fmla="*/ 0 h 2654460"/>
              <a:gd name="connsiteX0" fmla="*/ 0 w 455783"/>
              <a:gd name="connsiteY0" fmla="*/ 0 h 2677320"/>
              <a:gd name="connsiteX1" fmla="*/ 455783 w 455783"/>
              <a:gd name="connsiteY1" fmla="*/ 22860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0 w 455783"/>
              <a:gd name="connsiteY0" fmla="*/ 0 h 2677320"/>
              <a:gd name="connsiteX1" fmla="*/ 135743 w 455783"/>
              <a:gd name="connsiteY1" fmla="*/ 6532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0 w 455783"/>
              <a:gd name="connsiteY0" fmla="*/ 0 h 2677320"/>
              <a:gd name="connsiteX1" fmla="*/ 191260 w 455783"/>
              <a:gd name="connsiteY1" fmla="*/ 0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1574074 w 2029857"/>
              <a:gd name="connsiteY0" fmla="*/ 0 h 2706712"/>
              <a:gd name="connsiteX1" fmla="*/ 1765334 w 2029857"/>
              <a:gd name="connsiteY1" fmla="*/ 0 h 2706712"/>
              <a:gd name="connsiteX2" fmla="*/ 2029857 w 2029857"/>
              <a:gd name="connsiteY2" fmla="*/ 2677320 h 2706712"/>
              <a:gd name="connsiteX3" fmla="*/ 0 w 2029857"/>
              <a:gd name="connsiteY3" fmla="*/ 2706712 h 2706712"/>
              <a:gd name="connsiteX4" fmla="*/ 1574074 w 2029857"/>
              <a:gd name="connsiteY4" fmla="*/ 0 h 2706712"/>
              <a:gd name="connsiteX0" fmla="*/ 1574074 w 1765334"/>
              <a:gd name="connsiteY0" fmla="*/ 0 h 2709978"/>
              <a:gd name="connsiteX1" fmla="*/ 1765334 w 1765334"/>
              <a:gd name="connsiteY1" fmla="*/ 0 h 2709978"/>
              <a:gd name="connsiteX2" fmla="*/ 181463 w 1765334"/>
              <a:gd name="connsiteY2" fmla="*/ 2709978 h 2709978"/>
              <a:gd name="connsiteX3" fmla="*/ 0 w 1765334"/>
              <a:gd name="connsiteY3" fmla="*/ 2706712 h 2709978"/>
              <a:gd name="connsiteX4" fmla="*/ 1574074 w 1765334"/>
              <a:gd name="connsiteY4" fmla="*/ 0 h 2709978"/>
              <a:gd name="connsiteX0" fmla="*/ 1574074 w 1765334"/>
              <a:gd name="connsiteY0" fmla="*/ 0 h 2706712"/>
              <a:gd name="connsiteX1" fmla="*/ 1765334 w 1765334"/>
              <a:gd name="connsiteY1" fmla="*/ 0 h 2706712"/>
              <a:gd name="connsiteX2" fmla="*/ 184728 w 1765334"/>
              <a:gd name="connsiteY2" fmla="*/ 2703447 h 2706712"/>
              <a:gd name="connsiteX3" fmla="*/ 0 w 1765334"/>
              <a:gd name="connsiteY3" fmla="*/ 2706712 h 2706712"/>
              <a:gd name="connsiteX4" fmla="*/ 1574074 w 1765334"/>
              <a:gd name="connsiteY4" fmla="*/ 0 h 2706712"/>
              <a:gd name="connsiteX0" fmla="*/ 1574074 w 1765334"/>
              <a:gd name="connsiteY0" fmla="*/ 0 h 2706713"/>
              <a:gd name="connsiteX1" fmla="*/ 1765334 w 1765334"/>
              <a:gd name="connsiteY1" fmla="*/ 0 h 2706713"/>
              <a:gd name="connsiteX2" fmla="*/ 187994 w 1765334"/>
              <a:gd name="connsiteY2" fmla="*/ 2706713 h 2706713"/>
              <a:gd name="connsiteX3" fmla="*/ 0 w 1765334"/>
              <a:gd name="connsiteY3" fmla="*/ 2706712 h 2706713"/>
              <a:gd name="connsiteX4" fmla="*/ 1574074 w 1765334"/>
              <a:gd name="connsiteY4" fmla="*/ 0 h 2706713"/>
              <a:gd name="connsiteX0" fmla="*/ 1574074 w 1765334"/>
              <a:gd name="connsiteY0" fmla="*/ 0 h 2709979"/>
              <a:gd name="connsiteX1" fmla="*/ 1765334 w 1765334"/>
              <a:gd name="connsiteY1" fmla="*/ 0 h 2709979"/>
              <a:gd name="connsiteX2" fmla="*/ 178197 w 1765334"/>
              <a:gd name="connsiteY2" fmla="*/ 2709979 h 2709979"/>
              <a:gd name="connsiteX3" fmla="*/ 0 w 1765334"/>
              <a:gd name="connsiteY3" fmla="*/ 2706712 h 2709979"/>
              <a:gd name="connsiteX4" fmla="*/ 1574074 w 1765334"/>
              <a:gd name="connsiteY4" fmla="*/ 0 h 2709979"/>
              <a:gd name="connsiteX0" fmla="*/ 1587137 w 1765334"/>
              <a:gd name="connsiteY0" fmla="*/ 0 h 2709979"/>
              <a:gd name="connsiteX1" fmla="*/ 1765334 w 1765334"/>
              <a:gd name="connsiteY1" fmla="*/ 0 h 2709979"/>
              <a:gd name="connsiteX2" fmla="*/ 178197 w 1765334"/>
              <a:gd name="connsiteY2" fmla="*/ 2709979 h 2709979"/>
              <a:gd name="connsiteX3" fmla="*/ 0 w 1765334"/>
              <a:gd name="connsiteY3" fmla="*/ 2706712 h 2709979"/>
              <a:gd name="connsiteX4" fmla="*/ 1587137 w 1765334"/>
              <a:gd name="connsiteY4" fmla="*/ 0 h 270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5334" h="2709979">
                <a:moveTo>
                  <a:pt x="1587137" y="0"/>
                </a:moveTo>
                <a:lnTo>
                  <a:pt x="1765334" y="0"/>
                </a:lnTo>
                <a:lnTo>
                  <a:pt x="178197" y="2709979"/>
                </a:lnTo>
                <a:lnTo>
                  <a:pt x="0" y="2706712"/>
                </a:lnTo>
                <a:lnTo>
                  <a:pt x="1587137" y="0"/>
                </a:lnTo>
                <a:close/>
              </a:path>
            </a:pathLst>
          </a:cu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EBA8EA1-98CB-AF4F-8ED3-DA5780951854}"/>
              </a:ext>
            </a:extLst>
          </p:cNvPr>
          <p:cNvSpPr/>
          <p:nvPr/>
        </p:nvSpPr>
        <p:spPr>
          <a:xfrm>
            <a:off x="10264970" y="3530183"/>
            <a:ext cx="1986196" cy="3387778"/>
          </a:xfrm>
          <a:custGeom>
            <a:avLst/>
            <a:gdLst>
              <a:gd name="connsiteX0" fmla="*/ 292308 w 1858780"/>
              <a:gd name="connsiteY0" fmla="*/ 3147935 h 3147935"/>
              <a:gd name="connsiteX1" fmla="*/ 0 w 1858780"/>
              <a:gd name="connsiteY1" fmla="*/ 3140440 h 3147935"/>
              <a:gd name="connsiteX2" fmla="*/ 1858780 w 1858780"/>
              <a:gd name="connsiteY2" fmla="*/ 0 h 3147935"/>
              <a:gd name="connsiteX3" fmla="*/ 1858780 w 1858780"/>
              <a:gd name="connsiteY3" fmla="*/ 464695 h 3147935"/>
              <a:gd name="connsiteX4" fmla="*/ 292308 w 1858780"/>
              <a:gd name="connsiteY4" fmla="*/ 3147935 h 3147935"/>
              <a:gd name="connsiteX0" fmla="*/ 292308 w 1986196"/>
              <a:gd name="connsiteY0" fmla="*/ 3387778 h 3387778"/>
              <a:gd name="connsiteX1" fmla="*/ 0 w 1986196"/>
              <a:gd name="connsiteY1" fmla="*/ 3380283 h 3387778"/>
              <a:gd name="connsiteX2" fmla="*/ 1986196 w 1986196"/>
              <a:gd name="connsiteY2" fmla="*/ 0 h 3387778"/>
              <a:gd name="connsiteX3" fmla="*/ 1858780 w 1986196"/>
              <a:gd name="connsiteY3" fmla="*/ 704538 h 3387778"/>
              <a:gd name="connsiteX4" fmla="*/ 292308 w 1986196"/>
              <a:gd name="connsiteY4" fmla="*/ 3387778 h 3387778"/>
              <a:gd name="connsiteX0" fmla="*/ 292308 w 1993692"/>
              <a:gd name="connsiteY0" fmla="*/ 3387778 h 3387778"/>
              <a:gd name="connsiteX1" fmla="*/ 0 w 1993692"/>
              <a:gd name="connsiteY1" fmla="*/ 3380283 h 3387778"/>
              <a:gd name="connsiteX2" fmla="*/ 1986196 w 1993692"/>
              <a:gd name="connsiteY2" fmla="*/ 0 h 3387778"/>
              <a:gd name="connsiteX3" fmla="*/ 1993692 w 1993692"/>
              <a:gd name="connsiteY3" fmla="*/ 509666 h 3387778"/>
              <a:gd name="connsiteX4" fmla="*/ 292308 w 1993692"/>
              <a:gd name="connsiteY4" fmla="*/ 3387778 h 3387778"/>
              <a:gd name="connsiteX0" fmla="*/ 292308 w 2001187"/>
              <a:gd name="connsiteY0" fmla="*/ 3387778 h 3387778"/>
              <a:gd name="connsiteX1" fmla="*/ 0 w 2001187"/>
              <a:gd name="connsiteY1" fmla="*/ 3380283 h 3387778"/>
              <a:gd name="connsiteX2" fmla="*/ 1986196 w 2001187"/>
              <a:gd name="connsiteY2" fmla="*/ 0 h 3387778"/>
              <a:gd name="connsiteX3" fmla="*/ 2001187 w 2001187"/>
              <a:gd name="connsiteY3" fmla="*/ 464696 h 3387778"/>
              <a:gd name="connsiteX4" fmla="*/ 292308 w 2001187"/>
              <a:gd name="connsiteY4" fmla="*/ 3387778 h 3387778"/>
              <a:gd name="connsiteX0" fmla="*/ 292308 w 1986196"/>
              <a:gd name="connsiteY0" fmla="*/ 3387778 h 3387778"/>
              <a:gd name="connsiteX1" fmla="*/ 0 w 1986196"/>
              <a:gd name="connsiteY1" fmla="*/ 3380283 h 3387778"/>
              <a:gd name="connsiteX2" fmla="*/ 1986196 w 1986196"/>
              <a:gd name="connsiteY2" fmla="*/ 0 h 3387778"/>
              <a:gd name="connsiteX3" fmla="*/ 1978702 w 1986196"/>
              <a:gd name="connsiteY3" fmla="*/ 472191 h 3387778"/>
              <a:gd name="connsiteX4" fmla="*/ 292308 w 1986196"/>
              <a:gd name="connsiteY4" fmla="*/ 3387778 h 3387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6196" h="3387778">
                <a:moveTo>
                  <a:pt x="292308" y="3387778"/>
                </a:moveTo>
                <a:lnTo>
                  <a:pt x="0" y="3380283"/>
                </a:lnTo>
                <a:lnTo>
                  <a:pt x="1986196" y="0"/>
                </a:lnTo>
                <a:lnTo>
                  <a:pt x="1978702" y="472191"/>
                </a:lnTo>
                <a:lnTo>
                  <a:pt x="292308" y="3387778"/>
                </a:lnTo>
                <a:close/>
              </a:path>
            </a:pathLst>
          </a:custGeom>
          <a:solidFill>
            <a:srgbClr val="FDF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45FA42D8-D6BA-7147-BB20-BCABCA368777}"/>
              </a:ext>
            </a:extLst>
          </p:cNvPr>
          <p:cNvSpPr/>
          <p:nvPr/>
        </p:nvSpPr>
        <p:spPr>
          <a:xfrm>
            <a:off x="10395679" y="3770026"/>
            <a:ext cx="1858780" cy="3147935"/>
          </a:xfrm>
          <a:custGeom>
            <a:avLst/>
            <a:gdLst>
              <a:gd name="connsiteX0" fmla="*/ 292308 w 1858780"/>
              <a:gd name="connsiteY0" fmla="*/ 3147935 h 3147935"/>
              <a:gd name="connsiteX1" fmla="*/ 0 w 1858780"/>
              <a:gd name="connsiteY1" fmla="*/ 3140440 h 3147935"/>
              <a:gd name="connsiteX2" fmla="*/ 1858780 w 1858780"/>
              <a:gd name="connsiteY2" fmla="*/ 0 h 3147935"/>
              <a:gd name="connsiteX3" fmla="*/ 1858780 w 1858780"/>
              <a:gd name="connsiteY3" fmla="*/ 464695 h 3147935"/>
              <a:gd name="connsiteX4" fmla="*/ 292308 w 1858780"/>
              <a:gd name="connsiteY4" fmla="*/ 3147935 h 3147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8780" h="3147935">
                <a:moveTo>
                  <a:pt x="292308" y="3147935"/>
                </a:moveTo>
                <a:lnTo>
                  <a:pt x="0" y="3140440"/>
                </a:lnTo>
                <a:lnTo>
                  <a:pt x="1858780" y="0"/>
                </a:lnTo>
                <a:lnTo>
                  <a:pt x="1858780" y="464695"/>
                </a:lnTo>
                <a:lnTo>
                  <a:pt x="292308" y="3147935"/>
                </a:lnTo>
                <a:close/>
              </a:path>
            </a:pathLst>
          </a:custGeom>
          <a:solidFill>
            <a:srgbClr val="F8E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BB5524B9-85A2-1F4A-93A0-4306EDA109FA}"/>
              </a:ext>
            </a:extLst>
          </p:cNvPr>
          <p:cNvSpPr/>
          <p:nvPr/>
        </p:nvSpPr>
        <p:spPr>
          <a:xfrm>
            <a:off x="11445986" y="5606321"/>
            <a:ext cx="779489" cy="1304145"/>
          </a:xfrm>
          <a:custGeom>
            <a:avLst/>
            <a:gdLst>
              <a:gd name="connsiteX0" fmla="*/ 292308 w 1858780"/>
              <a:gd name="connsiteY0" fmla="*/ 3147935 h 3147935"/>
              <a:gd name="connsiteX1" fmla="*/ 0 w 1858780"/>
              <a:gd name="connsiteY1" fmla="*/ 3140440 h 3147935"/>
              <a:gd name="connsiteX2" fmla="*/ 1858780 w 1858780"/>
              <a:gd name="connsiteY2" fmla="*/ 0 h 3147935"/>
              <a:gd name="connsiteX3" fmla="*/ 1858780 w 1858780"/>
              <a:gd name="connsiteY3" fmla="*/ 464695 h 3147935"/>
              <a:gd name="connsiteX4" fmla="*/ 292308 w 1858780"/>
              <a:gd name="connsiteY4" fmla="*/ 3147935 h 3147935"/>
              <a:gd name="connsiteX0" fmla="*/ 292308 w 1858780"/>
              <a:gd name="connsiteY0" fmla="*/ 3147935 h 3147935"/>
              <a:gd name="connsiteX1" fmla="*/ 0 w 1858780"/>
              <a:gd name="connsiteY1" fmla="*/ 3140440 h 3147935"/>
              <a:gd name="connsiteX2" fmla="*/ 1858780 w 1858780"/>
              <a:gd name="connsiteY2" fmla="*/ 0 h 3147935"/>
              <a:gd name="connsiteX3" fmla="*/ 981855 w 1858780"/>
              <a:gd name="connsiteY3" fmla="*/ 1956217 h 3147935"/>
              <a:gd name="connsiteX4" fmla="*/ 292308 w 1858780"/>
              <a:gd name="connsiteY4" fmla="*/ 3147935 h 3147935"/>
              <a:gd name="connsiteX0" fmla="*/ 292308 w 989351"/>
              <a:gd name="connsiteY0" fmla="*/ 1603948 h 1603948"/>
              <a:gd name="connsiteX1" fmla="*/ 0 w 989351"/>
              <a:gd name="connsiteY1" fmla="*/ 1596453 h 1603948"/>
              <a:gd name="connsiteX2" fmla="*/ 989351 w 989351"/>
              <a:gd name="connsiteY2" fmla="*/ 0 h 1603948"/>
              <a:gd name="connsiteX3" fmla="*/ 981855 w 989351"/>
              <a:gd name="connsiteY3" fmla="*/ 412230 h 1603948"/>
              <a:gd name="connsiteX4" fmla="*/ 292308 w 989351"/>
              <a:gd name="connsiteY4" fmla="*/ 1603948 h 1603948"/>
              <a:gd name="connsiteX0" fmla="*/ 292308 w 989351"/>
              <a:gd name="connsiteY0" fmla="*/ 1603948 h 1603948"/>
              <a:gd name="connsiteX1" fmla="*/ 0 w 989351"/>
              <a:gd name="connsiteY1" fmla="*/ 1596453 h 1603948"/>
              <a:gd name="connsiteX2" fmla="*/ 989351 w 989351"/>
              <a:gd name="connsiteY2" fmla="*/ 0 h 1603948"/>
              <a:gd name="connsiteX3" fmla="*/ 929389 w 989351"/>
              <a:gd name="connsiteY3" fmla="*/ 382250 h 1603948"/>
              <a:gd name="connsiteX4" fmla="*/ 292308 w 989351"/>
              <a:gd name="connsiteY4" fmla="*/ 1603948 h 1603948"/>
              <a:gd name="connsiteX0" fmla="*/ 292308 w 1004340"/>
              <a:gd name="connsiteY0" fmla="*/ 1603948 h 1603948"/>
              <a:gd name="connsiteX1" fmla="*/ 0 w 1004340"/>
              <a:gd name="connsiteY1" fmla="*/ 1596453 h 1603948"/>
              <a:gd name="connsiteX2" fmla="*/ 989351 w 1004340"/>
              <a:gd name="connsiteY2" fmla="*/ 0 h 1603948"/>
              <a:gd name="connsiteX3" fmla="*/ 1004340 w 1004340"/>
              <a:gd name="connsiteY3" fmla="*/ 359765 h 1603948"/>
              <a:gd name="connsiteX4" fmla="*/ 292308 w 1004340"/>
              <a:gd name="connsiteY4" fmla="*/ 1603948 h 1603948"/>
              <a:gd name="connsiteX0" fmla="*/ 292308 w 1026825"/>
              <a:gd name="connsiteY0" fmla="*/ 1603948 h 1603948"/>
              <a:gd name="connsiteX1" fmla="*/ 0 w 1026825"/>
              <a:gd name="connsiteY1" fmla="*/ 1596453 h 1603948"/>
              <a:gd name="connsiteX2" fmla="*/ 989351 w 1026825"/>
              <a:gd name="connsiteY2" fmla="*/ 0 h 1603948"/>
              <a:gd name="connsiteX3" fmla="*/ 1026825 w 1026825"/>
              <a:gd name="connsiteY3" fmla="*/ 359765 h 1603948"/>
              <a:gd name="connsiteX4" fmla="*/ 292308 w 1026825"/>
              <a:gd name="connsiteY4" fmla="*/ 1603948 h 1603948"/>
              <a:gd name="connsiteX0" fmla="*/ 269823 w 1026825"/>
              <a:gd name="connsiteY0" fmla="*/ 1596452 h 1596453"/>
              <a:gd name="connsiteX1" fmla="*/ 0 w 1026825"/>
              <a:gd name="connsiteY1" fmla="*/ 1596453 h 1596453"/>
              <a:gd name="connsiteX2" fmla="*/ 989351 w 1026825"/>
              <a:gd name="connsiteY2" fmla="*/ 0 h 1596453"/>
              <a:gd name="connsiteX3" fmla="*/ 1026825 w 1026825"/>
              <a:gd name="connsiteY3" fmla="*/ 359765 h 1596453"/>
              <a:gd name="connsiteX4" fmla="*/ 269823 w 1026825"/>
              <a:gd name="connsiteY4" fmla="*/ 1596452 h 1596453"/>
              <a:gd name="connsiteX0" fmla="*/ 269823 w 1026825"/>
              <a:gd name="connsiteY0" fmla="*/ 1603947 h 1603948"/>
              <a:gd name="connsiteX1" fmla="*/ 0 w 1026825"/>
              <a:gd name="connsiteY1" fmla="*/ 1603948 h 1603948"/>
              <a:gd name="connsiteX2" fmla="*/ 1004341 w 1026825"/>
              <a:gd name="connsiteY2" fmla="*/ 0 h 1603948"/>
              <a:gd name="connsiteX3" fmla="*/ 1026825 w 1026825"/>
              <a:gd name="connsiteY3" fmla="*/ 367260 h 1603948"/>
              <a:gd name="connsiteX4" fmla="*/ 269823 w 1026825"/>
              <a:gd name="connsiteY4" fmla="*/ 1603947 h 1603948"/>
              <a:gd name="connsiteX0" fmla="*/ 269823 w 1004341"/>
              <a:gd name="connsiteY0" fmla="*/ 1603947 h 1603948"/>
              <a:gd name="connsiteX1" fmla="*/ 0 w 1004341"/>
              <a:gd name="connsiteY1" fmla="*/ 1603948 h 1603948"/>
              <a:gd name="connsiteX2" fmla="*/ 1004341 w 1004341"/>
              <a:gd name="connsiteY2" fmla="*/ 0 h 1603948"/>
              <a:gd name="connsiteX3" fmla="*/ 1004340 w 1004341"/>
              <a:gd name="connsiteY3" fmla="*/ 382250 h 1603948"/>
              <a:gd name="connsiteX4" fmla="*/ 269823 w 1004341"/>
              <a:gd name="connsiteY4" fmla="*/ 1603947 h 1603948"/>
              <a:gd name="connsiteX0" fmla="*/ 269823 w 1004340"/>
              <a:gd name="connsiteY0" fmla="*/ 1319134 h 1319135"/>
              <a:gd name="connsiteX1" fmla="*/ 0 w 1004340"/>
              <a:gd name="connsiteY1" fmla="*/ 1319135 h 1319135"/>
              <a:gd name="connsiteX2" fmla="*/ 771994 w 1004340"/>
              <a:gd name="connsiteY2" fmla="*/ 0 h 1319135"/>
              <a:gd name="connsiteX3" fmla="*/ 1004340 w 1004340"/>
              <a:gd name="connsiteY3" fmla="*/ 97437 h 1319135"/>
              <a:gd name="connsiteX4" fmla="*/ 269823 w 1004340"/>
              <a:gd name="connsiteY4" fmla="*/ 1319134 h 1319135"/>
              <a:gd name="connsiteX0" fmla="*/ 269823 w 816963"/>
              <a:gd name="connsiteY0" fmla="*/ 1319134 h 1319135"/>
              <a:gd name="connsiteX1" fmla="*/ 0 w 816963"/>
              <a:gd name="connsiteY1" fmla="*/ 1319135 h 1319135"/>
              <a:gd name="connsiteX2" fmla="*/ 771994 w 816963"/>
              <a:gd name="connsiteY2" fmla="*/ 0 h 1319135"/>
              <a:gd name="connsiteX3" fmla="*/ 816963 w 816963"/>
              <a:gd name="connsiteY3" fmla="*/ 254834 h 1319135"/>
              <a:gd name="connsiteX4" fmla="*/ 269823 w 816963"/>
              <a:gd name="connsiteY4" fmla="*/ 1319134 h 1319135"/>
              <a:gd name="connsiteX0" fmla="*/ 269823 w 779488"/>
              <a:gd name="connsiteY0" fmla="*/ 1319134 h 1319135"/>
              <a:gd name="connsiteX1" fmla="*/ 0 w 779488"/>
              <a:gd name="connsiteY1" fmla="*/ 1319135 h 1319135"/>
              <a:gd name="connsiteX2" fmla="*/ 771994 w 779488"/>
              <a:gd name="connsiteY2" fmla="*/ 0 h 1319135"/>
              <a:gd name="connsiteX3" fmla="*/ 779488 w 779488"/>
              <a:gd name="connsiteY3" fmla="*/ 389745 h 1319135"/>
              <a:gd name="connsiteX4" fmla="*/ 269823 w 779488"/>
              <a:gd name="connsiteY4" fmla="*/ 1319134 h 1319135"/>
              <a:gd name="connsiteX0" fmla="*/ 104931 w 779488"/>
              <a:gd name="connsiteY0" fmla="*/ 1326630 h 1326630"/>
              <a:gd name="connsiteX1" fmla="*/ 0 w 779488"/>
              <a:gd name="connsiteY1" fmla="*/ 1319135 h 1326630"/>
              <a:gd name="connsiteX2" fmla="*/ 771994 w 779488"/>
              <a:gd name="connsiteY2" fmla="*/ 0 h 1326630"/>
              <a:gd name="connsiteX3" fmla="*/ 779488 w 779488"/>
              <a:gd name="connsiteY3" fmla="*/ 389745 h 1326630"/>
              <a:gd name="connsiteX4" fmla="*/ 104931 w 779488"/>
              <a:gd name="connsiteY4" fmla="*/ 1326630 h 1326630"/>
              <a:gd name="connsiteX0" fmla="*/ 254833 w 779488"/>
              <a:gd name="connsiteY0" fmla="*/ 1319135 h 1319135"/>
              <a:gd name="connsiteX1" fmla="*/ 0 w 779488"/>
              <a:gd name="connsiteY1" fmla="*/ 1319135 h 1319135"/>
              <a:gd name="connsiteX2" fmla="*/ 771994 w 779488"/>
              <a:gd name="connsiteY2" fmla="*/ 0 h 1319135"/>
              <a:gd name="connsiteX3" fmla="*/ 779488 w 779488"/>
              <a:gd name="connsiteY3" fmla="*/ 389745 h 1319135"/>
              <a:gd name="connsiteX4" fmla="*/ 254833 w 779488"/>
              <a:gd name="connsiteY4" fmla="*/ 1319135 h 1319135"/>
              <a:gd name="connsiteX0" fmla="*/ 254833 w 779489"/>
              <a:gd name="connsiteY0" fmla="*/ 1304145 h 1304145"/>
              <a:gd name="connsiteX1" fmla="*/ 0 w 779489"/>
              <a:gd name="connsiteY1" fmla="*/ 1304145 h 1304145"/>
              <a:gd name="connsiteX2" fmla="*/ 779489 w 779489"/>
              <a:gd name="connsiteY2" fmla="*/ 0 h 1304145"/>
              <a:gd name="connsiteX3" fmla="*/ 779488 w 779489"/>
              <a:gd name="connsiteY3" fmla="*/ 374755 h 1304145"/>
              <a:gd name="connsiteX4" fmla="*/ 254833 w 779489"/>
              <a:gd name="connsiteY4" fmla="*/ 1304145 h 1304145"/>
              <a:gd name="connsiteX0" fmla="*/ 254833 w 779489"/>
              <a:gd name="connsiteY0" fmla="*/ 1304145 h 1304145"/>
              <a:gd name="connsiteX1" fmla="*/ 0 w 779489"/>
              <a:gd name="connsiteY1" fmla="*/ 1304145 h 1304145"/>
              <a:gd name="connsiteX2" fmla="*/ 779489 w 779489"/>
              <a:gd name="connsiteY2" fmla="*/ 0 h 1304145"/>
              <a:gd name="connsiteX3" fmla="*/ 779488 w 779489"/>
              <a:gd name="connsiteY3" fmla="*/ 397240 h 1304145"/>
              <a:gd name="connsiteX4" fmla="*/ 254833 w 779489"/>
              <a:gd name="connsiteY4" fmla="*/ 1304145 h 13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9489" h="1304145">
                <a:moveTo>
                  <a:pt x="254833" y="1304145"/>
                </a:moveTo>
                <a:lnTo>
                  <a:pt x="0" y="1304145"/>
                </a:lnTo>
                <a:lnTo>
                  <a:pt x="779489" y="0"/>
                </a:lnTo>
                <a:cubicBezTo>
                  <a:pt x="779489" y="127417"/>
                  <a:pt x="779488" y="269823"/>
                  <a:pt x="779488" y="397240"/>
                </a:cubicBezTo>
                <a:lnTo>
                  <a:pt x="254833" y="1304145"/>
                </a:lnTo>
                <a:close/>
              </a:path>
            </a:pathLst>
          </a:cu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49B33EFA-A681-A44D-BB49-A142538EEF5C}"/>
              </a:ext>
            </a:extLst>
          </p:cNvPr>
          <p:cNvSpPr/>
          <p:nvPr/>
        </p:nvSpPr>
        <p:spPr>
          <a:xfrm>
            <a:off x="11223157" y="5306518"/>
            <a:ext cx="1004341" cy="1603948"/>
          </a:xfrm>
          <a:custGeom>
            <a:avLst/>
            <a:gdLst>
              <a:gd name="connsiteX0" fmla="*/ 292308 w 1858780"/>
              <a:gd name="connsiteY0" fmla="*/ 3147935 h 3147935"/>
              <a:gd name="connsiteX1" fmla="*/ 0 w 1858780"/>
              <a:gd name="connsiteY1" fmla="*/ 3140440 h 3147935"/>
              <a:gd name="connsiteX2" fmla="*/ 1858780 w 1858780"/>
              <a:gd name="connsiteY2" fmla="*/ 0 h 3147935"/>
              <a:gd name="connsiteX3" fmla="*/ 1858780 w 1858780"/>
              <a:gd name="connsiteY3" fmla="*/ 464695 h 3147935"/>
              <a:gd name="connsiteX4" fmla="*/ 292308 w 1858780"/>
              <a:gd name="connsiteY4" fmla="*/ 3147935 h 3147935"/>
              <a:gd name="connsiteX0" fmla="*/ 292308 w 1858780"/>
              <a:gd name="connsiteY0" fmla="*/ 3147935 h 3147935"/>
              <a:gd name="connsiteX1" fmla="*/ 0 w 1858780"/>
              <a:gd name="connsiteY1" fmla="*/ 3140440 h 3147935"/>
              <a:gd name="connsiteX2" fmla="*/ 1858780 w 1858780"/>
              <a:gd name="connsiteY2" fmla="*/ 0 h 3147935"/>
              <a:gd name="connsiteX3" fmla="*/ 981855 w 1858780"/>
              <a:gd name="connsiteY3" fmla="*/ 1956217 h 3147935"/>
              <a:gd name="connsiteX4" fmla="*/ 292308 w 1858780"/>
              <a:gd name="connsiteY4" fmla="*/ 3147935 h 3147935"/>
              <a:gd name="connsiteX0" fmla="*/ 292308 w 989351"/>
              <a:gd name="connsiteY0" fmla="*/ 1603948 h 1603948"/>
              <a:gd name="connsiteX1" fmla="*/ 0 w 989351"/>
              <a:gd name="connsiteY1" fmla="*/ 1596453 h 1603948"/>
              <a:gd name="connsiteX2" fmla="*/ 989351 w 989351"/>
              <a:gd name="connsiteY2" fmla="*/ 0 h 1603948"/>
              <a:gd name="connsiteX3" fmla="*/ 981855 w 989351"/>
              <a:gd name="connsiteY3" fmla="*/ 412230 h 1603948"/>
              <a:gd name="connsiteX4" fmla="*/ 292308 w 989351"/>
              <a:gd name="connsiteY4" fmla="*/ 1603948 h 1603948"/>
              <a:gd name="connsiteX0" fmla="*/ 292308 w 989351"/>
              <a:gd name="connsiteY0" fmla="*/ 1603948 h 1603948"/>
              <a:gd name="connsiteX1" fmla="*/ 0 w 989351"/>
              <a:gd name="connsiteY1" fmla="*/ 1596453 h 1603948"/>
              <a:gd name="connsiteX2" fmla="*/ 989351 w 989351"/>
              <a:gd name="connsiteY2" fmla="*/ 0 h 1603948"/>
              <a:gd name="connsiteX3" fmla="*/ 929389 w 989351"/>
              <a:gd name="connsiteY3" fmla="*/ 382250 h 1603948"/>
              <a:gd name="connsiteX4" fmla="*/ 292308 w 989351"/>
              <a:gd name="connsiteY4" fmla="*/ 1603948 h 1603948"/>
              <a:gd name="connsiteX0" fmla="*/ 292308 w 1004340"/>
              <a:gd name="connsiteY0" fmla="*/ 1603948 h 1603948"/>
              <a:gd name="connsiteX1" fmla="*/ 0 w 1004340"/>
              <a:gd name="connsiteY1" fmla="*/ 1596453 h 1603948"/>
              <a:gd name="connsiteX2" fmla="*/ 989351 w 1004340"/>
              <a:gd name="connsiteY2" fmla="*/ 0 h 1603948"/>
              <a:gd name="connsiteX3" fmla="*/ 1004340 w 1004340"/>
              <a:gd name="connsiteY3" fmla="*/ 359765 h 1603948"/>
              <a:gd name="connsiteX4" fmla="*/ 292308 w 1004340"/>
              <a:gd name="connsiteY4" fmla="*/ 1603948 h 1603948"/>
              <a:gd name="connsiteX0" fmla="*/ 292308 w 1026825"/>
              <a:gd name="connsiteY0" fmla="*/ 1603948 h 1603948"/>
              <a:gd name="connsiteX1" fmla="*/ 0 w 1026825"/>
              <a:gd name="connsiteY1" fmla="*/ 1596453 h 1603948"/>
              <a:gd name="connsiteX2" fmla="*/ 989351 w 1026825"/>
              <a:gd name="connsiteY2" fmla="*/ 0 h 1603948"/>
              <a:gd name="connsiteX3" fmla="*/ 1026825 w 1026825"/>
              <a:gd name="connsiteY3" fmla="*/ 359765 h 1603948"/>
              <a:gd name="connsiteX4" fmla="*/ 292308 w 1026825"/>
              <a:gd name="connsiteY4" fmla="*/ 1603948 h 1603948"/>
              <a:gd name="connsiteX0" fmla="*/ 269823 w 1026825"/>
              <a:gd name="connsiteY0" fmla="*/ 1596452 h 1596453"/>
              <a:gd name="connsiteX1" fmla="*/ 0 w 1026825"/>
              <a:gd name="connsiteY1" fmla="*/ 1596453 h 1596453"/>
              <a:gd name="connsiteX2" fmla="*/ 989351 w 1026825"/>
              <a:gd name="connsiteY2" fmla="*/ 0 h 1596453"/>
              <a:gd name="connsiteX3" fmla="*/ 1026825 w 1026825"/>
              <a:gd name="connsiteY3" fmla="*/ 359765 h 1596453"/>
              <a:gd name="connsiteX4" fmla="*/ 269823 w 1026825"/>
              <a:gd name="connsiteY4" fmla="*/ 1596452 h 1596453"/>
              <a:gd name="connsiteX0" fmla="*/ 269823 w 1026825"/>
              <a:gd name="connsiteY0" fmla="*/ 1603947 h 1603948"/>
              <a:gd name="connsiteX1" fmla="*/ 0 w 1026825"/>
              <a:gd name="connsiteY1" fmla="*/ 1603948 h 1603948"/>
              <a:gd name="connsiteX2" fmla="*/ 1004341 w 1026825"/>
              <a:gd name="connsiteY2" fmla="*/ 0 h 1603948"/>
              <a:gd name="connsiteX3" fmla="*/ 1026825 w 1026825"/>
              <a:gd name="connsiteY3" fmla="*/ 367260 h 1603948"/>
              <a:gd name="connsiteX4" fmla="*/ 269823 w 1026825"/>
              <a:gd name="connsiteY4" fmla="*/ 1603947 h 1603948"/>
              <a:gd name="connsiteX0" fmla="*/ 269823 w 1004341"/>
              <a:gd name="connsiteY0" fmla="*/ 1603947 h 1603948"/>
              <a:gd name="connsiteX1" fmla="*/ 0 w 1004341"/>
              <a:gd name="connsiteY1" fmla="*/ 1603948 h 1603948"/>
              <a:gd name="connsiteX2" fmla="*/ 1004341 w 1004341"/>
              <a:gd name="connsiteY2" fmla="*/ 0 h 1603948"/>
              <a:gd name="connsiteX3" fmla="*/ 1004340 w 1004341"/>
              <a:gd name="connsiteY3" fmla="*/ 382250 h 1603948"/>
              <a:gd name="connsiteX4" fmla="*/ 269823 w 1004341"/>
              <a:gd name="connsiteY4" fmla="*/ 1603947 h 160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4341" h="1603948">
                <a:moveTo>
                  <a:pt x="269823" y="1603947"/>
                </a:moveTo>
                <a:lnTo>
                  <a:pt x="0" y="1603948"/>
                </a:lnTo>
                <a:lnTo>
                  <a:pt x="1004341" y="0"/>
                </a:lnTo>
                <a:cubicBezTo>
                  <a:pt x="1004341" y="127417"/>
                  <a:pt x="1004340" y="254833"/>
                  <a:pt x="1004340" y="382250"/>
                </a:cubicBezTo>
                <a:lnTo>
                  <a:pt x="269823" y="1603947"/>
                </a:lnTo>
                <a:close/>
              </a:path>
            </a:pathLst>
          </a:custGeom>
          <a:solidFill>
            <a:srgbClr val="F8E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2EE89178-BFD5-FE48-AC83-3F83309B2215}"/>
              </a:ext>
            </a:extLst>
          </p:cNvPr>
          <p:cNvSpPr/>
          <p:nvPr/>
        </p:nvSpPr>
        <p:spPr>
          <a:xfrm>
            <a:off x="10620531" y="4122294"/>
            <a:ext cx="1626433" cy="2803161"/>
          </a:xfrm>
          <a:custGeom>
            <a:avLst/>
            <a:gdLst>
              <a:gd name="connsiteX0" fmla="*/ 749508 w 1641423"/>
              <a:gd name="connsiteY0" fmla="*/ 2765685 h 2810656"/>
              <a:gd name="connsiteX1" fmla="*/ 1626433 w 1641423"/>
              <a:gd name="connsiteY1" fmla="*/ 1274164 h 2810656"/>
              <a:gd name="connsiteX2" fmla="*/ 1641423 w 1641423"/>
              <a:gd name="connsiteY2" fmla="*/ 0 h 2810656"/>
              <a:gd name="connsiteX3" fmla="*/ 0 w 1641423"/>
              <a:gd name="connsiteY3" fmla="*/ 2810656 h 2810656"/>
              <a:gd name="connsiteX4" fmla="*/ 749508 w 1641423"/>
              <a:gd name="connsiteY4" fmla="*/ 2765685 h 2810656"/>
              <a:gd name="connsiteX0" fmla="*/ 734518 w 1641423"/>
              <a:gd name="connsiteY0" fmla="*/ 2795665 h 2810656"/>
              <a:gd name="connsiteX1" fmla="*/ 1626433 w 1641423"/>
              <a:gd name="connsiteY1" fmla="*/ 1274164 h 2810656"/>
              <a:gd name="connsiteX2" fmla="*/ 1641423 w 1641423"/>
              <a:gd name="connsiteY2" fmla="*/ 0 h 2810656"/>
              <a:gd name="connsiteX3" fmla="*/ 0 w 1641423"/>
              <a:gd name="connsiteY3" fmla="*/ 2810656 h 2810656"/>
              <a:gd name="connsiteX4" fmla="*/ 734518 w 1641423"/>
              <a:gd name="connsiteY4" fmla="*/ 2795665 h 2810656"/>
              <a:gd name="connsiteX0" fmla="*/ 712033 w 1618938"/>
              <a:gd name="connsiteY0" fmla="*/ 2795665 h 2795665"/>
              <a:gd name="connsiteX1" fmla="*/ 1603948 w 1618938"/>
              <a:gd name="connsiteY1" fmla="*/ 1274164 h 2795665"/>
              <a:gd name="connsiteX2" fmla="*/ 1618938 w 1618938"/>
              <a:gd name="connsiteY2" fmla="*/ 0 h 2795665"/>
              <a:gd name="connsiteX3" fmla="*/ 0 w 1618938"/>
              <a:gd name="connsiteY3" fmla="*/ 2788170 h 2795665"/>
              <a:gd name="connsiteX4" fmla="*/ 712033 w 1618938"/>
              <a:gd name="connsiteY4" fmla="*/ 2795665 h 2795665"/>
              <a:gd name="connsiteX0" fmla="*/ 719528 w 1626433"/>
              <a:gd name="connsiteY0" fmla="*/ 2795665 h 2803161"/>
              <a:gd name="connsiteX1" fmla="*/ 1611443 w 1626433"/>
              <a:gd name="connsiteY1" fmla="*/ 1274164 h 2803161"/>
              <a:gd name="connsiteX2" fmla="*/ 1626433 w 1626433"/>
              <a:gd name="connsiteY2" fmla="*/ 0 h 2803161"/>
              <a:gd name="connsiteX3" fmla="*/ 0 w 1626433"/>
              <a:gd name="connsiteY3" fmla="*/ 2803161 h 2803161"/>
              <a:gd name="connsiteX4" fmla="*/ 719528 w 1626433"/>
              <a:gd name="connsiteY4" fmla="*/ 2795665 h 2803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433" h="2803161">
                <a:moveTo>
                  <a:pt x="719528" y="2795665"/>
                </a:moveTo>
                <a:lnTo>
                  <a:pt x="1611443" y="1274164"/>
                </a:lnTo>
                <a:lnTo>
                  <a:pt x="1626433" y="0"/>
                </a:lnTo>
                <a:lnTo>
                  <a:pt x="0" y="2803161"/>
                </a:lnTo>
                <a:lnTo>
                  <a:pt x="719528" y="2795665"/>
                </a:lnTo>
                <a:close/>
              </a:path>
            </a:pathLst>
          </a:cu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1CEF13-D023-8641-9ABA-0CB85E1BE93A}"/>
              </a:ext>
            </a:extLst>
          </p:cNvPr>
          <p:cNvSpPr txBox="1"/>
          <p:nvPr/>
        </p:nvSpPr>
        <p:spPr>
          <a:xfrm>
            <a:off x="909960" y="1664043"/>
            <a:ext cx="1430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8D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Objective </a:t>
            </a:r>
          </a:p>
          <a:p>
            <a:pPr marL="292100" lvl="1" indent="-2016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</a:t>
            </a:r>
          </a:p>
          <a:p>
            <a:pPr marL="292100" lvl="1" indent="-2016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624973-FA4E-DF48-B8DE-DBDA6A1FB700}"/>
              </a:ext>
            </a:extLst>
          </p:cNvPr>
          <p:cNvSpPr txBox="1"/>
          <p:nvPr/>
        </p:nvSpPr>
        <p:spPr>
          <a:xfrm>
            <a:off x="909960" y="2728164"/>
            <a:ext cx="54957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8D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Sale </a:t>
            </a:r>
          </a:p>
          <a:p>
            <a:pPr marL="342900" indent="-298450">
              <a:buAutoNum type="arabicPeriod"/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Customer needs. Summarise the situation, opportunity or gap</a:t>
            </a:r>
          </a:p>
          <a:p>
            <a:pPr marL="342900" indent="-298450">
              <a:buFontTx/>
              <a:buAutoNum type="arabicPeriod"/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BIG IDEA</a:t>
            </a:r>
          </a:p>
          <a:p>
            <a:pPr marL="342900" indent="-298450">
              <a:buFontTx/>
              <a:buAutoNum type="arabicPeriod"/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Explain how solution works. Reinforce key benefits</a:t>
            </a:r>
          </a:p>
          <a:p>
            <a:pPr marL="342900" indent="-298450">
              <a:buFontTx/>
              <a:buAutoNum type="arabicPeriod"/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Deal with objections</a:t>
            </a:r>
          </a:p>
          <a:p>
            <a:pPr marL="342900" indent="-298450">
              <a:buFontTx/>
              <a:buAutoNum type="arabicPeriod"/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E66753-2F4C-9340-B446-A88F5AB83D92}"/>
              </a:ext>
            </a:extLst>
          </p:cNvPr>
          <p:cNvSpPr txBox="1"/>
          <p:nvPr/>
        </p:nvSpPr>
        <p:spPr>
          <a:xfrm>
            <a:off x="909960" y="4170773"/>
            <a:ext cx="26062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8D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Ideas and inspirations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insights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programs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habit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examples </a:t>
            </a:r>
          </a:p>
        </p:txBody>
      </p:sp>
    </p:spTree>
    <p:extLst>
      <p:ext uri="{BB962C8B-B14F-4D97-AF65-F5344CB8AC3E}">
        <p14:creationId xmlns:p14="http://schemas.microsoft.com/office/powerpoint/2010/main" val="898223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3CF0CE8-E1A7-CE47-82FF-0739FB6E84B2}"/>
              </a:ext>
            </a:extLst>
          </p:cNvPr>
          <p:cNvSpPr txBox="1"/>
          <p:nvPr/>
        </p:nvSpPr>
        <p:spPr>
          <a:xfrm>
            <a:off x="1088136" y="2156428"/>
            <a:ext cx="48006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1400" dirty="0">
                <a:solidFill>
                  <a:srgbClr val="A1362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Positioning Metro C&amp;C as preferred supplier for office pantry solutions and as a </a:t>
            </a:r>
            <a:r>
              <a:rPr lang="en-US" sz="1400" b="1" dirty="0">
                <a:solidFill>
                  <a:srgbClr val="A1362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true</a:t>
            </a:r>
            <a:r>
              <a:rPr lang="en-US" sz="1400" dirty="0">
                <a:solidFill>
                  <a:srgbClr val="A1362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business partner through their competence and insight</a:t>
            </a:r>
          </a:p>
          <a:p>
            <a:pPr marL="290513" indent="-290513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endParaRPr lang="en-US" sz="1400" dirty="0">
              <a:solidFill>
                <a:srgbClr val="A1362F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7938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1400" dirty="0">
                <a:solidFill>
                  <a:srgbClr val="A1362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Increase like for like sales, both in basket size and frequency of purchase</a:t>
            </a:r>
            <a:br>
              <a:rPr lang="en-US" sz="1400" dirty="0">
                <a:solidFill>
                  <a:srgbClr val="A1362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</a:br>
            <a:endParaRPr lang="en-US" sz="1400" dirty="0">
              <a:solidFill>
                <a:srgbClr val="A1362F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7938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1400" dirty="0">
                <a:solidFill>
                  <a:srgbClr val="A1362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Through leveraging the strong emotional connection customers have with Coca-Cola and </a:t>
            </a:r>
            <a:r>
              <a:rPr lang="en-US" sz="1400" b="1" dirty="0">
                <a:solidFill>
                  <a:srgbClr val="A1362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make aware of the comprehensive </a:t>
            </a:r>
            <a:r>
              <a:rPr lang="en-US" sz="1400" dirty="0">
                <a:solidFill>
                  <a:srgbClr val="A1362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offer for Services, Companies and Offices customers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4A81A5FD-78CA-5841-839A-D3BCE3F0BE68}"/>
              </a:ext>
            </a:extLst>
          </p:cNvPr>
          <p:cNvSpPr/>
          <p:nvPr/>
        </p:nvSpPr>
        <p:spPr>
          <a:xfrm>
            <a:off x="865936" y="1780513"/>
            <a:ext cx="5159960" cy="312036"/>
          </a:xfrm>
          <a:prstGeom prst="rect">
            <a:avLst/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53228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E016C7-ABCC-8B4E-8E26-DC78E05A1D51}"/>
              </a:ext>
            </a:extLst>
          </p:cNvPr>
          <p:cNvSpPr txBox="1"/>
          <p:nvPr/>
        </p:nvSpPr>
        <p:spPr>
          <a:xfrm>
            <a:off x="903392" y="1780513"/>
            <a:ext cx="2824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OBJECTIVE</a:t>
            </a:r>
            <a:endParaRPr lang="en-US" sz="1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91246-9A1F-C44F-8A80-9ECB155BA923}"/>
              </a:ext>
            </a:extLst>
          </p:cNvPr>
          <p:cNvSpPr txBox="1"/>
          <p:nvPr/>
        </p:nvSpPr>
        <p:spPr>
          <a:xfrm>
            <a:off x="817296" y="663310"/>
            <a:ext cx="1001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A1362F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 SHORT RECAP OF TODAY’S MEETING</a:t>
            </a:r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id="{EB7E3BD7-52C9-AC40-8B4E-2A3A731D4EB7}"/>
              </a:ext>
            </a:extLst>
          </p:cNvPr>
          <p:cNvSpPr/>
          <p:nvPr/>
        </p:nvSpPr>
        <p:spPr>
          <a:xfrm rot="13554229" flipV="1">
            <a:off x="903128" y="2235081"/>
            <a:ext cx="179661" cy="179661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FE518209-8B2B-4F40-8077-4B347E0783B2}"/>
              </a:ext>
            </a:extLst>
          </p:cNvPr>
          <p:cNvSpPr/>
          <p:nvPr/>
        </p:nvSpPr>
        <p:spPr>
          <a:xfrm rot="13554229" flipV="1">
            <a:off x="903128" y="3076329"/>
            <a:ext cx="179661" cy="179661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id="{A3E864BB-CA20-3645-964A-BA9DF2A75532}"/>
              </a:ext>
            </a:extLst>
          </p:cNvPr>
          <p:cNvSpPr/>
          <p:nvPr/>
        </p:nvSpPr>
        <p:spPr>
          <a:xfrm rot="13554229" flipV="1">
            <a:off x="903128" y="3707266"/>
            <a:ext cx="179661" cy="179661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FD620E-3ECA-F44F-986B-A4473803CE60}"/>
              </a:ext>
            </a:extLst>
          </p:cNvPr>
          <p:cNvSpPr txBox="1"/>
          <p:nvPr/>
        </p:nvSpPr>
        <p:spPr>
          <a:xfrm>
            <a:off x="6388306" y="2156428"/>
            <a:ext cx="4800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A1362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Why “At Work” is an opportunity? </a:t>
            </a:r>
          </a:p>
          <a:p>
            <a:endParaRPr lang="en-US" sz="1400" dirty="0">
              <a:solidFill>
                <a:srgbClr val="A1362F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A1362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Business value proposition </a:t>
            </a:r>
          </a:p>
          <a:p>
            <a:endParaRPr lang="en-US" sz="1400" dirty="0">
              <a:solidFill>
                <a:srgbClr val="A1362F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A1362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Development model and collaboration</a:t>
            </a:r>
          </a:p>
          <a:p>
            <a:endParaRPr lang="en-US" sz="1400" dirty="0">
              <a:solidFill>
                <a:srgbClr val="A1362F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A1362F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Your feedback and next steps </a:t>
            </a: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D054C5B9-AED4-F542-B115-F0670BD24FC2}"/>
              </a:ext>
            </a:extLst>
          </p:cNvPr>
          <p:cNvSpPr/>
          <p:nvPr/>
        </p:nvSpPr>
        <p:spPr>
          <a:xfrm>
            <a:off x="6166106" y="1780513"/>
            <a:ext cx="5159960" cy="312036"/>
          </a:xfrm>
          <a:prstGeom prst="rect">
            <a:avLst/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53228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262E4A-B129-4547-A3FB-91BB27680A79}"/>
              </a:ext>
            </a:extLst>
          </p:cNvPr>
          <p:cNvSpPr txBox="1"/>
          <p:nvPr/>
        </p:nvSpPr>
        <p:spPr>
          <a:xfrm>
            <a:off x="6203562" y="1780513"/>
            <a:ext cx="2824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AGENDA</a:t>
            </a:r>
            <a:endParaRPr lang="en-US" sz="1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ardrop 21">
            <a:extLst>
              <a:ext uri="{FF2B5EF4-FFF2-40B4-BE49-F238E27FC236}">
                <a16:creationId xmlns:a16="http://schemas.microsoft.com/office/drawing/2014/main" id="{AE890F82-BA61-B246-B159-94A1C8CDF668}"/>
              </a:ext>
            </a:extLst>
          </p:cNvPr>
          <p:cNvSpPr/>
          <p:nvPr/>
        </p:nvSpPr>
        <p:spPr>
          <a:xfrm rot="13554229" flipV="1">
            <a:off x="6203298" y="2235081"/>
            <a:ext cx="179661" cy="179661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ardrop 22">
            <a:extLst>
              <a:ext uri="{FF2B5EF4-FFF2-40B4-BE49-F238E27FC236}">
                <a16:creationId xmlns:a16="http://schemas.microsoft.com/office/drawing/2014/main" id="{E43CDFD1-6B08-AE42-A931-E95BA42F59EE}"/>
              </a:ext>
            </a:extLst>
          </p:cNvPr>
          <p:cNvSpPr/>
          <p:nvPr/>
        </p:nvSpPr>
        <p:spPr>
          <a:xfrm rot="13554229" flipV="1">
            <a:off x="6203298" y="2651689"/>
            <a:ext cx="179661" cy="179661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ardrop 23">
            <a:extLst>
              <a:ext uri="{FF2B5EF4-FFF2-40B4-BE49-F238E27FC236}">
                <a16:creationId xmlns:a16="http://schemas.microsoft.com/office/drawing/2014/main" id="{0AEAEA2D-A2EC-AD4A-AC74-EB05B949CB10}"/>
              </a:ext>
            </a:extLst>
          </p:cNvPr>
          <p:cNvSpPr/>
          <p:nvPr/>
        </p:nvSpPr>
        <p:spPr>
          <a:xfrm rot="13554229" flipV="1">
            <a:off x="6203298" y="3520634"/>
            <a:ext cx="179661" cy="179661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ardrop 24">
            <a:extLst>
              <a:ext uri="{FF2B5EF4-FFF2-40B4-BE49-F238E27FC236}">
                <a16:creationId xmlns:a16="http://schemas.microsoft.com/office/drawing/2014/main" id="{396AD3DB-EF40-484F-A4A0-D481A85749CE}"/>
              </a:ext>
            </a:extLst>
          </p:cNvPr>
          <p:cNvSpPr/>
          <p:nvPr/>
        </p:nvSpPr>
        <p:spPr>
          <a:xfrm rot="13554229" flipV="1">
            <a:off x="6203298" y="3079540"/>
            <a:ext cx="179661" cy="179661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9DF597F-880F-8442-AC71-BDD8C77C61A7}"/>
              </a:ext>
            </a:extLst>
          </p:cNvPr>
          <p:cNvSpPr/>
          <p:nvPr/>
        </p:nvSpPr>
        <p:spPr>
          <a:xfrm>
            <a:off x="3839782" y="6604890"/>
            <a:ext cx="4980497" cy="2669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Targeted channels -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Cash&amp;Carry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Wholesale  </a:t>
            </a:r>
          </a:p>
        </p:txBody>
      </p:sp>
    </p:spTree>
    <p:extLst>
      <p:ext uri="{BB962C8B-B14F-4D97-AF65-F5344CB8AC3E}">
        <p14:creationId xmlns:p14="http://schemas.microsoft.com/office/powerpoint/2010/main" val="801459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483FA6-DBFA-D940-82D3-FD6D2B8AF88D}"/>
              </a:ext>
            </a:extLst>
          </p:cNvPr>
          <p:cNvSpPr/>
          <p:nvPr/>
        </p:nvSpPr>
        <p:spPr>
          <a:xfrm>
            <a:off x="9770942" y="2641231"/>
            <a:ext cx="2431053" cy="4224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C94355-C464-491C-823F-195D0011AE81}"/>
              </a:ext>
            </a:extLst>
          </p:cNvPr>
          <p:cNvSpPr/>
          <p:nvPr/>
        </p:nvSpPr>
        <p:spPr>
          <a:xfrm>
            <a:off x="935156" y="5343786"/>
            <a:ext cx="69694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Drinking Moments in Value – Central Eastern Europe (CEE)</a:t>
            </a:r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F0FA8A5E-E4DD-D946-B271-116D6B1F6AC8}"/>
              </a:ext>
            </a:extLst>
          </p:cNvPr>
          <p:cNvGrpSpPr/>
          <p:nvPr/>
        </p:nvGrpSpPr>
        <p:grpSpPr>
          <a:xfrm>
            <a:off x="1042788" y="2241146"/>
            <a:ext cx="6670366" cy="2554922"/>
            <a:chOff x="1038890" y="2571335"/>
            <a:chExt cx="10451319" cy="2952896"/>
          </a:xfrm>
          <a:solidFill>
            <a:srgbClr val="00FFFF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E25CA33-ACC3-0F4E-857E-63AB0A245325}"/>
                </a:ext>
              </a:extLst>
            </p:cNvPr>
            <p:cNvSpPr/>
            <p:nvPr/>
          </p:nvSpPr>
          <p:spPr>
            <a:xfrm>
              <a:off x="1038890" y="5278280"/>
              <a:ext cx="292882" cy="245951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236881 h 3453608"/>
                <a:gd name="connsiteX4" fmla="*/ 0 w 288681"/>
                <a:gd name="connsiteY4" fmla="*/ 0 h 3453608"/>
                <a:gd name="connsiteX0" fmla="*/ 0 w 288681"/>
                <a:gd name="connsiteY0" fmla="*/ 89745 h 916626"/>
                <a:gd name="connsiteX1" fmla="*/ 288681 w 288681"/>
                <a:gd name="connsiteY1" fmla="*/ 263430 h 916626"/>
                <a:gd name="connsiteX2" fmla="*/ 270657 w 288681"/>
                <a:gd name="connsiteY2" fmla="*/ 653196 h 916626"/>
                <a:gd name="connsiteX3" fmla="*/ 0 w 288681"/>
                <a:gd name="connsiteY3" fmla="*/ 326626 h 916626"/>
                <a:gd name="connsiteX4" fmla="*/ 0 w 288681"/>
                <a:gd name="connsiteY4" fmla="*/ 89745 h 916626"/>
                <a:gd name="connsiteX0" fmla="*/ 0 w 288681"/>
                <a:gd name="connsiteY0" fmla="*/ 0 h 1414351"/>
                <a:gd name="connsiteX1" fmla="*/ 288681 w 288681"/>
                <a:gd name="connsiteY1" fmla="*/ 173685 h 1414351"/>
                <a:gd name="connsiteX2" fmla="*/ 270657 w 288681"/>
                <a:gd name="connsiteY2" fmla="*/ 1414351 h 1414351"/>
                <a:gd name="connsiteX3" fmla="*/ 0 w 288681"/>
                <a:gd name="connsiteY3" fmla="*/ 236881 h 1414351"/>
                <a:gd name="connsiteX4" fmla="*/ 0 w 288681"/>
                <a:gd name="connsiteY4" fmla="*/ 0 h 1414351"/>
                <a:gd name="connsiteX0" fmla="*/ 0 w 288681"/>
                <a:gd name="connsiteY0" fmla="*/ 0 h 1414351"/>
                <a:gd name="connsiteX1" fmla="*/ 288681 w 288681"/>
                <a:gd name="connsiteY1" fmla="*/ 173685 h 1414351"/>
                <a:gd name="connsiteX2" fmla="*/ 270657 w 288681"/>
                <a:gd name="connsiteY2" fmla="*/ 1414351 h 1414351"/>
                <a:gd name="connsiteX3" fmla="*/ 0 w 288681"/>
                <a:gd name="connsiteY3" fmla="*/ 236881 h 1414351"/>
                <a:gd name="connsiteX4" fmla="*/ 0 w 288681"/>
                <a:gd name="connsiteY4" fmla="*/ 0 h 1414351"/>
                <a:gd name="connsiteX0" fmla="*/ 0 w 288681"/>
                <a:gd name="connsiteY0" fmla="*/ 0 h 1414351"/>
                <a:gd name="connsiteX1" fmla="*/ 288681 w 288681"/>
                <a:gd name="connsiteY1" fmla="*/ 173685 h 1414351"/>
                <a:gd name="connsiteX2" fmla="*/ 270657 w 288681"/>
                <a:gd name="connsiteY2" fmla="*/ 1414351 h 1414351"/>
                <a:gd name="connsiteX3" fmla="*/ 0 w 288681"/>
                <a:gd name="connsiteY3" fmla="*/ 236881 h 1414351"/>
                <a:gd name="connsiteX4" fmla="*/ 0 w 288681"/>
                <a:gd name="connsiteY4" fmla="*/ 0 h 1414351"/>
                <a:gd name="connsiteX0" fmla="*/ 0 w 288681"/>
                <a:gd name="connsiteY0" fmla="*/ 0 h 1414351"/>
                <a:gd name="connsiteX1" fmla="*/ 288681 w 288681"/>
                <a:gd name="connsiteY1" fmla="*/ 173685 h 1414351"/>
                <a:gd name="connsiteX2" fmla="*/ 270657 w 288681"/>
                <a:gd name="connsiteY2" fmla="*/ 1414351 h 1414351"/>
                <a:gd name="connsiteX3" fmla="*/ 0 w 288681"/>
                <a:gd name="connsiteY3" fmla="*/ 236881 h 1414351"/>
                <a:gd name="connsiteX4" fmla="*/ 0 w 288681"/>
                <a:gd name="connsiteY4" fmla="*/ 0 h 1414351"/>
                <a:gd name="connsiteX0" fmla="*/ 0 w 299446"/>
                <a:gd name="connsiteY0" fmla="*/ 244576 h 490527"/>
                <a:gd name="connsiteX1" fmla="*/ 288681 w 299446"/>
                <a:gd name="connsiteY1" fmla="*/ 418261 h 490527"/>
                <a:gd name="connsiteX2" fmla="*/ 292882 w 299446"/>
                <a:gd name="connsiteY2" fmla="*/ 490527 h 490527"/>
                <a:gd name="connsiteX3" fmla="*/ 0 w 299446"/>
                <a:gd name="connsiteY3" fmla="*/ 481457 h 490527"/>
                <a:gd name="connsiteX4" fmla="*/ 0 w 299446"/>
                <a:gd name="connsiteY4" fmla="*/ 244576 h 490527"/>
                <a:gd name="connsiteX0" fmla="*/ 0 w 338778"/>
                <a:gd name="connsiteY0" fmla="*/ 0 h 340418"/>
                <a:gd name="connsiteX1" fmla="*/ 288681 w 338778"/>
                <a:gd name="connsiteY1" fmla="*/ 173685 h 340418"/>
                <a:gd name="connsiteX2" fmla="*/ 292882 w 338778"/>
                <a:gd name="connsiteY2" fmla="*/ 245951 h 340418"/>
                <a:gd name="connsiteX3" fmla="*/ 0 w 338778"/>
                <a:gd name="connsiteY3" fmla="*/ 236881 h 340418"/>
                <a:gd name="connsiteX4" fmla="*/ 0 w 338778"/>
                <a:gd name="connsiteY4" fmla="*/ 0 h 340418"/>
                <a:gd name="connsiteX0" fmla="*/ 0 w 339456"/>
                <a:gd name="connsiteY0" fmla="*/ 0 h 245951"/>
                <a:gd name="connsiteX1" fmla="*/ 288681 w 339456"/>
                <a:gd name="connsiteY1" fmla="*/ 173685 h 245951"/>
                <a:gd name="connsiteX2" fmla="*/ 292882 w 339456"/>
                <a:gd name="connsiteY2" fmla="*/ 245951 h 245951"/>
                <a:gd name="connsiteX3" fmla="*/ 0 w 339456"/>
                <a:gd name="connsiteY3" fmla="*/ 236881 h 245951"/>
                <a:gd name="connsiteX4" fmla="*/ 0 w 339456"/>
                <a:gd name="connsiteY4" fmla="*/ 0 h 245951"/>
                <a:gd name="connsiteX0" fmla="*/ 0 w 333873"/>
                <a:gd name="connsiteY0" fmla="*/ 0 h 245951"/>
                <a:gd name="connsiteX1" fmla="*/ 288681 w 333873"/>
                <a:gd name="connsiteY1" fmla="*/ 173685 h 245951"/>
                <a:gd name="connsiteX2" fmla="*/ 292882 w 333873"/>
                <a:gd name="connsiteY2" fmla="*/ 245951 h 245951"/>
                <a:gd name="connsiteX3" fmla="*/ 0 w 333873"/>
                <a:gd name="connsiteY3" fmla="*/ 236881 h 245951"/>
                <a:gd name="connsiteX4" fmla="*/ 0 w 333873"/>
                <a:gd name="connsiteY4" fmla="*/ 0 h 245951"/>
                <a:gd name="connsiteX0" fmla="*/ 0 w 292882"/>
                <a:gd name="connsiteY0" fmla="*/ 0 h 245951"/>
                <a:gd name="connsiteX1" fmla="*/ 288681 w 292882"/>
                <a:gd name="connsiteY1" fmla="*/ 173685 h 245951"/>
                <a:gd name="connsiteX2" fmla="*/ 292882 w 292882"/>
                <a:gd name="connsiteY2" fmla="*/ 245951 h 245951"/>
                <a:gd name="connsiteX3" fmla="*/ 0 w 292882"/>
                <a:gd name="connsiteY3" fmla="*/ 236881 h 245951"/>
                <a:gd name="connsiteX4" fmla="*/ 0 w 292882"/>
                <a:gd name="connsiteY4" fmla="*/ 0 h 245951"/>
                <a:gd name="connsiteX0" fmla="*/ 0 w 292882"/>
                <a:gd name="connsiteY0" fmla="*/ 0 h 245951"/>
                <a:gd name="connsiteX1" fmla="*/ 288681 w 292882"/>
                <a:gd name="connsiteY1" fmla="*/ 173685 h 245951"/>
                <a:gd name="connsiteX2" fmla="*/ 292882 w 292882"/>
                <a:gd name="connsiteY2" fmla="*/ 245951 h 245951"/>
                <a:gd name="connsiteX3" fmla="*/ 0 w 292882"/>
                <a:gd name="connsiteY3" fmla="*/ 236881 h 245951"/>
                <a:gd name="connsiteX4" fmla="*/ 0 w 292882"/>
                <a:gd name="connsiteY4" fmla="*/ 0 h 245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882" h="245951">
                  <a:moveTo>
                    <a:pt x="0" y="0"/>
                  </a:moveTo>
                  <a:lnTo>
                    <a:pt x="288681" y="173685"/>
                  </a:lnTo>
                  <a:cubicBezTo>
                    <a:pt x="261578" y="229479"/>
                    <a:pt x="291410" y="234607"/>
                    <a:pt x="292882" y="245951"/>
                  </a:cubicBezTo>
                  <a:cubicBezTo>
                    <a:pt x="284155" y="227053"/>
                    <a:pt x="97627" y="239904"/>
                    <a:pt x="0" y="23688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 dirty="0"/>
            </a:p>
          </p:txBody>
        </p:sp>
        <p:sp>
          <p:nvSpPr>
            <p:cNvPr id="71" name="Rectangle 4">
              <a:extLst>
                <a:ext uri="{FF2B5EF4-FFF2-40B4-BE49-F238E27FC236}">
                  <a16:creationId xmlns:a16="http://schemas.microsoft.com/office/drawing/2014/main" id="{C6D00F2E-E9D5-FA42-88B7-4C0EFBB8B3BC}"/>
                </a:ext>
              </a:extLst>
            </p:cNvPr>
            <p:cNvSpPr/>
            <p:nvPr/>
          </p:nvSpPr>
          <p:spPr>
            <a:xfrm>
              <a:off x="1817370" y="5106724"/>
              <a:ext cx="291856" cy="399230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1008859 h 3453608"/>
                <a:gd name="connsiteX4" fmla="*/ 0 w 288681"/>
                <a:gd name="connsiteY4" fmla="*/ 0 h 3453608"/>
                <a:gd name="connsiteX0" fmla="*/ 0 w 290526"/>
                <a:gd name="connsiteY0" fmla="*/ 0 h 1018383"/>
                <a:gd name="connsiteX1" fmla="*/ 288681 w 290526"/>
                <a:gd name="connsiteY1" fmla="*/ 173685 h 1018383"/>
                <a:gd name="connsiteX2" fmla="*/ 290160 w 290526"/>
                <a:gd name="connsiteY2" fmla="*/ 1018383 h 1018383"/>
                <a:gd name="connsiteX3" fmla="*/ 0 w 290526"/>
                <a:gd name="connsiteY3" fmla="*/ 1008859 h 1018383"/>
                <a:gd name="connsiteX4" fmla="*/ 0 w 290526"/>
                <a:gd name="connsiteY4" fmla="*/ 0 h 1018383"/>
                <a:gd name="connsiteX0" fmla="*/ 0 w 290168"/>
                <a:gd name="connsiteY0" fmla="*/ 0 h 1284193"/>
                <a:gd name="connsiteX1" fmla="*/ 288681 w 290168"/>
                <a:gd name="connsiteY1" fmla="*/ 173685 h 1284193"/>
                <a:gd name="connsiteX2" fmla="*/ 290160 w 290168"/>
                <a:gd name="connsiteY2" fmla="*/ 1018383 h 1284193"/>
                <a:gd name="connsiteX3" fmla="*/ 0 w 290168"/>
                <a:gd name="connsiteY3" fmla="*/ 1008859 h 1284193"/>
                <a:gd name="connsiteX4" fmla="*/ 0 w 290168"/>
                <a:gd name="connsiteY4" fmla="*/ 0 h 1284193"/>
                <a:gd name="connsiteX0" fmla="*/ 0 w 288681"/>
                <a:gd name="connsiteY0" fmla="*/ 0 h 1088000"/>
                <a:gd name="connsiteX1" fmla="*/ 288681 w 288681"/>
                <a:gd name="connsiteY1" fmla="*/ 173685 h 1088000"/>
                <a:gd name="connsiteX2" fmla="*/ 286985 w 288681"/>
                <a:gd name="connsiteY2" fmla="*/ 386558 h 1088000"/>
                <a:gd name="connsiteX3" fmla="*/ 0 w 288681"/>
                <a:gd name="connsiteY3" fmla="*/ 1008859 h 1088000"/>
                <a:gd name="connsiteX4" fmla="*/ 0 w 288681"/>
                <a:gd name="connsiteY4" fmla="*/ 0 h 1088000"/>
                <a:gd name="connsiteX0" fmla="*/ 0 w 288681"/>
                <a:gd name="connsiteY0" fmla="*/ 0 h 1142523"/>
                <a:gd name="connsiteX1" fmla="*/ 288681 w 288681"/>
                <a:gd name="connsiteY1" fmla="*/ 173685 h 1142523"/>
                <a:gd name="connsiteX2" fmla="*/ 286985 w 288681"/>
                <a:gd name="connsiteY2" fmla="*/ 386558 h 1142523"/>
                <a:gd name="connsiteX3" fmla="*/ 0 w 288681"/>
                <a:gd name="connsiteY3" fmla="*/ 1008859 h 1142523"/>
                <a:gd name="connsiteX4" fmla="*/ 0 w 288681"/>
                <a:gd name="connsiteY4" fmla="*/ 0 h 1142523"/>
                <a:gd name="connsiteX0" fmla="*/ 0 w 288681"/>
                <a:gd name="connsiteY0" fmla="*/ 0 h 1008872"/>
                <a:gd name="connsiteX1" fmla="*/ 288681 w 288681"/>
                <a:gd name="connsiteY1" fmla="*/ 173685 h 1008872"/>
                <a:gd name="connsiteX2" fmla="*/ 286985 w 288681"/>
                <a:gd name="connsiteY2" fmla="*/ 386558 h 1008872"/>
                <a:gd name="connsiteX3" fmla="*/ 0 w 288681"/>
                <a:gd name="connsiteY3" fmla="*/ 1008859 h 1008872"/>
                <a:gd name="connsiteX4" fmla="*/ 0 w 288681"/>
                <a:gd name="connsiteY4" fmla="*/ 0 h 1008872"/>
                <a:gd name="connsiteX0" fmla="*/ 3175 w 311840"/>
                <a:gd name="connsiteY0" fmla="*/ 0 h 400052"/>
                <a:gd name="connsiteX1" fmla="*/ 291856 w 311840"/>
                <a:gd name="connsiteY1" fmla="*/ 173685 h 400052"/>
                <a:gd name="connsiteX2" fmla="*/ 290160 w 311840"/>
                <a:gd name="connsiteY2" fmla="*/ 386558 h 400052"/>
                <a:gd name="connsiteX3" fmla="*/ 0 w 311840"/>
                <a:gd name="connsiteY3" fmla="*/ 377034 h 400052"/>
                <a:gd name="connsiteX4" fmla="*/ 3175 w 311840"/>
                <a:gd name="connsiteY4" fmla="*/ 0 h 400052"/>
                <a:gd name="connsiteX0" fmla="*/ 3175 w 318895"/>
                <a:gd name="connsiteY0" fmla="*/ 0 h 393135"/>
                <a:gd name="connsiteX1" fmla="*/ 291856 w 318895"/>
                <a:gd name="connsiteY1" fmla="*/ 173685 h 393135"/>
                <a:gd name="connsiteX2" fmla="*/ 290160 w 318895"/>
                <a:gd name="connsiteY2" fmla="*/ 386558 h 393135"/>
                <a:gd name="connsiteX3" fmla="*/ 0 w 318895"/>
                <a:gd name="connsiteY3" fmla="*/ 377034 h 393135"/>
                <a:gd name="connsiteX4" fmla="*/ 3175 w 318895"/>
                <a:gd name="connsiteY4" fmla="*/ 0 h 393135"/>
                <a:gd name="connsiteX0" fmla="*/ 3175 w 292091"/>
                <a:gd name="connsiteY0" fmla="*/ 0 h 433789"/>
                <a:gd name="connsiteX1" fmla="*/ 291856 w 292091"/>
                <a:gd name="connsiteY1" fmla="*/ 173685 h 433789"/>
                <a:gd name="connsiteX2" fmla="*/ 290160 w 292091"/>
                <a:gd name="connsiteY2" fmla="*/ 386558 h 433789"/>
                <a:gd name="connsiteX3" fmla="*/ 0 w 292091"/>
                <a:gd name="connsiteY3" fmla="*/ 377034 h 433789"/>
                <a:gd name="connsiteX4" fmla="*/ 3175 w 292091"/>
                <a:gd name="connsiteY4" fmla="*/ 0 h 433789"/>
                <a:gd name="connsiteX0" fmla="*/ 3175 w 306196"/>
                <a:gd name="connsiteY0" fmla="*/ 0 h 387926"/>
                <a:gd name="connsiteX1" fmla="*/ 291856 w 306196"/>
                <a:gd name="connsiteY1" fmla="*/ 173685 h 387926"/>
                <a:gd name="connsiteX2" fmla="*/ 290160 w 306196"/>
                <a:gd name="connsiteY2" fmla="*/ 386558 h 387926"/>
                <a:gd name="connsiteX3" fmla="*/ 0 w 306196"/>
                <a:gd name="connsiteY3" fmla="*/ 377034 h 387926"/>
                <a:gd name="connsiteX4" fmla="*/ 3175 w 306196"/>
                <a:gd name="connsiteY4" fmla="*/ 0 h 387926"/>
                <a:gd name="connsiteX0" fmla="*/ 3175 w 291856"/>
                <a:gd name="connsiteY0" fmla="*/ 0 h 387412"/>
                <a:gd name="connsiteX1" fmla="*/ 291856 w 291856"/>
                <a:gd name="connsiteY1" fmla="*/ 173685 h 387412"/>
                <a:gd name="connsiteX2" fmla="*/ 290160 w 291856"/>
                <a:gd name="connsiteY2" fmla="*/ 386558 h 387412"/>
                <a:gd name="connsiteX3" fmla="*/ 0 w 291856"/>
                <a:gd name="connsiteY3" fmla="*/ 377034 h 387412"/>
                <a:gd name="connsiteX4" fmla="*/ 3175 w 291856"/>
                <a:gd name="connsiteY4" fmla="*/ 0 h 38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856" h="387412">
                  <a:moveTo>
                    <a:pt x="3175" y="0"/>
                  </a:moveTo>
                  <a:lnTo>
                    <a:pt x="291856" y="173685"/>
                  </a:lnTo>
                  <a:cubicBezTo>
                    <a:pt x="290153" y="308854"/>
                    <a:pt x="288002" y="397117"/>
                    <a:pt x="290160" y="386558"/>
                  </a:cubicBezTo>
                  <a:cubicBezTo>
                    <a:pt x="292318" y="375999"/>
                    <a:pt x="96720" y="380209"/>
                    <a:pt x="0" y="377034"/>
                  </a:cubicBezTo>
                  <a:cubicBezTo>
                    <a:pt x="1058" y="251356"/>
                    <a:pt x="2117" y="125678"/>
                    <a:pt x="317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80" name="Rectangle 4">
              <a:extLst>
                <a:ext uri="{FF2B5EF4-FFF2-40B4-BE49-F238E27FC236}">
                  <a16:creationId xmlns:a16="http://schemas.microsoft.com/office/drawing/2014/main" id="{C64900CD-3466-0A40-A7DB-7243F89679C6}"/>
                </a:ext>
              </a:extLst>
            </p:cNvPr>
            <p:cNvSpPr/>
            <p:nvPr/>
          </p:nvSpPr>
          <p:spPr>
            <a:xfrm>
              <a:off x="8859860" y="3755003"/>
              <a:ext cx="288680" cy="1751027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4526 w 288681"/>
                <a:gd name="connsiteY3" fmla="*/ 1737978 h 3453608"/>
                <a:gd name="connsiteX4" fmla="*/ 0 w 288681"/>
                <a:gd name="connsiteY4" fmla="*/ 0 h 3453608"/>
                <a:gd name="connsiteX0" fmla="*/ 0 w 288681"/>
                <a:gd name="connsiteY0" fmla="*/ 0 h 1737978"/>
                <a:gd name="connsiteX1" fmla="*/ 288681 w 288681"/>
                <a:gd name="connsiteY1" fmla="*/ 173685 h 1737978"/>
                <a:gd name="connsiteX2" fmla="*/ 286985 w 288681"/>
                <a:gd name="connsiteY2" fmla="*/ 1737976 h 1737978"/>
                <a:gd name="connsiteX3" fmla="*/ 4526 w 288681"/>
                <a:gd name="connsiteY3" fmla="*/ 1737978 h 1737978"/>
                <a:gd name="connsiteX4" fmla="*/ 0 w 288681"/>
                <a:gd name="connsiteY4" fmla="*/ 0 h 1737978"/>
                <a:gd name="connsiteX0" fmla="*/ 0 w 288681"/>
                <a:gd name="connsiteY0" fmla="*/ 0 h 1737978"/>
                <a:gd name="connsiteX1" fmla="*/ 288681 w 288681"/>
                <a:gd name="connsiteY1" fmla="*/ 173685 h 1737978"/>
                <a:gd name="connsiteX2" fmla="*/ 286985 w 288681"/>
                <a:gd name="connsiteY2" fmla="*/ 1737976 h 1737978"/>
                <a:gd name="connsiteX3" fmla="*/ 4526 w 288681"/>
                <a:gd name="connsiteY3" fmla="*/ 1737978 h 1737978"/>
                <a:gd name="connsiteX4" fmla="*/ 0 w 288681"/>
                <a:gd name="connsiteY4" fmla="*/ 0 h 173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681" h="1737978">
                  <a:moveTo>
                    <a:pt x="0" y="0"/>
                  </a:moveTo>
                  <a:lnTo>
                    <a:pt x="288681" y="173685"/>
                  </a:lnTo>
                  <a:cubicBezTo>
                    <a:pt x="286978" y="2267829"/>
                    <a:pt x="284162" y="517491"/>
                    <a:pt x="286985" y="1737976"/>
                  </a:cubicBezTo>
                  <a:lnTo>
                    <a:pt x="4526" y="1737978"/>
                  </a:lnTo>
                  <a:cubicBezTo>
                    <a:pt x="3017" y="1158652"/>
                    <a:pt x="1509" y="57932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81" name="Rectangle 4">
              <a:extLst>
                <a:ext uri="{FF2B5EF4-FFF2-40B4-BE49-F238E27FC236}">
                  <a16:creationId xmlns:a16="http://schemas.microsoft.com/office/drawing/2014/main" id="{9BB0B945-6E64-794C-B28D-8E75F2BC0FFB}"/>
                </a:ext>
              </a:extLst>
            </p:cNvPr>
            <p:cNvSpPr/>
            <p:nvPr/>
          </p:nvSpPr>
          <p:spPr>
            <a:xfrm>
              <a:off x="9644874" y="3245259"/>
              <a:ext cx="288680" cy="2261888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2389826 h 3453608"/>
                <a:gd name="connsiteX4" fmla="*/ 0 w 288681"/>
                <a:gd name="connsiteY4" fmla="*/ 0 h 3453608"/>
                <a:gd name="connsiteX0" fmla="*/ 0 w 288681"/>
                <a:gd name="connsiteY0" fmla="*/ 0 h 2394352"/>
                <a:gd name="connsiteX1" fmla="*/ 288681 w 288681"/>
                <a:gd name="connsiteY1" fmla="*/ 173685 h 2394352"/>
                <a:gd name="connsiteX2" fmla="*/ 282458 w 288681"/>
                <a:gd name="connsiteY2" fmla="*/ 2394352 h 2394352"/>
                <a:gd name="connsiteX3" fmla="*/ 0 w 288681"/>
                <a:gd name="connsiteY3" fmla="*/ 2389826 h 2394352"/>
                <a:gd name="connsiteX4" fmla="*/ 0 w 288681"/>
                <a:gd name="connsiteY4" fmla="*/ 0 h 23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681" h="2394352">
                  <a:moveTo>
                    <a:pt x="0" y="0"/>
                  </a:moveTo>
                  <a:lnTo>
                    <a:pt x="288681" y="173685"/>
                  </a:lnTo>
                  <a:cubicBezTo>
                    <a:pt x="286978" y="2267829"/>
                    <a:pt x="284161" y="300208"/>
                    <a:pt x="282458" y="2394352"/>
                  </a:cubicBezTo>
                  <a:lnTo>
                    <a:pt x="0" y="23898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83" name="Rectangle 4">
              <a:extLst>
                <a:ext uri="{FF2B5EF4-FFF2-40B4-BE49-F238E27FC236}">
                  <a16:creationId xmlns:a16="http://schemas.microsoft.com/office/drawing/2014/main" id="{813D48B4-C4F4-1045-A35F-AC620172277B}"/>
                </a:ext>
              </a:extLst>
            </p:cNvPr>
            <p:cNvSpPr/>
            <p:nvPr/>
          </p:nvSpPr>
          <p:spPr>
            <a:xfrm>
              <a:off x="11197001" y="2571335"/>
              <a:ext cx="293208" cy="2938504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4527 w 293208"/>
                <a:gd name="connsiteY0" fmla="*/ 0 h 3453608"/>
                <a:gd name="connsiteX1" fmla="*/ 293208 w 293208"/>
                <a:gd name="connsiteY1" fmla="*/ 173685 h 3453608"/>
                <a:gd name="connsiteX2" fmla="*/ 291512 w 293208"/>
                <a:gd name="connsiteY2" fmla="*/ 3453608 h 3453608"/>
                <a:gd name="connsiteX3" fmla="*/ 0 w 293208"/>
                <a:gd name="connsiteY3" fmla="*/ 3200112 h 3453608"/>
                <a:gd name="connsiteX4" fmla="*/ 4527 w 293208"/>
                <a:gd name="connsiteY4" fmla="*/ 0 h 3453608"/>
                <a:gd name="connsiteX0" fmla="*/ 4527 w 293208"/>
                <a:gd name="connsiteY0" fmla="*/ 0 h 3213691"/>
                <a:gd name="connsiteX1" fmla="*/ 293208 w 293208"/>
                <a:gd name="connsiteY1" fmla="*/ 173685 h 3213691"/>
                <a:gd name="connsiteX2" fmla="*/ 282458 w 293208"/>
                <a:gd name="connsiteY2" fmla="*/ 3213691 h 3213691"/>
                <a:gd name="connsiteX3" fmla="*/ 0 w 293208"/>
                <a:gd name="connsiteY3" fmla="*/ 3200112 h 3213691"/>
                <a:gd name="connsiteX4" fmla="*/ 4527 w 293208"/>
                <a:gd name="connsiteY4" fmla="*/ 0 h 3213691"/>
                <a:gd name="connsiteX0" fmla="*/ 4527 w 293208"/>
                <a:gd name="connsiteY0" fmla="*/ 0 h 3213691"/>
                <a:gd name="connsiteX1" fmla="*/ 293208 w 293208"/>
                <a:gd name="connsiteY1" fmla="*/ 173685 h 3213691"/>
                <a:gd name="connsiteX2" fmla="*/ 291512 w 293208"/>
                <a:gd name="connsiteY2" fmla="*/ 3213691 h 3213691"/>
                <a:gd name="connsiteX3" fmla="*/ 0 w 293208"/>
                <a:gd name="connsiteY3" fmla="*/ 3200112 h 3213691"/>
                <a:gd name="connsiteX4" fmla="*/ 4527 w 293208"/>
                <a:gd name="connsiteY4" fmla="*/ 0 h 3213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208" h="3213691">
                  <a:moveTo>
                    <a:pt x="4527" y="0"/>
                  </a:moveTo>
                  <a:lnTo>
                    <a:pt x="293208" y="173685"/>
                  </a:lnTo>
                  <a:cubicBezTo>
                    <a:pt x="291505" y="2267829"/>
                    <a:pt x="293215" y="1119547"/>
                    <a:pt x="291512" y="3213691"/>
                  </a:cubicBezTo>
                  <a:lnTo>
                    <a:pt x="0" y="3200112"/>
                  </a:lnTo>
                  <a:lnTo>
                    <a:pt x="452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86" name="Rectangle 4">
              <a:extLst>
                <a:ext uri="{FF2B5EF4-FFF2-40B4-BE49-F238E27FC236}">
                  <a16:creationId xmlns:a16="http://schemas.microsoft.com/office/drawing/2014/main" id="{324800E8-61B8-4141-B1E4-851584A21694}"/>
                </a:ext>
              </a:extLst>
            </p:cNvPr>
            <p:cNvSpPr/>
            <p:nvPr/>
          </p:nvSpPr>
          <p:spPr>
            <a:xfrm>
              <a:off x="2606405" y="5100183"/>
              <a:ext cx="291856" cy="412893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1008859 h 3453608"/>
                <a:gd name="connsiteX4" fmla="*/ 0 w 288681"/>
                <a:gd name="connsiteY4" fmla="*/ 0 h 3453608"/>
                <a:gd name="connsiteX0" fmla="*/ 0 w 290526"/>
                <a:gd name="connsiteY0" fmla="*/ 0 h 1018383"/>
                <a:gd name="connsiteX1" fmla="*/ 288681 w 290526"/>
                <a:gd name="connsiteY1" fmla="*/ 173685 h 1018383"/>
                <a:gd name="connsiteX2" fmla="*/ 290160 w 290526"/>
                <a:gd name="connsiteY2" fmla="*/ 1018383 h 1018383"/>
                <a:gd name="connsiteX3" fmla="*/ 0 w 290526"/>
                <a:gd name="connsiteY3" fmla="*/ 1008859 h 1018383"/>
                <a:gd name="connsiteX4" fmla="*/ 0 w 290526"/>
                <a:gd name="connsiteY4" fmla="*/ 0 h 1018383"/>
                <a:gd name="connsiteX0" fmla="*/ 0 w 290168"/>
                <a:gd name="connsiteY0" fmla="*/ 0 h 1284193"/>
                <a:gd name="connsiteX1" fmla="*/ 288681 w 290168"/>
                <a:gd name="connsiteY1" fmla="*/ 173685 h 1284193"/>
                <a:gd name="connsiteX2" fmla="*/ 290160 w 290168"/>
                <a:gd name="connsiteY2" fmla="*/ 1018383 h 1284193"/>
                <a:gd name="connsiteX3" fmla="*/ 0 w 290168"/>
                <a:gd name="connsiteY3" fmla="*/ 1008859 h 1284193"/>
                <a:gd name="connsiteX4" fmla="*/ 0 w 290168"/>
                <a:gd name="connsiteY4" fmla="*/ 0 h 1284193"/>
                <a:gd name="connsiteX0" fmla="*/ 0 w 288681"/>
                <a:gd name="connsiteY0" fmla="*/ 0 h 1088000"/>
                <a:gd name="connsiteX1" fmla="*/ 288681 w 288681"/>
                <a:gd name="connsiteY1" fmla="*/ 173685 h 1088000"/>
                <a:gd name="connsiteX2" fmla="*/ 286985 w 288681"/>
                <a:gd name="connsiteY2" fmla="*/ 386558 h 1088000"/>
                <a:gd name="connsiteX3" fmla="*/ 0 w 288681"/>
                <a:gd name="connsiteY3" fmla="*/ 1008859 h 1088000"/>
                <a:gd name="connsiteX4" fmla="*/ 0 w 288681"/>
                <a:gd name="connsiteY4" fmla="*/ 0 h 1088000"/>
                <a:gd name="connsiteX0" fmla="*/ 0 w 288681"/>
                <a:gd name="connsiteY0" fmla="*/ 0 h 1142523"/>
                <a:gd name="connsiteX1" fmla="*/ 288681 w 288681"/>
                <a:gd name="connsiteY1" fmla="*/ 173685 h 1142523"/>
                <a:gd name="connsiteX2" fmla="*/ 286985 w 288681"/>
                <a:gd name="connsiteY2" fmla="*/ 386558 h 1142523"/>
                <a:gd name="connsiteX3" fmla="*/ 0 w 288681"/>
                <a:gd name="connsiteY3" fmla="*/ 1008859 h 1142523"/>
                <a:gd name="connsiteX4" fmla="*/ 0 w 288681"/>
                <a:gd name="connsiteY4" fmla="*/ 0 h 1142523"/>
                <a:gd name="connsiteX0" fmla="*/ 0 w 288681"/>
                <a:gd name="connsiteY0" fmla="*/ 0 h 1008872"/>
                <a:gd name="connsiteX1" fmla="*/ 288681 w 288681"/>
                <a:gd name="connsiteY1" fmla="*/ 173685 h 1008872"/>
                <a:gd name="connsiteX2" fmla="*/ 286985 w 288681"/>
                <a:gd name="connsiteY2" fmla="*/ 386558 h 1008872"/>
                <a:gd name="connsiteX3" fmla="*/ 0 w 288681"/>
                <a:gd name="connsiteY3" fmla="*/ 1008859 h 1008872"/>
                <a:gd name="connsiteX4" fmla="*/ 0 w 288681"/>
                <a:gd name="connsiteY4" fmla="*/ 0 h 1008872"/>
                <a:gd name="connsiteX0" fmla="*/ 3175 w 311840"/>
                <a:gd name="connsiteY0" fmla="*/ 0 h 400052"/>
                <a:gd name="connsiteX1" fmla="*/ 291856 w 311840"/>
                <a:gd name="connsiteY1" fmla="*/ 173685 h 400052"/>
                <a:gd name="connsiteX2" fmla="*/ 290160 w 311840"/>
                <a:gd name="connsiteY2" fmla="*/ 386558 h 400052"/>
                <a:gd name="connsiteX3" fmla="*/ 0 w 311840"/>
                <a:gd name="connsiteY3" fmla="*/ 377034 h 400052"/>
                <a:gd name="connsiteX4" fmla="*/ 3175 w 311840"/>
                <a:gd name="connsiteY4" fmla="*/ 0 h 400052"/>
                <a:gd name="connsiteX0" fmla="*/ 3175 w 318895"/>
                <a:gd name="connsiteY0" fmla="*/ 0 h 393135"/>
                <a:gd name="connsiteX1" fmla="*/ 291856 w 318895"/>
                <a:gd name="connsiteY1" fmla="*/ 173685 h 393135"/>
                <a:gd name="connsiteX2" fmla="*/ 290160 w 318895"/>
                <a:gd name="connsiteY2" fmla="*/ 386558 h 393135"/>
                <a:gd name="connsiteX3" fmla="*/ 0 w 318895"/>
                <a:gd name="connsiteY3" fmla="*/ 377034 h 393135"/>
                <a:gd name="connsiteX4" fmla="*/ 3175 w 318895"/>
                <a:gd name="connsiteY4" fmla="*/ 0 h 393135"/>
                <a:gd name="connsiteX0" fmla="*/ 3175 w 292091"/>
                <a:gd name="connsiteY0" fmla="*/ 0 h 433789"/>
                <a:gd name="connsiteX1" fmla="*/ 291856 w 292091"/>
                <a:gd name="connsiteY1" fmla="*/ 173685 h 433789"/>
                <a:gd name="connsiteX2" fmla="*/ 290160 w 292091"/>
                <a:gd name="connsiteY2" fmla="*/ 386558 h 433789"/>
                <a:gd name="connsiteX3" fmla="*/ 0 w 292091"/>
                <a:gd name="connsiteY3" fmla="*/ 377034 h 433789"/>
                <a:gd name="connsiteX4" fmla="*/ 3175 w 292091"/>
                <a:gd name="connsiteY4" fmla="*/ 0 h 433789"/>
                <a:gd name="connsiteX0" fmla="*/ 3175 w 306196"/>
                <a:gd name="connsiteY0" fmla="*/ 0 h 387926"/>
                <a:gd name="connsiteX1" fmla="*/ 291856 w 306196"/>
                <a:gd name="connsiteY1" fmla="*/ 173685 h 387926"/>
                <a:gd name="connsiteX2" fmla="*/ 290160 w 306196"/>
                <a:gd name="connsiteY2" fmla="*/ 386558 h 387926"/>
                <a:gd name="connsiteX3" fmla="*/ 0 w 306196"/>
                <a:gd name="connsiteY3" fmla="*/ 377034 h 387926"/>
                <a:gd name="connsiteX4" fmla="*/ 3175 w 306196"/>
                <a:gd name="connsiteY4" fmla="*/ 0 h 387926"/>
                <a:gd name="connsiteX0" fmla="*/ 3175 w 291856"/>
                <a:gd name="connsiteY0" fmla="*/ 0 h 387412"/>
                <a:gd name="connsiteX1" fmla="*/ 291856 w 291856"/>
                <a:gd name="connsiteY1" fmla="*/ 173685 h 387412"/>
                <a:gd name="connsiteX2" fmla="*/ 290160 w 291856"/>
                <a:gd name="connsiteY2" fmla="*/ 386558 h 387412"/>
                <a:gd name="connsiteX3" fmla="*/ 0 w 291856"/>
                <a:gd name="connsiteY3" fmla="*/ 377034 h 387412"/>
                <a:gd name="connsiteX4" fmla="*/ 3175 w 291856"/>
                <a:gd name="connsiteY4" fmla="*/ 0 h 38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856" h="387412">
                  <a:moveTo>
                    <a:pt x="3175" y="0"/>
                  </a:moveTo>
                  <a:lnTo>
                    <a:pt x="291856" y="173685"/>
                  </a:lnTo>
                  <a:cubicBezTo>
                    <a:pt x="290153" y="308854"/>
                    <a:pt x="288002" y="397117"/>
                    <a:pt x="290160" y="386558"/>
                  </a:cubicBezTo>
                  <a:cubicBezTo>
                    <a:pt x="292318" y="375999"/>
                    <a:pt x="96720" y="380209"/>
                    <a:pt x="0" y="377034"/>
                  </a:cubicBezTo>
                  <a:cubicBezTo>
                    <a:pt x="1058" y="251356"/>
                    <a:pt x="2117" y="125678"/>
                    <a:pt x="317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 dirty="0"/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9CDFD5E5-4283-1746-863E-56EBA5872D71}"/>
              </a:ext>
            </a:extLst>
          </p:cNvPr>
          <p:cNvGrpSpPr/>
          <p:nvPr/>
        </p:nvGrpSpPr>
        <p:grpSpPr>
          <a:xfrm>
            <a:off x="2554189" y="2540777"/>
            <a:ext cx="4658874" cy="2251578"/>
            <a:chOff x="3406995" y="2917640"/>
            <a:chExt cx="7299656" cy="2602302"/>
          </a:xfrm>
          <a:solidFill>
            <a:srgbClr val="00CE00"/>
          </a:solidFill>
        </p:grpSpPr>
        <p:sp>
          <p:nvSpPr>
            <p:cNvPr id="73" name="Rectangle 4">
              <a:extLst>
                <a:ext uri="{FF2B5EF4-FFF2-40B4-BE49-F238E27FC236}">
                  <a16:creationId xmlns:a16="http://schemas.microsoft.com/office/drawing/2014/main" id="{6979266B-9CF7-6F49-8068-53606C0F49E4}"/>
                </a:ext>
              </a:extLst>
            </p:cNvPr>
            <p:cNvSpPr/>
            <p:nvPr/>
          </p:nvSpPr>
          <p:spPr>
            <a:xfrm>
              <a:off x="3406995" y="4937618"/>
              <a:ext cx="288973" cy="577464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3175 w 288681"/>
                <a:gd name="connsiteY3" fmla="*/ 669134 h 3453608"/>
                <a:gd name="connsiteX4" fmla="*/ 0 w 288681"/>
                <a:gd name="connsiteY4" fmla="*/ 0 h 3453608"/>
                <a:gd name="connsiteX0" fmla="*/ 0 w 288681"/>
                <a:gd name="connsiteY0" fmla="*/ 0 h 842451"/>
                <a:gd name="connsiteX1" fmla="*/ 288681 w 288681"/>
                <a:gd name="connsiteY1" fmla="*/ 173685 h 842451"/>
                <a:gd name="connsiteX2" fmla="*/ 286985 w 288681"/>
                <a:gd name="connsiteY2" fmla="*/ 675483 h 842451"/>
                <a:gd name="connsiteX3" fmla="*/ 3175 w 288681"/>
                <a:gd name="connsiteY3" fmla="*/ 669134 h 842451"/>
                <a:gd name="connsiteX4" fmla="*/ 0 w 288681"/>
                <a:gd name="connsiteY4" fmla="*/ 0 h 842451"/>
                <a:gd name="connsiteX0" fmla="*/ 0 w 288681"/>
                <a:gd name="connsiteY0" fmla="*/ 0 h 1178775"/>
                <a:gd name="connsiteX1" fmla="*/ 288681 w 288681"/>
                <a:gd name="connsiteY1" fmla="*/ 173685 h 1178775"/>
                <a:gd name="connsiteX2" fmla="*/ 286985 w 288681"/>
                <a:gd name="connsiteY2" fmla="*/ 675483 h 1178775"/>
                <a:gd name="connsiteX3" fmla="*/ 3175 w 288681"/>
                <a:gd name="connsiteY3" fmla="*/ 669134 h 1178775"/>
                <a:gd name="connsiteX4" fmla="*/ 0 w 288681"/>
                <a:gd name="connsiteY4" fmla="*/ 0 h 1178775"/>
                <a:gd name="connsiteX0" fmla="*/ 0 w 288973"/>
                <a:gd name="connsiteY0" fmla="*/ 0 h 675483"/>
                <a:gd name="connsiteX1" fmla="*/ 288681 w 288973"/>
                <a:gd name="connsiteY1" fmla="*/ 173685 h 675483"/>
                <a:gd name="connsiteX2" fmla="*/ 286985 w 288973"/>
                <a:gd name="connsiteY2" fmla="*/ 675483 h 675483"/>
                <a:gd name="connsiteX3" fmla="*/ 3175 w 288973"/>
                <a:gd name="connsiteY3" fmla="*/ 669134 h 675483"/>
                <a:gd name="connsiteX4" fmla="*/ 0 w 288973"/>
                <a:gd name="connsiteY4" fmla="*/ 0 h 67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973" h="675483">
                  <a:moveTo>
                    <a:pt x="0" y="0"/>
                  </a:moveTo>
                  <a:lnTo>
                    <a:pt x="288681" y="173685"/>
                  </a:lnTo>
                  <a:cubicBezTo>
                    <a:pt x="290153" y="499354"/>
                    <a:pt x="285513" y="394264"/>
                    <a:pt x="286985" y="675483"/>
                  </a:cubicBezTo>
                  <a:lnTo>
                    <a:pt x="3175" y="669134"/>
                  </a:lnTo>
                  <a:cubicBezTo>
                    <a:pt x="2117" y="446089"/>
                    <a:pt x="1058" y="22304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74" name="Rectangle 4">
              <a:extLst>
                <a:ext uri="{FF2B5EF4-FFF2-40B4-BE49-F238E27FC236}">
                  <a16:creationId xmlns:a16="http://schemas.microsoft.com/office/drawing/2014/main" id="{245D926B-AC4A-B946-9F09-CF3304097F46}"/>
                </a:ext>
              </a:extLst>
            </p:cNvPr>
            <p:cNvSpPr/>
            <p:nvPr/>
          </p:nvSpPr>
          <p:spPr>
            <a:xfrm>
              <a:off x="4168629" y="4767226"/>
              <a:ext cx="288680" cy="731616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808834 h 3453608"/>
                <a:gd name="connsiteX4" fmla="*/ 0 w 288681"/>
                <a:gd name="connsiteY4" fmla="*/ 0 h 3453608"/>
                <a:gd name="connsiteX0" fmla="*/ 0 w 288681"/>
                <a:gd name="connsiteY0" fmla="*/ 0 h 866413"/>
                <a:gd name="connsiteX1" fmla="*/ 288681 w 288681"/>
                <a:gd name="connsiteY1" fmla="*/ 173685 h 866413"/>
                <a:gd name="connsiteX2" fmla="*/ 286985 w 288681"/>
                <a:gd name="connsiteY2" fmla="*/ 837408 h 866413"/>
                <a:gd name="connsiteX3" fmla="*/ 0 w 288681"/>
                <a:gd name="connsiteY3" fmla="*/ 808834 h 866413"/>
                <a:gd name="connsiteX4" fmla="*/ 0 w 288681"/>
                <a:gd name="connsiteY4" fmla="*/ 0 h 866413"/>
                <a:gd name="connsiteX0" fmla="*/ 0 w 288681"/>
                <a:gd name="connsiteY0" fmla="*/ 0 h 1181277"/>
                <a:gd name="connsiteX1" fmla="*/ 288681 w 288681"/>
                <a:gd name="connsiteY1" fmla="*/ 173685 h 1181277"/>
                <a:gd name="connsiteX2" fmla="*/ 286985 w 288681"/>
                <a:gd name="connsiteY2" fmla="*/ 837408 h 1181277"/>
                <a:gd name="connsiteX3" fmla="*/ 0 w 288681"/>
                <a:gd name="connsiteY3" fmla="*/ 808834 h 1181277"/>
                <a:gd name="connsiteX4" fmla="*/ 0 w 288681"/>
                <a:gd name="connsiteY4" fmla="*/ 0 h 1181277"/>
                <a:gd name="connsiteX0" fmla="*/ 0 w 288681"/>
                <a:gd name="connsiteY0" fmla="*/ 0 h 837408"/>
                <a:gd name="connsiteX1" fmla="*/ 288681 w 288681"/>
                <a:gd name="connsiteY1" fmla="*/ 173685 h 837408"/>
                <a:gd name="connsiteX2" fmla="*/ 286985 w 288681"/>
                <a:gd name="connsiteY2" fmla="*/ 837408 h 837408"/>
                <a:gd name="connsiteX3" fmla="*/ 0 w 288681"/>
                <a:gd name="connsiteY3" fmla="*/ 808834 h 837408"/>
                <a:gd name="connsiteX4" fmla="*/ 0 w 288681"/>
                <a:gd name="connsiteY4" fmla="*/ 0 h 83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681" h="837408">
                  <a:moveTo>
                    <a:pt x="0" y="0"/>
                  </a:moveTo>
                  <a:lnTo>
                    <a:pt x="288681" y="173685"/>
                  </a:lnTo>
                  <a:cubicBezTo>
                    <a:pt x="283803" y="842254"/>
                    <a:pt x="288688" y="372039"/>
                    <a:pt x="286985" y="837408"/>
                  </a:cubicBezTo>
                  <a:lnTo>
                    <a:pt x="0" y="80883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75" name="Rectangle 4">
              <a:extLst>
                <a:ext uri="{FF2B5EF4-FFF2-40B4-BE49-F238E27FC236}">
                  <a16:creationId xmlns:a16="http://schemas.microsoft.com/office/drawing/2014/main" id="{32E833A1-6D99-2545-98BB-8F2E64F1271A}"/>
                </a:ext>
              </a:extLst>
            </p:cNvPr>
            <p:cNvSpPr/>
            <p:nvPr/>
          </p:nvSpPr>
          <p:spPr>
            <a:xfrm>
              <a:off x="4951437" y="4428211"/>
              <a:ext cx="290159" cy="1080900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1132684 h 3453608"/>
                <a:gd name="connsiteX4" fmla="*/ 0 w 288681"/>
                <a:gd name="connsiteY4" fmla="*/ 0 h 3453608"/>
                <a:gd name="connsiteX0" fmla="*/ 0 w 290526"/>
                <a:gd name="connsiteY0" fmla="*/ 0 h 1139033"/>
                <a:gd name="connsiteX1" fmla="*/ 288681 w 290526"/>
                <a:gd name="connsiteY1" fmla="*/ 173685 h 1139033"/>
                <a:gd name="connsiteX2" fmla="*/ 290160 w 290526"/>
                <a:gd name="connsiteY2" fmla="*/ 1139033 h 1139033"/>
                <a:gd name="connsiteX3" fmla="*/ 0 w 290526"/>
                <a:gd name="connsiteY3" fmla="*/ 1132684 h 1139033"/>
                <a:gd name="connsiteX4" fmla="*/ 0 w 290526"/>
                <a:gd name="connsiteY4" fmla="*/ 0 h 1139033"/>
                <a:gd name="connsiteX0" fmla="*/ 0 w 290160"/>
                <a:gd name="connsiteY0" fmla="*/ 0 h 1172917"/>
                <a:gd name="connsiteX1" fmla="*/ 288681 w 290160"/>
                <a:gd name="connsiteY1" fmla="*/ 173685 h 1172917"/>
                <a:gd name="connsiteX2" fmla="*/ 290160 w 290160"/>
                <a:gd name="connsiteY2" fmla="*/ 1139033 h 1172917"/>
                <a:gd name="connsiteX3" fmla="*/ 0 w 290160"/>
                <a:gd name="connsiteY3" fmla="*/ 1132684 h 1172917"/>
                <a:gd name="connsiteX4" fmla="*/ 0 w 290160"/>
                <a:gd name="connsiteY4" fmla="*/ 0 h 1172917"/>
                <a:gd name="connsiteX0" fmla="*/ 0 w 290160"/>
                <a:gd name="connsiteY0" fmla="*/ 0 h 1139033"/>
                <a:gd name="connsiteX1" fmla="*/ 288681 w 290160"/>
                <a:gd name="connsiteY1" fmla="*/ 173685 h 1139033"/>
                <a:gd name="connsiteX2" fmla="*/ 290160 w 290160"/>
                <a:gd name="connsiteY2" fmla="*/ 1139033 h 1139033"/>
                <a:gd name="connsiteX3" fmla="*/ 0 w 290160"/>
                <a:gd name="connsiteY3" fmla="*/ 1132684 h 1139033"/>
                <a:gd name="connsiteX4" fmla="*/ 0 w 290160"/>
                <a:gd name="connsiteY4" fmla="*/ 0 h 1139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60" h="1139033">
                  <a:moveTo>
                    <a:pt x="0" y="0"/>
                  </a:moveTo>
                  <a:lnTo>
                    <a:pt x="288681" y="173685"/>
                  </a:lnTo>
                  <a:cubicBezTo>
                    <a:pt x="286978" y="1131179"/>
                    <a:pt x="285513" y="279964"/>
                    <a:pt x="290160" y="1139033"/>
                  </a:cubicBezTo>
                  <a:lnTo>
                    <a:pt x="0" y="1132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78" name="Rectangle 4">
              <a:extLst>
                <a:ext uri="{FF2B5EF4-FFF2-40B4-BE49-F238E27FC236}">
                  <a16:creationId xmlns:a16="http://schemas.microsoft.com/office/drawing/2014/main" id="{42D6ACAE-0E5E-A441-A18B-7AD3E14A018D}"/>
                </a:ext>
              </a:extLst>
            </p:cNvPr>
            <p:cNvSpPr/>
            <p:nvPr/>
          </p:nvSpPr>
          <p:spPr>
            <a:xfrm>
              <a:off x="7294774" y="4262410"/>
              <a:ext cx="291512" cy="1244077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1375839 h 3453608"/>
                <a:gd name="connsiteX4" fmla="*/ 0 w 288681"/>
                <a:gd name="connsiteY4" fmla="*/ 0 h 3453608"/>
                <a:gd name="connsiteX0" fmla="*/ 0 w 291808"/>
                <a:gd name="connsiteY0" fmla="*/ 0 h 1375839"/>
                <a:gd name="connsiteX1" fmla="*/ 288681 w 291808"/>
                <a:gd name="connsiteY1" fmla="*/ 173685 h 1375839"/>
                <a:gd name="connsiteX2" fmla="*/ 291511 w 291808"/>
                <a:gd name="connsiteY2" fmla="*/ 1375838 h 1375839"/>
                <a:gd name="connsiteX3" fmla="*/ 0 w 291808"/>
                <a:gd name="connsiteY3" fmla="*/ 1375839 h 1375839"/>
                <a:gd name="connsiteX4" fmla="*/ 0 w 291808"/>
                <a:gd name="connsiteY4" fmla="*/ 0 h 1375839"/>
                <a:gd name="connsiteX0" fmla="*/ 0 w 291511"/>
                <a:gd name="connsiteY0" fmla="*/ 0 h 1375839"/>
                <a:gd name="connsiteX1" fmla="*/ 288681 w 291511"/>
                <a:gd name="connsiteY1" fmla="*/ 173685 h 1375839"/>
                <a:gd name="connsiteX2" fmla="*/ 291511 w 291511"/>
                <a:gd name="connsiteY2" fmla="*/ 1375838 h 1375839"/>
                <a:gd name="connsiteX3" fmla="*/ 0 w 291511"/>
                <a:gd name="connsiteY3" fmla="*/ 1375839 h 1375839"/>
                <a:gd name="connsiteX4" fmla="*/ 0 w 291511"/>
                <a:gd name="connsiteY4" fmla="*/ 0 h 137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511" h="1375839">
                  <a:moveTo>
                    <a:pt x="0" y="0"/>
                  </a:moveTo>
                  <a:lnTo>
                    <a:pt x="288681" y="173685"/>
                  </a:lnTo>
                  <a:cubicBezTo>
                    <a:pt x="286978" y="2267829"/>
                    <a:pt x="279633" y="562760"/>
                    <a:pt x="291511" y="1375838"/>
                  </a:cubicBezTo>
                  <a:lnTo>
                    <a:pt x="0" y="13758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82" name="Rectangle 4">
              <a:extLst>
                <a:ext uri="{FF2B5EF4-FFF2-40B4-BE49-F238E27FC236}">
                  <a16:creationId xmlns:a16="http://schemas.microsoft.com/office/drawing/2014/main" id="{3F2B7A88-DBE5-024C-8E40-7D262E5EFD11}"/>
                </a:ext>
              </a:extLst>
            </p:cNvPr>
            <p:cNvSpPr/>
            <p:nvPr/>
          </p:nvSpPr>
          <p:spPr>
            <a:xfrm>
              <a:off x="10413443" y="2917640"/>
              <a:ext cx="293208" cy="2602302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4527 w 293208"/>
                <a:gd name="connsiteY0" fmla="*/ 0 h 3453608"/>
                <a:gd name="connsiteX1" fmla="*/ 293208 w 293208"/>
                <a:gd name="connsiteY1" fmla="*/ 173685 h 3453608"/>
                <a:gd name="connsiteX2" fmla="*/ 291512 w 293208"/>
                <a:gd name="connsiteY2" fmla="*/ 3453608 h 3453608"/>
                <a:gd name="connsiteX3" fmla="*/ 0 w 293208"/>
                <a:gd name="connsiteY3" fmla="*/ 2761019 h 3453608"/>
                <a:gd name="connsiteX4" fmla="*/ 4527 w 293208"/>
                <a:gd name="connsiteY4" fmla="*/ 0 h 3453608"/>
                <a:gd name="connsiteX0" fmla="*/ 4527 w 293208"/>
                <a:gd name="connsiteY0" fmla="*/ 0 h 2779125"/>
                <a:gd name="connsiteX1" fmla="*/ 293208 w 293208"/>
                <a:gd name="connsiteY1" fmla="*/ 173685 h 2779125"/>
                <a:gd name="connsiteX2" fmla="*/ 291512 w 293208"/>
                <a:gd name="connsiteY2" fmla="*/ 2779125 h 2779125"/>
                <a:gd name="connsiteX3" fmla="*/ 0 w 293208"/>
                <a:gd name="connsiteY3" fmla="*/ 2761019 h 2779125"/>
                <a:gd name="connsiteX4" fmla="*/ 4527 w 293208"/>
                <a:gd name="connsiteY4" fmla="*/ 0 h 277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208" h="2779125">
                  <a:moveTo>
                    <a:pt x="4527" y="0"/>
                  </a:moveTo>
                  <a:lnTo>
                    <a:pt x="293208" y="173685"/>
                  </a:lnTo>
                  <a:cubicBezTo>
                    <a:pt x="291505" y="2267829"/>
                    <a:pt x="293215" y="684981"/>
                    <a:pt x="291512" y="2779125"/>
                  </a:cubicBezTo>
                  <a:lnTo>
                    <a:pt x="0" y="2761019"/>
                  </a:lnTo>
                  <a:lnTo>
                    <a:pt x="452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87" name="Rectangle 4">
              <a:extLst>
                <a:ext uri="{FF2B5EF4-FFF2-40B4-BE49-F238E27FC236}">
                  <a16:creationId xmlns:a16="http://schemas.microsoft.com/office/drawing/2014/main" id="{F624E511-C94D-A840-9D97-8D3117E3FC01}"/>
                </a:ext>
              </a:extLst>
            </p:cNvPr>
            <p:cNvSpPr/>
            <p:nvPr/>
          </p:nvSpPr>
          <p:spPr>
            <a:xfrm>
              <a:off x="5737496" y="4428209"/>
              <a:ext cx="290159" cy="1077741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1132684 h 3453608"/>
                <a:gd name="connsiteX4" fmla="*/ 0 w 288681"/>
                <a:gd name="connsiteY4" fmla="*/ 0 h 3453608"/>
                <a:gd name="connsiteX0" fmla="*/ 0 w 290526"/>
                <a:gd name="connsiteY0" fmla="*/ 0 h 1139033"/>
                <a:gd name="connsiteX1" fmla="*/ 288681 w 290526"/>
                <a:gd name="connsiteY1" fmla="*/ 173685 h 1139033"/>
                <a:gd name="connsiteX2" fmla="*/ 290160 w 290526"/>
                <a:gd name="connsiteY2" fmla="*/ 1139033 h 1139033"/>
                <a:gd name="connsiteX3" fmla="*/ 0 w 290526"/>
                <a:gd name="connsiteY3" fmla="*/ 1132684 h 1139033"/>
                <a:gd name="connsiteX4" fmla="*/ 0 w 290526"/>
                <a:gd name="connsiteY4" fmla="*/ 0 h 1139033"/>
                <a:gd name="connsiteX0" fmla="*/ 0 w 290160"/>
                <a:gd name="connsiteY0" fmla="*/ 0 h 1172917"/>
                <a:gd name="connsiteX1" fmla="*/ 288681 w 290160"/>
                <a:gd name="connsiteY1" fmla="*/ 173685 h 1172917"/>
                <a:gd name="connsiteX2" fmla="*/ 290160 w 290160"/>
                <a:gd name="connsiteY2" fmla="*/ 1139033 h 1172917"/>
                <a:gd name="connsiteX3" fmla="*/ 0 w 290160"/>
                <a:gd name="connsiteY3" fmla="*/ 1132684 h 1172917"/>
                <a:gd name="connsiteX4" fmla="*/ 0 w 290160"/>
                <a:gd name="connsiteY4" fmla="*/ 0 h 1172917"/>
                <a:gd name="connsiteX0" fmla="*/ 0 w 290160"/>
                <a:gd name="connsiteY0" fmla="*/ 0 h 1139033"/>
                <a:gd name="connsiteX1" fmla="*/ 288681 w 290160"/>
                <a:gd name="connsiteY1" fmla="*/ 173685 h 1139033"/>
                <a:gd name="connsiteX2" fmla="*/ 290160 w 290160"/>
                <a:gd name="connsiteY2" fmla="*/ 1139033 h 1139033"/>
                <a:gd name="connsiteX3" fmla="*/ 0 w 290160"/>
                <a:gd name="connsiteY3" fmla="*/ 1132684 h 1139033"/>
                <a:gd name="connsiteX4" fmla="*/ 0 w 290160"/>
                <a:gd name="connsiteY4" fmla="*/ 0 h 1139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60" h="1139033">
                  <a:moveTo>
                    <a:pt x="0" y="0"/>
                  </a:moveTo>
                  <a:lnTo>
                    <a:pt x="288681" y="173685"/>
                  </a:lnTo>
                  <a:cubicBezTo>
                    <a:pt x="286978" y="1131179"/>
                    <a:pt x="285513" y="279964"/>
                    <a:pt x="290160" y="1139033"/>
                  </a:cubicBezTo>
                  <a:lnTo>
                    <a:pt x="0" y="1132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88" name="Rectangle 4">
              <a:extLst>
                <a:ext uri="{FF2B5EF4-FFF2-40B4-BE49-F238E27FC236}">
                  <a16:creationId xmlns:a16="http://schemas.microsoft.com/office/drawing/2014/main" id="{9E18F223-1053-9D4F-A51C-A5CC1A6EE047}"/>
                </a:ext>
              </a:extLst>
            </p:cNvPr>
            <p:cNvSpPr/>
            <p:nvPr/>
          </p:nvSpPr>
          <p:spPr>
            <a:xfrm>
              <a:off x="6520198" y="4428209"/>
              <a:ext cx="290159" cy="1077742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1132684 h 3453608"/>
                <a:gd name="connsiteX4" fmla="*/ 0 w 288681"/>
                <a:gd name="connsiteY4" fmla="*/ 0 h 3453608"/>
                <a:gd name="connsiteX0" fmla="*/ 0 w 290526"/>
                <a:gd name="connsiteY0" fmla="*/ 0 h 1139033"/>
                <a:gd name="connsiteX1" fmla="*/ 288681 w 290526"/>
                <a:gd name="connsiteY1" fmla="*/ 173685 h 1139033"/>
                <a:gd name="connsiteX2" fmla="*/ 290160 w 290526"/>
                <a:gd name="connsiteY2" fmla="*/ 1139033 h 1139033"/>
                <a:gd name="connsiteX3" fmla="*/ 0 w 290526"/>
                <a:gd name="connsiteY3" fmla="*/ 1132684 h 1139033"/>
                <a:gd name="connsiteX4" fmla="*/ 0 w 290526"/>
                <a:gd name="connsiteY4" fmla="*/ 0 h 1139033"/>
                <a:gd name="connsiteX0" fmla="*/ 0 w 290160"/>
                <a:gd name="connsiteY0" fmla="*/ 0 h 1172917"/>
                <a:gd name="connsiteX1" fmla="*/ 288681 w 290160"/>
                <a:gd name="connsiteY1" fmla="*/ 173685 h 1172917"/>
                <a:gd name="connsiteX2" fmla="*/ 290160 w 290160"/>
                <a:gd name="connsiteY2" fmla="*/ 1139033 h 1172917"/>
                <a:gd name="connsiteX3" fmla="*/ 0 w 290160"/>
                <a:gd name="connsiteY3" fmla="*/ 1132684 h 1172917"/>
                <a:gd name="connsiteX4" fmla="*/ 0 w 290160"/>
                <a:gd name="connsiteY4" fmla="*/ 0 h 1172917"/>
                <a:gd name="connsiteX0" fmla="*/ 0 w 290160"/>
                <a:gd name="connsiteY0" fmla="*/ 0 h 1139033"/>
                <a:gd name="connsiteX1" fmla="*/ 288681 w 290160"/>
                <a:gd name="connsiteY1" fmla="*/ 173685 h 1139033"/>
                <a:gd name="connsiteX2" fmla="*/ 290160 w 290160"/>
                <a:gd name="connsiteY2" fmla="*/ 1139033 h 1139033"/>
                <a:gd name="connsiteX3" fmla="*/ 0 w 290160"/>
                <a:gd name="connsiteY3" fmla="*/ 1132684 h 1139033"/>
                <a:gd name="connsiteX4" fmla="*/ 0 w 290160"/>
                <a:gd name="connsiteY4" fmla="*/ 0 h 1139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60" h="1139033">
                  <a:moveTo>
                    <a:pt x="0" y="0"/>
                  </a:moveTo>
                  <a:lnTo>
                    <a:pt x="288681" y="173685"/>
                  </a:lnTo>
                  <a:cubicBezTo>
                    <a:pt x="286978" y="1131179"/>
                    <a:pt x="285513" y="279964"/>
                    <a:pt x="290160" y="1139033"/>
                  </a:cubicBezTo>
                  <a:lnTo>
                    <a:pt x="0" y="1132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 dirty="0"/>
            </a:p>
          </p:txBody>
        </p:sp>
        <p:sp>
          <p:nvSpPr>
            <p:cNvPr id="89" name="Rectangle 4">
              <a:extLst>
                <a:ext uri="{FF2B5EF4-FFF2-40B4-BE49-F238E27FC236}">
                  <a16:creationId xmlns:a16="http://schemas.microsoft.com/office/drawing/2014/main" id="{9963EB95-76ED-5449-AE2E-EA12DDD5FEE9}"/>
                </a:ext>
              </a:extLst>
            </p:cNvPr>
            <p:cNvSpPr/>
            <p:nvPr/>
          </p:nvSpPr>
          <p:spPr>
            <a:xfrm>
              <a:off x="8060394" y="4262410"/>
              <a:ext cx="291512" cy="1243542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1375839 h 3453608"/>
                <a:gd name="connsiteX4" fmla="*/ 0 w 288681"/>
                <a:gd name="connsiteY4" fmla="*/ 0 h 3453608"/>
                <a:gd name="connsiteX0" fmla="*/ 0 w 291808"/>
                <a:gd name="connsiteY0" fmla="*/ 0 h 1375839"/>
                <a:gd name="connsiteX1" fmla="*/ 288681 w 291808"/>
                <a:gd name="connsiteY1" fmla="*/ 173685 h 1375839"/>
                <a:gd name="connsiteX2" fmla="*/ 291511 w 291808"/>
                <a:gd name="connsiteY2" fmla="*/ 1375838 h 1375839"/>
                <a:gd name="connsiteX3" fmla="*/ 0 w 291808"/>
                <a:gd name="connsiteY3" fmla="*/ 1375839 h 1375839"/>
                <a:gd name="connsiteX4" fmla="*/ 0 w 291808"/>
                <a:gd name="connsiteY4" fmla="*/ 0 h 1375839"/>
                <a:gd name="connsiteX0" fmla="*/ 0 w 291511"/>
                <a:gd name="connsiteY0" fmla="*/ 0 h 1375839"/>
                <a:gd name="connsiteX1" fmla="*/ 288681 w 291511"/>
                <a:gd name="connsiteY1" fmla="*/ 173685 h 1375839"/>
                <a:gd name="connsiteX2" fmla="*/ 291511 w 291511"/>
                <a:gd name="connsiteY2" fmla="*/ 1375838 h 1375839"/>
                <a:gd name="connsiteX3" fmla="*/ 0 w 291511"/>
                <a:gd name="connsiteY3" fmla="*/ 1375839 h 1375839"/>
                <a:gd name="connsiteX4" fmla="*/ 0 w 291511"/>
                <a:gd name="connsiteY4" fmla="*/ 0 h 137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511" h="1375839">
                  <a:moveTo>
                    <a:pt x="0" y="0"/>
                  </a:moveTo>
                  <a:lnTo>
                    <a:pt x="288681" y="173685"/>
                  </a:lnTo>
                  <a:cubicBezTo>
                    <a:pt x="286978" y="2267829"/>
                    <a:pt x="279633" y="562760"/>
                    <a:pt x="291511" y="1375838"/>
                  </a:cubicBezTo>
                  <a:lnTo>
                    <a:pt x="0" y="13758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80F2D58F-5F73-E945-BB64-3058519D15A5}"/>
              </a:ext>
            </a:extLst>
          </p:cNvPr>
          <p:cNvSpPr txBox="1"/>
          <p:nvPr/>
        </p:nvSpPr>
        <p:spPr>
          <a:xfrm>
            <a:off x="892848" y="4370873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1%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E9E5B7C-7709-794F-B96F-FB250652FACA}"/>
              </a:ext>
            </a:extLst>
          </p:cNvPr>
          <p:cNvSpPr txBox="1"/>
          <p:nvPr/>
        </p:nvSpPr>
        <p:spPr>
          <a:xfrm>
            <a:off x="1404404" y="4217656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01FADBB-95E1-4849-8B4E-8388E68409B0}"/>
              </a:ext>
            </a:extLst>
          </p:cNvPr>
          <p:cNvSpPr txBox="1"/>
          <p:nvPr/>
        </p:nvSpPr>
        <p:spPr>
          <a:xfrm>
            <a:off x="1913457" y="4217656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06640CD-2174-9046-923B-3686CC84B864}"/>
              </a:ext>
            </a:extLst>
          </p:cNvPr>
          <p:cNvSpPr txBox="1"/>
          <p:nvPr/>
        </p:nvSpPr>
        <p:spPr>
          <a:xfrm>
            <a:off x="2415647" y="4076598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9AAFB39-940D-CA42-8AF8-809618F1190E}"/>
              </a:ext>
            </a:extLst>
          </p:cNvPr>
          <p:cNvSpPr txBox="1"/>
          <p:nvPr/>
        </p:nvSpPr>
        <p:spPr>
          <a:xfrm>
            <a:off x="2905531" y="3930146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4%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9878684-1FBC-FF4C-BCC7-2A18B776D45A}"/>
              </a:ext>
            </a:extLst>
          </p:cNvPr>
          <p:cNvSpPr txBox="1"/>
          <p:nvPr/>
        </p:nvSpPr>
        <p:spPr>
          <a:xfrm>
            <a:off x="3401363" y="3636104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6%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EADBD14-9153-D945-A90D-2ABB503BD12F}"/>
              </a:ext>
            </a:extLst>
          </p:cNvPr>
          <p:cNvSpPr txBox="1"/>
          <p:nvPr/>
        </p:nvSpPr>
        <p:spPr>
          <a:xfrm>
            <a:off x="3897533" y="3640751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6%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B16B930-3957-6F42-B735-E0CF2EC0E155}"/>
              </a:ext>
            </a:extLst>
          </p:cNvPr>
          <p:cNvSpPr txBox="1"/>
          <p:nvPr/>
        </p:nvSpPr>
        <p:spPr>
          <a:xfrm>
            <a:off x="4391554" y="3639493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6%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84674E6-8A60-C341-8625-F773A30F1CE7}"/>
              </a:ext>
            </a:extLst>
          </p:cNvPr>
          <p:cNvSpPr txBox="1"/>
          <p:nvPr/>
        </p:nvSpPr>
        <p:spPr>
          <a:xfrm>
            <a:off x="4899720" y="3489164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7%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61F256E-82A9-6045-90B4-52896FC80FC2}"/>
              </a:ext>
            </a:extLst>
          </p:cNvPr>
          <p:cNvSpPr txBox="1"/>
          <p:nvPr/>
        </p:nvSpPr>
        <p:spPr>
          <a:xfrm>
            <a:off x="5390196" y="3489164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7%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68E092B-CBC0-1747-B696-49893E80E617}"/>
              </a:ext>
            </a:extLst>
          </p:cNvPr>
          <p:cNvSpPr txBox="1"/>
          <p:nvPr/>
        </p:nvSpPr>
        <p:spPr>
          <a:xfrm>
            <a:off x="5821442" y="3053084"/>
            <a:ext cx="660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877DD61-E877-644F-81CF-D5F4170236AC}"/>
              </a:ext>
            </a:extLst>
          </p:cNvPr>
          <p:cNvSpPr txBox="1"/>
          <p:nvPr/>
        </p:nvSpPr>
        <p:spPr>
          <a:xfrm>
            <a:off x="6359491" y="2615351"/>
            <a:ext cx="579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13%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A37AE23-639E-414C-84DE-9F658F060724}"/>
              </a:ext>
            </a:extLst>
          </p:cNvPr>
          <p:cNvSpPr txBox="1"/>
          <p:nvPr/>
        </p:nvSpPr>
        <p:spPr>
          <a:xfrm>
            <a:off x="6877725" y="2317355"/>
            <a:ext cx="579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F92CFB5-8389-8742-97EB-9212B722C2E7}"/>
              </a:ext>
            </a:extLst>
          </p:cNvPr>
          <p:cNvSpPr txBox="1"/>
          <p:nvPr/>
        </p:nvSpPr>
        <p:spPr>
          <a:xfrm>
            <a:off x="7349768" y="2028894"/>
            <a:ext cx="586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17%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AECCB2D-A911-7A47-BE9C-DD6C8845C107}"/>
              </a:ext>
            </a:extLst>
          </p:cNvPr>
          <p:cNvSpPr txBox="1"/>
          <p:nvPr/>
        </p:nvSpPr>
        <p:spPr>
          <a:xfrm>
            <a:off x="799313" y="4867801"/>
            <a:ext cx="599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School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BC9F5C8-A1D5-7C40-972A-9C3EC753CF16}"/>
              </a:ext>
            </a:extLst>
          </p:cNvPr>
          <p:cNvSpPr txBox="1"/>
          <p:nvPr/>
        </p:nvSpPr>
        <p:spPr>
          <a:xfrm>
            <a:off x="1338777" y="4867801"/>
            <a:ext cx="579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Go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F0A20EF-D18B-2F43-9E36-609E975ADB19}"/>
              </a:ext>
            </a:extLst>
          </p:cNvPr>
          <p:cNvSpPr txBox="1"/>
          <p:nvPr/>
        </p:nvSpPr>
        <p:spPr>
          <a:xfrm>
            <a:off x="1810351" y="4867801"/>
            <a:ext cx="647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Activity AFH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C4A90D4-8BC5-254D-8052-4318665C9B64}"/>
              </a:ext>
            </a:extLst>
          </p:cNvPr>
          <p:cNvSpPr txBox="1"/>
          <p:nvPr/>
        </p:nvSpPr>
        <p:spPr>
          <a:xfrm>
            <a:off x="2285517" y="4867801"/>
            <a:ext cx="734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Socializing at Home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2C7A0B5B-F481-6846-8A7D-87A079B06DED}"/>
              </a:ext>
            </a:extLst>
          </p:cNvPr>
          <p:cNvSpPr txBox="1"/>
          <p:nvPr/>
        </p:nvSpPr>
        <p:spPr>
          <a:xfrm>
            <a:off x="2796541" y="4867801"/>
            <a:ext cx="671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Snack time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9857F85-F83D-5C4A-ADBD-00480BD58475}"/>
              </a:ext>
            </a:extLst>
          </p:cNvPr>
          <p:cNvSpPr txBox="1"/>
          <p:nvPr/>
        </p:nvSpPr>
        <p:spPr>
          <a:xfrm>
            <a:off x="3280917" y="4867801"/>
            <a:ext cx="6944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76D59405-D3B9-5D4D-BB58-6EEB2D0825E4}"/>
              </a:ext>
            </a:extLst>
          </p:cNvPr>
          <p:cNvSpPr txBox="1"/>
          <p:nvPr/>
        </p:nvSpPr>
        <p:spPr>
          <a:xfrm>
            <a:off x="3823591" y="4867801"/>
            <a:ext cx="605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Routine Habits at Home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9F0FA12-B33E-B54C-9D33-9830C898635C}"/>
              </a:ext>
            </a:extLst>
          </p:cNvPr>
          <p:cNvSpPr txBox="1"/>
          <p:nvPr/>
        </p:nvSpPr>
        <p:spPr>
          <a:xfrm>
            <a:off x="4281706" y="4867801"/>
            <a:ext cx="686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Moment at Home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5856960-C227-6E41-8940-361DB0596D6E}"/>
              </a:ext>
            </a:extLst>
          </p:cNvPr>
          <p:cNvSpPr txBox="1"/>
          <p:nvPr/>
        </p:nvSpPr>
        <p:spPr>
          <a:xfrm>
            <a:off x="4784203" y="4867801"/>
            <a:ext cx="681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Hanging Out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6C7CE059-F9D6-D44A-8C70-FA1289D820C4}"/>
              </a:ext>
            </a:extLst>
          </p:cNvPr>
          <p:cNvSpPr txBox="1"/>
          <p:nvPr/>
        </p:nvSpPr>
        <p:spPr>
          <a:xfrm>
            <a:off x="5314902" y="4867801"/>
            <a:ext cx="604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 Time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F65A44D-4B22-6A4A-A30A-0C9684D28B59}"/>
              </a:ext>
            </a:extLst>
          </p:cNvPr>
          <p:cNvSpPr txBox="1"/>
          <p:nvPr/>
        </p:nvSpPr>
        <p:spPr>
          <a:xfrm>
            <a:off x="5863954" y="4867801"/>
            <a:ext cx="525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Eating Out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9501863-CFE2-234C-8022-63D800AA1BD7}"/>
              </a:ext>
            </a:extLst>
          </p:cNvPr>
          <p:cNvSpPr txBox="1"/>
          <p:nvPr/>
        </p:nvSpPr>
        <p:spPr>
          <a:xfrm>
            <a:off x="6364975" y="4867801"/>
            <a:ext cx="525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Work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2BD080FF-94C2-1041-A010-2C010AB15FCC}"/>
              </a:ext>
            </a:extLst>
          </p:cNvPr>
          <p:cNvSpPr txBox="1"/>
          <p:nvPr/>
        </p:nvSpPr>
        <p:spPr>
          <a:xfrm>
            <a:off x="6821708" y="4867801"/>
            <a:ext cx="615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Meals at Home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902793E-E1FB-D743-B4D2-6B1B38989E3B}"/>
              </a:ext>
            </a:extLst>
          </p:cNvPr>
          <p:cNvSpPr txBox="1"/>
          <p:nvPr/>
        </p:nvSpPr>
        <p:spPr>
          <a:xfrm>
            <a:off x="7295981" y="4867801"/>
            <a:ext cx="645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Drinking Out</a:t>
            </a:r>
          </a:p>
        </p:txBody>
      </p: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10504B44-ED91-D54B-A81B-31AAF0B8AAEF}"/>
              </a:ext>
            </a:extLst>
          </p:cNvPr>
          <p:cNvCxnSpPr>
            <a:cxnSpLocks/>
          </p:cNvCxnSpPr>
          <p:nvPr/>
        </p:nvCxnSpPr>
        <p:spPr>
          <a:xfrm>
            <a:off x="5976733" y="4435886"/>
            <a:ext cx="0" cy="292637"/>
          </a:xfrm>
          <a:prstGeom prst="line">
            <a:avLst/>
          </a:prstGeom>
          <a:ln w="38100">
            <a:solidFill>
              <a:srgbClr val="00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A0CEF895-8949-D34D-9642-A93DBDDC69AD}"/>
              </a:ext>
            </a:extLst>
          </p:cNvPr>
          <p:cNvCxnSpPr>
            <a:cxnSpLocks/>
          </p:cNvCxnSpPr>
          <p:nvPr/>
        </p:nvCxnSpPr>
        <p:spPr>
          <a:xfrm>
            <a:off x="1487130" y="4289570"/>
            <a:ext cx="0" cy="429400"/>
          </a:xfrm>
          <a:prstGeom prst="line">
            <a:avLst/>
          </a:prstGeom>
          <a:ln w="38100">
            <a:solidFill>
              <a:srgbClr val="00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27DA0187-F80E-7F4E-990C-B9AFA8A9E20D}"/>
              </a:ext>
            </a:extLst>
          </p:cNvPr>
          <p:cNvCxnSpPr>
            <a:cxnSpLocks/>
          </p:cNvCxnSpPr>
          <p:nvPr/>
        </p:nvCxnSpPr>
        <p:spPr>
          <a:xfrm>
            <a:off x="2495234" y="4288513"/>
            <a:ext cx="0" cy="434491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9FD3E0F6-CEA3-8741-A27F-0B406C4DD381}"/>
              </a:ext>
            </a:extLst>
          </p:cNvPr>
          <p:cNvCxnSpPr>
            <a:cxnSpLocks/>
          </p:cNvCxnSpPr>
          <p:nvPr/>
        </p:nvCxnSpPr>
        <p:spPr>
          <a:xfrm>
            <a:off x="2987575" y="3996938"/>
            <a:ext cx="0" cy="731585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DED93C8E-6876-664A-A9D5-97F6FC1D7A26}"/>
              </a:ext>
            </a:extLst>
          </p:cNvPr>
          <p:cNvCxnSpPr>
            <a:cxnSpLocks/>
          </p:cNvCxnSpPr>
          <p:nvPr/>
        </p:nvCxnSpPr>
        <p:spPr>
          <a:xfrm>
            <a:off x="4479440" y="3410981"/>
            <a:ext cx="0" cy="1360420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759DD3E5-ACE2-B74D-BA27-2A6648BDB749}"/>
              </a:ext>
            </a:extLst>
          </p:cNvPr>
          <p:cNvCxnSpPr>
            <a:cxnSpLocks/>
          </p:cNvCxnSpPr>
          <p:nvPr/>
        </p:nvCxnSpPr>
        <p:spPr>
          <a:xfrm>
            <a:off x="4973743" y="4288513"/>
            <a:ext cx="0" cy="482888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9C398985-133C-F545-8520-C5C8F7E1C0E9}"/>
              </a:ext>
            </a:extLst>
          </p:cNvPr>
          <p:cNvCxnSpPr>
            <a:cxnSpLocks/>
          </p:cNvCxnSpPr>
          <p:nvPr/>
        </p:nvCxnSpPr>
        <p:spPr>
          <a:xfrm>
            <a:off x="7453724" y="4141086"/>
            <a:ext cx="0" cy="587437"/>
          </a:xfrm>
          <a:prstGeom prst="line">
            <a:avLst/>
          </a:prstGeom>
          <a:ln w="38100">
            <a:solidFill>
              <a:srgbClr val="00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DC364673-C37F-CF40-9129-1AC2174480BA}"/>
              </a:ext>
            </a:extLst>
          </p:cNvPr>
          <p:cNvCxnSpPr>
            <a:cxnSpLocks/>
          </p:cNvCxnSpPr>
          <p:nvPr/>
        </p:nvCxnSpPr>
        <p:spPr>
          <a:xfrm>
            <a:off x="2876525" y="1740300"/>
            <a:ext cx="0" cy="180699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Freeform 205">
            <a:extLst>
              <a:ext uri="{FF2B5EF4-FFF2-40B4-BE49-F238E27FC236}">
                <a16:creationId xmlns:a16="http://schemas.microsoft.com/office/drawing/2014/main" id="{D5338CE1-8A13-3D4B-B329-70E351225DF0}"/>
              </a:ext>
            </a:extLst>
          </p:cNvPr>
          <p:cNvSpPr/>
          <p:nvPr/>
        </p:nvSpPr>
        <p:spPr>
          <a:xfrm>
            <a:off x="935156" y="1693300"/>
            <a:ext cx="175654" cy="227699"/>
          </a:xfrm>
          <a:custGeom>
            <a:avLst/>
            <a:gdLst>
              <a:gd name="connsiteX0" fmla="*/ 0 w 257175"/>
              <a:gd name="connsiteY0" fmla="*/ 0 h 333375"/>
              <a:gd name="connsiteX1" fmla="*/ 257175 w 257175"/>
              <a:gd name="connsiteY1" fmla="*/ 158750 h 333375"/>
              <a:gd name="connsiteX2" fmla="*/ 257175 w 257175"/>
              <a:gd name="connsiteY2" fmla="*/ 333375 h 333375"/>
              <a:gd name="connsiteX3" fmla="*/ 0 w 257175"/>
              <a:gd name="connsiteY3" fmla="*/ 333375 h 333375"/>
              <a:gd name="connsiteX4" fmla="*/ 0 w 257175"/>
              <a:gd name="connsiteY4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75" h="333375">
                <a:moveTo>
                  <a:pt x="0" y="0"/>
                </a:moveTo>
                <a:lnTo>
                  <a:pt x="257175" y="158750"/>
                </a:lnTo>
                <a:lnTo>
                  <a:pt x="2571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solidFill>
            <a:srgbClr val="00C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18979916-F8FC-7845-8A9B-F91320B0D303}"/>
              </a:ext>
            </a:extLst>
          </p:cNvPr>
          <p:cNvSpPr txBox="1"/>
          <p:nvPr/>
        </p:nvSpPr>
        <p:spPr>
          <a:xfrm>
            <a:off x="1109627" y="1759474"/>
            <a:ext cx="1887292" cy="157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Share AH Occasions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A39E5848-A396-8C4C-ADAD-FED9AAF49152}"/>
              </a:ext>
            </a:extLst>
          </p:cNvPr>
          <p:cNvSpPr txBox="1"/>
          <p:nvPr/>
        </p:nvSpPr>
        <p:spPr>
          <a:xfrm>
            <a:off x="2878792" y="1758698"/>
            <a:ext cx="2803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Share AH Occasions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823741" y="676757"/>
            <a:ext cx="866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78681"/>
                </a:solidFill>
                <a:latin typeface="Arial Rounded MT Bold" panose="020F0704030504030204" pitchFamily="34" charset="77"/>
              </a:rPr>
              <a:t>WHY AT WORK IS A BIG OPPORTUNITY?</a:t>
            </a:r>
            <a:endParaRPr lang="en-US" dirty="0">
              <a:solidFill>
                <a:srgbClr val="C78681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F653AC6-2277-4A36-972A-C49A815FEB64}"/>
              </a:ext>
            </a:extLst>
          </p:cNvPr>
          <p:cNvCxnSpPr>
            <a:cxnSpLocks/>
          </p:cNvCxnSpPr>
          <p:nvPr/>
        </p:nvCxnSpPr>
        <p:spPr>
          <a:xfrm>
            <a:off x="2876525" y="2038871"/>
            <a:ext cx="0" cy="180699"/>
          </a:xfrm>
          <a:prstGeom prst="line">
            <a:avLst/>
          </a:prstGeom>
          <a:ln w="38100">
            <a:solidFill>
              <a:srgbClr val="00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Freeform 205">
            <a:extLst>
              <a:ext uri="{FF2B5EF4-FFF2-40B4-BE49-F238E27FC236}">
                <a16:creationId xmlns:a16="http://schemas.microsoft.com/office/drawing/2014/main" id="{ED5A2421-A524-410E-8550-661EA09B63D2}"/>
              </a:ext>
            </a:extLst>
          </p:cNvPr>
          <p:cNvSpPr/>
          <p:nvPr/>
        </p:nvSpPr>
        <p:spPr>
          <a:xfrm>
            <a:off x="935156" y="1991871"/>
            <a:ext cx="175654" cy="227699"/>
          </a:xfrm>
          <a:custGeom>
            <a:avLst/>
            <a:gdLst>
              <a:gd name="connsiteX0" fmla="*/ 0 w 257175"/>
              <a:gd name="connsiteY0" fmla="*/ 0 h 333375"/>
              <a:gd name="connsiteX1" fmla="*/ 257175 w 257175"/>
              <a:gd name="connsiteY1" fmla="*/ 158750 h 333375"/>
              <a:gd name="connsiteX2" fmla="*/ 257175 w 257175"/>
              <a:gd name="connsiteY2" fmla="*/ 333375 h 333375"/>
              <a:gd name="connsiteX3" fmla="*/ 0 w 257175"/>
              <a:gd name="connsiteY3" fmla="*/ 333375 h 333375"/>
              <a:gd name="connsiteX4" fmla="*/ 0 w 257175"/>
              <a:gd name="connsiteY4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75" h="333375">
                <a:moveTo>
                  <a:pt x="0" y="0"/>
                </a:moveTo>
                <a:lnTo>
                  <a:pt x="257175" y="158750"/>
                </a:lnTo>
                <a:lnTo>
                  <a:pt x="2571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F07732D-BDDB-4F29-AA70-432D28A86B7B}"/>
              </a:ext>
            </a:extLst>
          </p:cNvPr>
          <p:cNvSpPr txBox="1"/>
          <p:nvPr/>
        </p:nvSpPr>
        <p:spPr>
          <a:xfrm>
            <a:off x="1109627" y="2058943"/>
            <a:ext cx="1887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Share OOH Occasions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8EB7F03-80FA-4945-BAF4-B4A13CED2E56}"/>
              </a:ext>
            </a:extLst>
          </p:cNvPr>
          <p:cNvSpPr txBox="1"/>
          <p:nvPr/>
        </p:nvSpPr>
        <p:spPr>
          <a:xfrm>
            <a:off x="2878792" y="2058167"/>
            <a:ext cx="2803790" cy="17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Share OOH Occasions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597DD-0499-F848-A5DF-58B1F45EC850}"/>
              </a:ext>
            </a:extLst>
          </p:cNvPr>
          <p:cNvSpPr/>
          <p:nvPr/>
        </p:nvSpPr>
        <p:spPr>
          <a:xfrm>
            <a:off x="7413080" y="0"/>
            <a:ext cx="4788915" cy="686549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804672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8046720 w 12192000"/>
              <a:gd name="connsiteY4" fmla="*/ 0 h 6858000"/>
              <a:gd name="connsiteX0" fmla="*/ 4014651 w 8159931"/>
              <a:gd name="connsiteY0" fmla="*/ 0 h 6858000"/>
              <a:gd name="connsiteX1" fmla="*/ 8159931 w 8159931"/>
              <a:gd name="connsiteY1" fmla="*/ 0 h 6858000"/>
              <a:gd name="connsiteX2" fmla="*/ 8159931 w 8159931"/>
              <a:gd name="connsiteY2" fmla="*/ 6858000 h 6858000"/>
              <a:gd name="connsiteX3" fmla="*/ 0 w 8159931"/>
              <a:gd name="connsiteY3" fmla="*/ 6849291 h 6858000"/>
              <a:gd name="connsiteX4" fmla="*/ 4014651 w 8159931"/>
              <a:gd name="connsiteY4" fmla="*/ 0 h 6858000"/>
              <a:gd name="connsiteX0" fmla="*/ 4014651 w 8159931"/>
              <a:gd name="connsiteY0" fmla="*/ 0 h 6858000"/>
              <a:gd name="connsiteX1" fmla="*/ 8159931 w 8159931"/>
              <a:gd name="connsiteY1" fmla="*/ 0 h 6858000"/>
              <a:gd name="connsiteX2" fmla="*/ 5206868 w 8159931"/>
              <a:gd name="connsiteY2" fmla="*/ 6858000 h 6858000"/>
              <a:gd name="connsiteX3" fmla="*/ 0 w 8159931"/>
              <a:gd name="connsiteY3" fmla="*/ 6849291 h 6858000"/>
              <a:gd name="connsiteX4" fmla="*/ 4014651 w 8159931"/>
              <a:gd name="connsiteY4" fmla="*/ 0 h 6858000"/>
              <a:gd name="connsiteX0" fmla="*/ 4014651 w 8159931"/>
              <a:gd name="connsiteY0" fmla="*/ 0 h 6858000"/>
              <a:gd name="connsiteX1" fmla="*/ 8159931 w 8159931"/>
              <a:gd name="connsiteY1" fmla="*/ 0 h 6858000"/>
              <a:gd name="connsiteX2" fmla="*/ 6940004 w 8159931"/>
              <a:gd name="connsiteY2" fmla="*/ 2795666 h 6858000"/>
              <a:gd name="connsiteX3" fmla="*/ 5206868 w 8159931"/>
              <a:gd name="connsiteY3" fmla="*/ 6858000 h 6858000"/>
              <a:gd name="connsiteX4" fmla="*/ 0 w 8159931"/>
              <a:gd name="connsiteY4" fmla="*/ 6849291 h 6858000"/>
              <a:gd name="connsiteX5" fmla="*/ 4014651 w 8159931"/>
              <a:gd name="connsiteY5" fmla="*/ 0 h 6858000"/>
              <a:gd name="connsiteX0" fmla="*/ 4014651 w 8161702"/>
              <a:gd name="connsiteY0" fmla="*/ 0 h 6858000"/>
              <a:gd name="connsiteX1" fmla="*/ 8159931 w 8161702"/>
              <a:gd name="connsiteY1" fmla="*/ 0 h 6858000"/>
              <a:gd name="connsiteX2" fmla="*/ 8161702 w 8161702"/>
              <a:gd name="connsiteY2" fmla="*/ 3147934 h 6858000"/>
              <a:gd name="connsiteX3" fmla="*/ 5206868 w 8161702"/>
              <a:gd name="connsiteY3" fmla="*/ 6858000 h 6858000"/>
              <a:gd name="connsiteX4" fmla="*/ 0 w 8161702"/>
              <a:gd name="connsiteY4" fmla="*/ 6849291 h 6858000"/>
              <a:gd name="connsiteX5" fmla="*/ 4014651 w 8161702"/>
              <a:gd name="connsiteY5" fmla="*/ 0 h 6858000"/>
              <a:gd name="connsiteX0" fmla="*/ 4014651 w 8161702"/>
              <a:gd name="connsiteY0" fmla="*/ 0 h 6858000"/>
              <a:gd name="connsiteX1" fmla="*/ 8159931 w 8161702"/>
              <a:gd name="connsiteY1" fmla="*/ 0 h 6858000"/>
              <a:gd name="connsiteX2" fmla="*/ 8161702 w 8161702"/>
              <a:gd name="connsiteY2" fmla="*/ 3147934 h 6858000"/>
              <a:gd name="connsiteX3" fmla="*/ 5918901 w 8161702"/>
              <a:gd name="connsiteY3" fmla="*/ 6858000 h 6858000"/>
              <a:gd name="connsiteX4" fmla="*/ 0 w 8161702"/>
              <a:gd name="connsiteY4" fmla="*/ 6849291 h 6858000"/>
              <a:gd name="connsiteX5" fmla="*/ 4014651 w 8161702"/>
              <a:gd name="connsiteY5" fmla="*/ 0 h 6858000"/>
              <a:gd name="connsiteX0" fmla="*/ 4014651 w 8161702"/>
              <a:gd name="connsiteY0" fmla="*/ 0 h 6865495"/>
              <a:gd name="connsiteX1" fmla="*/ 8159931 w 8161702"/>
              <a:gd name="connsiteY1" fmla="*/ 0 h 6865495"/>
              <a:gd name="connsiteX2" fmla="*/ 8161702 w 8161702"/>
              <a:gd name="connsiteY2" fmla="*/ 3147934 h 6865495"/>
              <a:gd name="connsiteX3" fmla="*/ 5948882 w 8161702"/>
              <a:gd name="connsiteY3" fmla="*/ 6865495 h 6865495"/>
              <a:gd name="connsiteX4" fmla="*/ 0 w 8161702"/>
              <a:gd name="connsiteY4" fmla="*/ 6849291 h 6865495"/>
              <a:gd name="connsiteX5" fmla="*/ 4014651 w 8161702"/>
              <a:gd name="connsiteY5" fmla="*/ 0 h 6865495"/>
              <a:gd name="connsiteX0" fmla="*/ 821746 w 4968797"/>
              <a:gd name="connsiteY0" fmla="*/ 0 h 6865495"/>
              <a:gd name="connsiteX1" fmla="*/ 4967026 w 4968797"/>
              <a:gd name="connsiteY1" fmla="*/ 0 h 6865495"/>
              <a:gd name="connsiteX2" fmla="*/ 4968797 w 4968797"/>
              <a:gd name="connsiteY2" fmla="*/ 3147934 h 6865495"/>
              <a:gd name="connsiteX3" fmla="*/ 2755977 w 4968797"/>
              <a:gd name="connsiteY3" fmla="*/ 6865495 h 6865495"/>
              <a:gd name="connsiteX4" fmla="*/ 0 w 4968797"/>
              <a:gd name="connsiteY4" fmla="*/ 6856786 h 6865495"/>
              <a:gd name="connsiteX5" fmla="*/ 821746 w 4968797"/>
              <a:gd name="connsiteY5" fmla="*/ 0 h 6865495"/>
              <a:gd name="connsiteX0" fmla="*/ 3962186 w 4968797"/>
              <a:gd name="connsiteY0" fmla="*/ 0 h 6872990"/>
              <a:gd name="connsiteX1" fmla="*/ 4967026 w 4968797"/>
              <a:gd name="connsiteY1" fmla="*/ 7495 h 6872990"/>
              <a:gd name="connsiteX2" fmla="*/ 4968797 w 4968797"/>
              <a:gd name="connsiteY2" fmla="*/ 3155429 h 6872990"/>
              <a:gd name="connsiteX3" fmla="*/ 2755977 w 4968797"/>
              <a:gd name="connsiteY3" fmla="*/ 6872990 h 6872990"/>
              <a:gd name="connsiteX4" fmla="*/ 0 w 4968797"/>
              <a:gd name="connsiteY4" fmla="*/ 6864281 h 6872990"/>
              <a:gd name="connsiteX5" fmla="*/ 3962186 w 4968797"/>
              <a:gd name="connsiteY5" fmla="*/ 0 h 6872990"/>
              <a:gd name="connsiteX0" fmla="*/ 3954691 w 4968797"/>
              <a:gd name="connsiteY0" fmla="*/ 0 h 6865495"/>
              <a:gd name="connsiteX1" fmla="*/ 4967026 w 4968797"/>
              <a:gd name="connsiteY1" fmla="*/ 0 h 6865495"/>
              <a:gd name="connsiteX2" fmla="*/ 4968797 w 4968797"/>
              <a:gd name="connsiteY2" fmla="*/ 3147934 h 6865495"/>
              <a:gd name="connsiteX3" fmla="*/ 2755977 w 4968797"/>
              <a:gd name="connsiteY3" fmla="*/ 6865495 h 6865495"/>
              <a:gd name="connsiteX4" fmla="*/ 0 w 4968797"/>
              <a:gd name="connsiteY4" fmla="*/ 6856786 h 6865495"/>
              <a:gd name="connsiteX5" fmla="*/ 3954691 w 4968797"/>
              <a:gd name="connsiteY5" fmla="*/ 0 h 6865495"/>
              <a:gd name="connsiteX0" fmla="*/ 4112088 w 4968797"/>
              <a:gd name="connsiteY0" fmla="*/ 0 h 6865495"/>
              <a:gd name="connsiteX1" fmla="*/ 4967026 w 4968797"/>
              <a:gd name="connsiteY1" fmla="*/ 0 h 6865495"/>
              <a:gd name="connsiteX2" fmla="*/ 4968797 w 4968797"/>
              <a:gd name="connsiteY2" fmla="*/ 3147934 h 6865495"/>
              <a:gd name="connsiteX3" fmla="*/ 2755977 w 4968797"/>
              <a:gd name="connsiteY3" fmla="*/ 6865495 h 6865495"/>
              <a:gd name="connsiteX4" fmla="*/ 0 w 4968797"/>
              <a:gd name="connsiteY4" fmla="*/ 6856786 h 6865495"/>
              <a:gd name="connsiteX5" fmla="*/ 4112088 w 4968797"/>
              <a:gd name="connsiteY5" fmla="*/ 0 h 6865495"/>
              <a:gd name="connsiteX0" fmla="*/ 3924711 w 4781420"/>
              <a:gd name="connsiteY0" fmla="*/ 0 h 6886766"/>
              <a:gd name="connsiteX1" fmla="*/ 4779649 w 4781420"/>
              <a:gd name="connsiteY1" fmla="*/ 0 h 6886766"/>
              <a:gd name="connsiteX2" fmla="*/ 4781420 w 4781420"/>
              <a:gd name="connsiteY2" fmla="*/ 3147934 h 6886766"/>
              <a:gd name="connsiteX3" fmla="*/ 2568600 w 4781420"/>
              <a:gd name="connsiteY3" fmla="*/ 6865495 h 6886766"/>
              <a:gd name="connsiteX4" fmla="*/ 0 w 4781420"/>
              <a:gd name="connsiteY4" fmla="*/ 6886766 h 6886766"/>
              <a:gd name="connsiteX5" fmla="*/ 3924711 w 4781420"/>
              <a:gd name="connsiteY5" fmla="*/ 0 h 6886766"/>
              <a:gd name="connsiteX0" fmla="*/ 3939701 w 4796410"/>
              <a:gd name="connsiteY0" fmla="*/ 0 h 6886766"/>
              <a:gd name="connsiteX1" fmla="*/ 4794639 w 4796410"/>
              <a:gd name="connsiteY1" fmla="*/ 0 h 6886766"/>
              <a:gd name="connsiteX2" fmla="*/ 4796410 w 4796410"/>
              <a:gd name="connsiteY2" fmla="*/ 3147934 h 6886766"/>
              <a:gd name="connsiteX3" fmla="*/ 2583590 w 4796410"/>
              <a:gd name="connsiteY3" fmla="*/ 6865495 h 6886766"/>
              <a:gd name="connsiteX4" fmla="*/ 0 w 4796410"/>
              <a:gd name="connsiteY4" fmla="*/ 6886766 h 6886766"/>
              <a:gd name="connsiteX5" fmla="*/ 3939701 w 4796410"/>
              <a:gd name="connsiteY5" fmla="*/ 0 h 6886766"/>
              <a:gd name="connsiteX0" fmla="*/ 3932206 w 4788915"/>
              <a:gd name="connsiteY0" fmla="*/ 0 h 6865495"/>
              <a:gd name="connsiteX1" fmla="*/ 4787144 w 4788915"/>
              <a:gd name="connsiteY1" fmla="*/ 0 h 6865495"/>
              <a:gd name="connsiteX2" fmla="*/ 4788915 w 4788915"/>
              <a:gd name="connsiteY2" fmla="*/ 3147934 h 6865495"/>
              <a:gd name="connsiteX3" fmla="*/ 2576095 w 4788915"/>
              <a:gd name="connsiteY3" fmla="*/ 6865495 h 6865495"/>
              <a:gd name="connsiteX4" fmla="*/ 0 w 4788915"/>
              <a:gd name="connsiteY4" fmla="*/ 6864281 h 6865495"/>
              <a:gd name="connsiteX5" fmla="*/ 3932206 w 4788915"/>
              <a:gd name="connsiteY5" fmla="*/ 0 h 6865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88915" h="6865495">
                <a:moveTo>
                  <a:pt x="3932206" y="0"/>
                </a:moveTo>
                <a:lnTo>
                  <a:pt x="4787144" y="0"/>
                </a:lnTo>
                <a:cubicBezTo>
                  <a:pt x="4787734" y="1049311"/>
                  <a:pt x="4788325" y="2098623"/>
                  <a:pt x="4788915" y="3147934"/>
                </a:cubicBezTo>
                <a:lnTo>
                  <a:pt x="2576095" y="6865495"/>
                </a:lnTo>
                <a:lnTo>
                  <a:pt x="0" y="6864281"/>
                </a:lnTo>
                <a:lnTo>
                  <a:pt x="3932206" y="0"/>
                </a:lnTo>
                <a:close/>
              </a:path>
            </a:pathLst>
          </a:custGeom>
          <a:blipFill>
            <a:blip r:embed="rId3"/>
            <a:stretch>
              <a:fillRect l="-170552" t="-10672" r="-32808" b="-87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BE6559-A3A7-3442-B9E7-1B2D13AB3DAF}"/>
              </a:ext>
            </a:extLst>
          </p:cNvPr>
          <p:cNvSpPr/>
          <p:nvPr/>
        </p:nvSpPr>
        <p:spPr>
          <a:xfrm>
            <a:off x="10002527" y="779416"/>
            <a:ext cx="740229" cy="930551"/>
          </a:xfrm>
          <a:custGeom>
            <a:avLst/>
            <a:gdLst>
              <a:gd name="connsiteX0" fmla="*/ 0 w 182880"/>
              <a:gd name="connsiteY0" fmla="*/ 0 h 944701"/>
              <a:gd name="connsiteX1" fmla="*/ 182880 w 182880"/>
              <a:gd name="connsiteY1" fmla="*/ 0 h 944701"/>
              <a:gd name="connsiteX2" fmla="*/ 182880 w 182880"/>
              <a:gd name="connsiteY2" fmla="*/ 944701 h 944701"/>
              <a:gd name="connsiteX3" fmla="*/ 0 w 182880"/>
              <a:gd name="connsiteY3" fmla="*/ 944701 h 944701"/>
              <a:gd name="connsiteX4" fmla="*/ 0 w 182880"/>
              <a:gd name="connsiteY4" fmla="*/ 0 h 944701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391885 w 391885"/>
              <a:gd name="connsiteY2" fmla="*/ 944701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148045 w 391885"/>
              <a:gd name="connsiteY2" fmla="*/ 944701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200296 w 391885"/>
              <a:gd name="connsiteY2" fmla="*/ 953410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714102"/>
              <a:gd name="connsiteY0" fmla="*/ 0 h 953410"/>
              <a:gd name="connsiteX1" fmla="*/ 714102 w 714102"/>
              <a:gd name="connsiteY1" fmla="*/ 8708 h 953410"/>
              <a:gd name="connsiteX2" fmla="*/ 200296 w 714102"/>
              <a:gd name="connsiteY2" fmla="*/ 953410 h 953410"/>
              <a:gd name="connsiteX3" fmla="*/ 0 w 714102"/>
              <a:gd name="connsiteY3" fmla="*/ 953410 h 953410"/>
              <a:gd name="connsiteX4" fmla="*/ 209005 w 714102"/>
              <a:gd name="connsiteY4" fmla="*/ 0 h 953410"/>
              <a:gd name="connsiteX0" fmla="*/ 209005 w 731519"/>
              <a:gd name="connsiteY0" fmla="*/ 0 h 953410"/>
              <a:gd name="connsiteX1" fmla="*/ 731519 w 731519"/>
              <a:gd name="connsiteY1" fmla="*/ 17416 h 953410"/>
              <a:gd name="connsiteX2" fmla="*/ 200296 w 731519"/>
              <a:gd name="connsiteY2" fmla="*/ 953410 h 953410"/>
              <a:gd name="connsiteX3" fmla="*/ 0 w 731519"/>
              <a:gd name="connsiteY3" fmla="*/ 953410 h 953410"/>
              <a:gd name="connsiteX4" fmla="*/ 209005 w 731519"/>
              <a:gd name="connsiteY4" fmla="*/ 0 h 953410"/>
              <a:gd name="connsiteX0" fmla="*/ 496388 w 731519"/>
              <a:gd name="connsiteY0" fmla="*/ 8709 h 935994"/>
              <a:gd name="connsiteX1" fmla="*/ 731519 w 731519"/>
              <a:gd name="connsiteY1" fmla="*/ 0 h 935994"/>
              <a:gd name="connsiteX2" fmla="*/ 200296 w 731519"/>
              <a:gd name="connsiteY2" fmla="*/ 935994 h 935994"/>
              <a:gd name="connsiteX3" fmla="*/ 0 w 731519"/>
              <a:gd name="connsiteY3" fmla="*/ 935994 h 935994"/>
              <a:gd name="connsiteX4" fmla="*/ 496388 w 731519"/>
              <a:gd name="connsiteY4" fmla="*/ 8709 h 935994"/>
              <a:gd name="connsiteX0" fmla="*/ 522514 w 731519"/>
              <a:gd name="connsiteY0" fmla="*/ 8709 h 935994"/>
              <a:gd name="connsiteX1" fmla="*/ 731519 w 731519"/>
              <a:gd name="connsiteY1" fmla="*/ 0 h 935994"/>
              <a:gd name="connsiteX2" fmla="*/ 200296 w 731519"/>
              <a:gd name="connsiteY2" fmla="*/ 935994 h 935994"/>
              <a:gd name="connsiteX3" fmla="*/ 0 w 731519"/>
              <a:gd name="connsiteY3" fmla="*/ 935994 h 935994"/>
              <a:gd name="connsiteX4" fmla="*/ 522514 w 731519"/>
              <a:gd name="connsiteY4" fmla="*/ 8709 h 935994"/>
              <a:gd name="connsiteX0" fmla="*/ 522514 w 740228"/>
              <a:gd name="connsiteY0" fmla="*/ 1 h 927286"/>
              <a:gd name="connsiteX1" fmla="*/ 740228 w 740228"/>
              <a:gd name="connsiteY1" fmla="*/ 0 h 927286"/>
              <a:gd name="connsiteX2" fmla="*/ 200296 w 740228"/>
              <a:gd name="connsiteY2" fmla="*/ 927286 h 927286"/>
              <a:gd name="connsiteX3" fmla="*/ 0 w 740228"/>
              <a:gd name="connsiteY3" fmla="*/ 927286 h 927286"/>
              <a:gd name="connsiteX4" fmla="*/ 522514 w 740228"/>
              <a:gd name="connsiteY4" fmla="*/ 1 h 927286"/>
              <a:gd name="connsiteX0" fmla="*/ 568234 w 740228"/>
              <a:gd name="connsiteY0" fmla="*/ 0 h 937082"/>
              <a:gd name="connsiteX1" fmla="*/ 740228 w 740228"/>
              <a:gd name="connsiteY1" fmla="*/ 9796 h 937082"/>
              <a:gd name="connsiteX2" fmla="*/ 200296 w 740228"/>
              <a:gd name="connsiteY2" fmla="*/ 937082 h 937082"/>
              <a:gd name="connsiteX3" fmla="*/ 0 w 740228"/>
              <a:gd name="connsiteY3" fmla="*/ 937082 h 937082"/>
              <a:gd name="connsiteX4" fmla="*/ 568234 w 740228"/>
              <a:gd name="connsiteY4" fmla="*/ 0 h 937082"/>
              <a:gd name="connsiteX0" fmla="*/ 561702 w 740228"/>
              <a:gd name="connsiteY0" fmla="*/ 0 h 940348"/>
              <a:gd name="connsiteX1" fmla="*/ 740228 w 740228"/>
              <a:gd name="connsiteY1" fmla="*/ 13062 h 940348"/>
              <a:gd name="connsiteX2" fmla="*/ 200296 w 740228"/>
              <a:gd name="connsiteY2" fmla="*/ 940348 h 940348"/>
              <a:gd name="connsiteX3" fmla="*/ 0 w 740228"/>
              <a:gd name="connsiteY3" fmla="*/ 940348 h 940348"/>
              <a:gd name="connsiteX4" fmla="*/ 561702 w 740228"/>
              <a:gd name="connsiteY4" fmla="*/ 0 h 940348"/>
              <a:gd name="connsiteX0" fmla="*/ 561702 w 746760"/>
              <a:gd name="connsiteY0" fmla="*/ 0 h 940348"/>
              <a:gd name="connsiteX1" fmla="*/ 746760 w 746760"/>
              <a:gd name="connsiteY1" fmla="*/ 0 h 940348"/>
              <a:gd name="connsiteX2" fmla="*/ 200296 w 746760"/>
              <a:gd name="connsiteY2" fmla="*/ 940348 h 940348"/>
              <a:gd name="connsiteX3" fmla="*/ 0 w 746760"/>
              <a:gd name="connsiteY3" fmla="*/ 940348 h 940348"/>
              <a:gd name="connsiteX4" fmla="*/ 561702 w 746760"/>
              <a:gd name="connsiteY4" fmla="*/ 0 h 940348"/>
              <a:gd name="connsiteX0" fmla="*/ 561702 w 746760"/>
              <a:gd name="connsiteY0" fmla="*/ 0 h 940348"/>
              <a:gd name="connsiteX1" fmla="*/ 746760 w 746760"/>
              <a:gd name="connsiteY1" fmla="*/ 0 h 940348"/>
              <a:gd name="connsiteX2" fmla="*/ 197031 w 746760"/>
              <a:gd name="connsiteY2" fmla="*/ 930551 h 940348"/>
              <a:gd name="connsiteX3" fmla="*/ 0 w 746760"/>
              <a:gd name="connsiteY3" fmla="*/ 940348 h 940348"/>
              <a:gd name="connsiteX4" fmla="*/ 561702 w 746760"/>
              <a:gd name="connsiteY4" fmla="*/ 0 h 940348"/>
              <a:gd name="connsiteX0" fmla="*/ 555171 w 740229"/>
              <a:gd name="connsiteY0" fmla="*/ 0 h 930551"/>
              <a:gd name="connsiteX1" fmla="*/ 740229 w 740229"/>
              <a:gd name="connsiteY1" fmla="*/ 0 h 930551"/>
              <a:gd name="connsiteX2" fmla="*/ 190500 w 740229"/>
              <a:gd name="connsiteY2" fmla="*/ 930551 h 930551"/>
              <a:gd name="connsiteX3" fmla="*/ 0 w 740229"/>
              <a:gd name="connsiteY3" fmla="*/ 930551 h 930551"/>
              <a:gd name="connsiteX4" fmla="*/ 555171 w 740229"/>
              <a:gd name="connsiteY4" fmla="*/ 0 h 93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229" h="930551">
                <a:moveTo>
                  <a:pt x="555171" y="0"/>
                </a:moveTo>
                <a:lnTo>
                  <a:pt x="740229" y="0"/>
                </a:lnTo>
                <a:lnTo>
                  <a:pt x="190500" y="930551"/>
                </a:lnTo>
                <a:lnTo>
                  <a:pt x="0" y="930551"/>
                </a:lnTo>
                <a:lnTo>
                  <a:pt x="555171" y="0"/>
                </a:lnTo>
                <a:close/>
              </a:path>
            </a:pathLst>
          </a:custGeom>
          <a:solidFill>
            <a:srgbClr val="C78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943BE38-B4B5-2848-BF2D-1E4D9A997E6D}"/>
              </a:ext>
            </a:extLst>
          </p:cNvPr>
          <p:cNvSpPr/>
          <p:nvPr/>
        </p:nvSpPr>
        <p:spPr>
          <a:xfrm>
            <a:off x="8356606" y="1834969"/>
            <a:ext cx="1765334" cy="2709979"/>
          </a:xfrm>
          <a:custGeom>
            <a:avLst/>
            <a:gdLst>
              <a:gd name="connsiteX0" fmla="*/ 0 w 181463"/>
              <a:gd name="connsiteY0" fmla="*/ 0 h 2654460"/>
              <a:gd name="connsiteX1" fmla="*/ 181463 w 181463"/>
              <a:gd name="connsiteY1" fmla="*/ 0 h 2654460"/>
              <a:gd name="connsiteX2" fmla="*/ 181463 w 181463"/>
              <a:gd name="connsiteY2" fmla="*/ 2654460 h 2654460"/>
              <a:gd name="connsiteX3" fmla="*/ 0 w 181463"/>
              <a:gd name="connsiteY3" fmla="*/ 2654460 h 2654460"/>
              <a:gd name="connsiteX4" fmla="*/ 0 w 181463"/>
              <a:gd name="connsiteY4" fmla="*/ 0 h 2654460"/>
              <a:gd name="connsiteX0" fmla="*/ 0 w 455783"/>
              <a:gd name="connsiteY0" fmla="*/ 0 h 2677320"/>
              <a:gd name="connsiteX1" fmla="*/ 455783 w 455783"/>
              <a:gd name="connsiteY1" fmla="*/ 22860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0 w 455783"/>
              <a:gd name="connsiteY0" fmla="*/ 0 h 2677320"/>
              <a:gd name="connsiteX1" fmla="*/ 135743 w 455783"/>
              <a:gd name="connsiteY1" fmla="*/ 6532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0 w 455783"/>
              <a:gd name="connsiteY0" fmla="*/ 0 h 2677320"/>
              <a:gd name="connsiteX1" fmla="*/ 191260 w 455783"/>
              <a:gd name="connsiteY1" fmla="*/ 0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1574074 w 2029857"/>
              <a:gd name="connsiteY0" fmla="*/ 0 h 2706712"/>
              <a:gd name="connsiteX1" fmla="*/ 1765334 w 2029857"/>
              <a:gd name="connsiteY1" fmla="*/ 0 h 2706712"/>
              <a:gd name="connsiteX2" fmla="*/ 2029857 w 2029857"/>
              <a:gd name="connsiteY2" fmla="*/ 2677320 h 2706712"/>
              <a:gd name="connsiteX3" fmla="*/ 0 w 2029857"/>
              <a:gd name="connsiteY3" fmla="*/ 2706712 h 2706712"/>
              <a:gd name="connsiteX4" fmla="*/ 1574074 w 2029857"/>
              <a:gd name="connsiteY4" fmla="*/ 0 h 2706712"/>
              <a:gd name="connsiteX0" fmla="*/ 1574074 w 1765334"/>
              <a:gd name="connsiteY0" fmla="*/ 0 h 2709978"/>
              <a:gd name="connsiteX1" fmla="*/ 1765334 w 1765334"/>
              <a:gd name="connsiteY1" fmla="*/ 0 h 2709978"/>
              <a:gd name="connsiteX2" fmla="*/ 181463 w 1765334"/>
              <a:gd name="connsiteY2" fmla="*/ 2709978 h 2709978"/>
              <a:gd name="connsiteX3" fmla="*/ 0 w 1765334"/>
              <a:gd name="connsiteY3" fmla="*/ 2706712 h 2709978"/>
              <a:gd name="connsiteX4" fmla="*/ 1574074 w 1765334"/>
              <a:gd name="connsiteY4" fmla="*/ 0 h 2709978"/>
              <a:gd name="connsiteX0" fmla="*/ 1574074 w 1765334"/>
              <a:gd name="connsiteY0" fmla="*/ 0 h 2706712"/>
              <a:gd name="connsiteX1" fmla="*/ 1765334 w 1765334"/>
              <a:gd name="connsiteY1" fmla="*/ 0 h 2706712"/>
              <a:gd name="connsiteX2" fmla="*/ 184728 w 1765334"/>
              <a:gd name="connsiteY2" fmla="*/ 2703447 h 2706712"/>
              <a:gd name="connsiteX3" fmla="*/ 0 w 1765334"/>
              <a:gd name="connsiteY3" fmla="*/ 2706712 h 2706712"/>
              <a:gd name="connsiteX4" fmla="*/ 1574074 w 1765334"/>
              <a:gd name="connsiteY4" fmla="*/ 0 h 2706712"/>
              <a:gd name="connsiteX0" fmla="*/ 1574074 w 1765334"/>
              <a:gd name="connsiteY0" fmla="*/ 0 h 2706713"/>
              <a:gd name="connsiteX1" fmla="*/ 1765334 w 1765334"/>
              <a:gd name="connsiteY1" fmla="*/ 0 h 2706713"/>
              <a:gd name="connsiteX2" fmla="*/ 187994 w 1765334"/>
              <a:gd name="connsiteY2" fmla="*/ 2706713 h 2706713"/>
              <a:gd name="connsiteX3" fmla="*/ 0 w 1765334"/>
              <a:gd name="connsiteY3" fmla="*/ 2706712 h 2706713"/>
              <a:gd name="connsiteX4" fmla="*/ 1574074 w 1765334"/>
              <a:gd name="connsiteY4" fmla="*/ 0 h 2706713"/>
              <a:gd name="connsiteX0" fmla="*/ 1574074 w 1765334"/>
              <a:gd name="connsiteY0" fmla="*/ 0 h 2709979"/>
              <a:gd name="connsiteX1" fmla="*/ 1765334 w 1765334"/>
              <a:gd name="connsiteY1" fmla="*/ 0 h 2709979"/>
              <a:gd name="connsiteX2" fmla="*/ 178197 w 1765334"/>
              <a:gd name="connsiteY2" fmla="*/ 2709979 h 2709979"/>
              <a:gd name="connsiteX3" fmla="*/ 0 w 1765334"/>
              <a:gd name="connsiteY3" fmla="*/ 2706712 h 2709979"/>
              <a:gd name="connsiteX4" fmla="*/ 1574074 w 1765334"/>
              <a:gd name="connsiteY4" fmla="*/ 0 h 2709979"/>
              <a:gd name="connsiteX0" fmla="*/ 1587137 w 1765334"/>
              <a:gd name="connsiteY0" fmla="*/ 0 h 2709979"/>
              <a:gd name="connsiteX1" fmla="*/ 1765334 w 1765334"/>
              <a:gd name="connsiteY1" fmla="*/ 0 h 2709979"/>
              <a:gd name="connsiteX2" fmla="*/ 178197 w 1765334"/>
              <a:gd name="connsiteY2" fmla="*/ 2709979 h 2709979"/>
              <a:gd name="connsiteX3" fmla="*/ 0 w 1765334"/>
              <a:gd name="connsiteY3" fmla="*/ 2706712 h 2709979"/>
              <a:gd name="connsiteX4" fmla="*/ 1587137 w 1765334"/>
              <a:gd name="connsiteY4" fmla="*/ 0 h 270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5334" h="2709979">
                <a:moveTo>
                  <a:pt x="1587137" y="0"/>
                </a:moveTo>
                <a:lnTo>
                  <a:pt x="1765334" y="0"/>
                </a:lnTo>
                <a:lnTo>
                  <a:pt x="178197" y="2709979"/>
                </a:lnTo>
                <a:lnTo>
                  <a:pt x="0" y="2706712"/>
                </a:lnTo>
                <a:lnTo>
                  <a:pt x="1587137" y="0"/>
                </a:lnTo>
                <a:close/>
              </a:path>
            </a:pathLst>
          </a:cu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F697DC01-0672-A442-A53A-96F9581A743D}"/>
              </a:ext>
            </a:extLst>
          </p:cNvPr>
          <p:cNvSpPr/>
          <p:nvPr/>
        </p:nvSpPr>
        <p:spPr>
          <a:xfrm>
            <a:off x="10264970" y="3530183"/>
            <a:ext cx="1986196" cy="3387778"/>
          </a:xfrm>
          <a:custGeom>
            <a:avLst/>
            <a:gdLst>
              <a:gd name="connsiteX0" fmla="*/ 292308 w 1858780"/>
              <a:gd name="connsiteY0" fmla="*/ 3147935 h 3147935"/>
              <a:gd name="connsiteX1" fmla="*/ 0 w 1858780"/>
              <a:gd name="connsiteY1" fmla="*/ 3140440 h 3147935"/>
              <a:gd name="connsiteX2" fmla="*/ 1858780 w 1858780"/>
              <a:gd name="connsiteY2" fmla="*/ 0 h 3147935"/>
              <a:gd name="connsiteX3" fmla="*/ 1858780 w 1858780"/>
              <a:gd name="connsiteY3" fmla="*/ 464695 h 3147935"/>
              <a:gd name="connsiteX4" fmla="*/ 292308 w 1858780"/>
              <a:gd name="connsiteY4" fmla="*/ 3147935 h 3147935"/>
              <a:gd name="connsiteX0" fmla="*/ 292308 w 1986196"/>
              <a:gd name="connsiteY0" fmla="*/ 3387778 h 3387778"/>
              <a:gd name="connsiteX1" fmla="*/ 0 w 1986196"/>
              <a:gd name="connsiteY1" fmla="*/ 3380283 h 3387778"/>
              <a:gd name="connsiteX2" fmla="*/ 1986196 w 1986196"/>
              <a:gd name="connsiteY2" fmla="*/ 0 h 3387778"/>
              <a:gd name="connsiteX3" fmla="*/ 1858780 w 1986196"/>
              <a:gd name="connsiteY3" fmla="*/ 704538 h 3387778"/>
              <a:gd name="connsiteX4" fmla="*/ 292308 w 1986196"/>
              <a:gd name="connsiteY4" fmla="*/ 3387778 h 3387778"/>
              <a:gd name="connsiteX0" fmla="*/ 292308 w 1993692"/>
              <a:gd name="connsiteY0" fmla="*/ 3387778 h 3387778"/>
              <a:gd name="connsiteX1" fmla="*/ 0 w 1993692"/>
              <a:gd name="connsiteY1" fmla="*/ 3380283 h 3387778"/>
              <a:gd name="connsiteX2" fmla="*/ 1986196 w 1993692"/>
              <a:gd name="connsiteY2" fmla="*/ 0 h 3387778"/>
              <a:gd name="connsiteX3" fmla="*/ 1993692 w 1993692"/>
              <a:gd name="connsiteY3" fmla="*/ 509666 h 3387778"/>
              <a:gd name="connsiteX4" fmla="*/ 292308 w 1993692"/>
              <a:gd name="connsiteY4" fmla="*/ 3387778 h 3387778"/>
              <a:gd name="connsiteX0" fmla="*/ 292308 w 2001187"/>
              <a:gd name="connsiteY0" fmla="*/ 3387778 h 3387778"/>
              <a:gd name="connsiteX1" fmla="*/ 0 w 2001187"/>
              <a:gd name="connsiteY1" fmla="*/ 3380283 h 3387778"/>
              <a:gd name="connsiteX2" fmla="*/ 1986196 w 2001187"/>
              <a:gd name="connsiteY2" fmla="*/ 0 h 3387778"/>
              <a:gd name="connsiteX3" fmla="*/ 2001187 w 2001187"/>
              <a:gd name="connsiteY3" fmla="*/ 464696 h 3387778"/>
              <a:gd name="connsiteX4" fmla="*/ 292308 w 2001187"/>
              <a:gd name="connsiteY4" fmla="*/ 3387778 h 3387778"/>
              <a:gd name="connsiteX0" fmla="*/ 292308 w 1986196"/>
              <a:gd name="connsiteY0" fmla="*/ 3387778 h 3387778"/>
              <a:gd name="connsiteX1" fmla="*/ 0 w 1986196"/>
              <a:gd name="connsiteY1" fmla="*/ 3380283 h 3387778"/>
              <a:gd name="connsiteX2" fmla="*/ 1986196 w 1986196"/>
              <a:gd name="connsiteY2" fmla="*/ 0 h 3387778"/>
              <a:gd name="connsiteX3" fmla="*/ 1978702 w 1986196"/>
              <a:gd name="connsiteY3" fmla="*/ 472191 h 3387778"/>
              <a:gd name="connsiteX4" fmla="*/ 292308 w 1986196"/>
              <a:gd name="connsiteY4" fmla="*/ 3387778 h 3387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6196" h="3387778">
                <a:moveTo>
                  <a:pt x="292308" y="3387778"/>
                </a:moveTo>
                <a:lnTo>
                  <a:pt x="0" y="3380283"/>
                </a:lnTo>
                <a:lnTo>
                  <a:pt x="1986196" y="0"/>
                </a:lnTo>
                <a:lnTo>
                  <a:pt x="1978702" y="472191"/>
                </a:lnTo>
                <a:lnTo>
                  <a:pt x="292308" y="3387778"/>
                </a:lnTo>
                <a:close/>
              </a:path>
            </a:pathLst>
          </a:custGeom>
          <a:solidFill>
            <a:srgbClr val="EC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2CEAEDF-7DCB-5447-A3AF-D883A5D42576}"/>
              </a:ext>
            </a:extLst>
          </p:cNvPr>
          <p:cNvSpPr/>
          <p:nvPr/>
        </p:nvSpPr>
        <p:spPr>
          <a:xfrm>
            <a:off x="10395679" y="3770026"/>
            <a:ext cx="1858780" cy="3147935"/>
          </a:xfrm>
          <a:custGeom>
            <a:avLst/>
            <a:gdLst>
              <a:gd name="connsiteX0" fmla="*/ 292308 w 1858780"/>
              <a:gd name="connsiteY0" fmla="*/ 3147935 h 3147935"/>
              <a:gd name="connsiteX1" fmla="*/ 0 w 1858780"/>
              <a:gd name="connsiteY1" fmla="*/ 3140440 h 3147935"/>
              <a:gd name="connsiteX2" fmla="*/ 1858780 w 1858780"/>
              <a:gd name="connsiteY2" fmla="*/ 0 h 3147935"/>
              <a:gd name="connsiteX3" fmla="*/ 1858780 w 1858780"/>
              <a:gd name="connsiteY3" fmla="*/ 464695 h 3147935"/>
              <a:gd name="connsiteX4" fmla="*/ 292308 w 1858780"/>
              <a:gd name="connsiteY4" fmla="*/ 3147935 h 3147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8780" h="3147935">
                <a:moveTo>
                  <a:pt x="292308" y="3147935"/>
                </a:moveTo>
                <a:lnTo>
                  <a:pt x="0" y="3140440"/>
                </a:lnTo>
                <a:lnTo>
                  <a:pt x="1858780" y="0"/>
                </a:lnTo>
                <a:lnTo>
                  <a:pt x="1858780" y="464695"/>
                </a:lnTo>
                <a:lnTo>
                  <a:pt x="292308" y="3147935"/>
                </a:lnTo>
                <a:close/>
              </a:path>
            </a:pathLst>
          </a:custGeom>
          <a:solidFill>
            <a:srgbClr val="C78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Freeform 106">
            <a:extLst>
              <a:ext uri="{FF2B5EF4-FFF2-40B4-BE49-F238E27FC236}">
                <a16:creationId xmlns:a16="http://schemas.microsoft.com/office/drawing/2014/main" id="{FD2B3F64-FBE5-C747-9058-AB121FDBF17A}"/>
              </a:ext>
            </a:extLst>
          </p:cNvPr>
          <p:cNvSpPr/>
          <p:nvPr/>
        </p:nvSpPr>
        <p:spPr>
          <a:xfrm>
            <a:off x="11445986" y="5606321"/>
            <a:ext cx="779489" cy="1304145"/>
          </a:xfrm>
          <a:custGeom>
            <a:avLst/>
            <a:gdLst>
              <a:gd name="connsiteX0" fmla="*/ 292308 w 1858780"/>
              <a:gd name="connsiteY0" fmla="*/ 3147935 h 3147935"/>
              <a:gd name="connsiteX1" fmla="*/ 0 w 1858780"/>
              <a:gd name="connsiteY1" fmla="*/ 3140440 h 3147935"/>
              <a:gd name="connsiteX2" fmla="*/ 1858780 w 1858780"/>
              <a:gd name="connsiteY2" fmla="*/ 0 h 3147935"/>
              <a:gd name="connsiteX3" fmla="*/ 1858780 w 1858780"/>
              <a:gd name="connsiteY3" fmla="*/ 464695 h 3147935"/>
              <a:gd name="connsiteX4" fmla="*/ 292308 w 1858780"/>
              <a:gd name="connsiteY4" fmla="*/ 3147935 h 3147935"/>
              <a:gd name="connsiteX0" fmla="*/ 292308 w 1858780"/>
              <a:gd name="connsiteY0" fmla="*/ 3147935 h 3147935"/>
              <a:gd name="connsiteX1" fmla="*/ 0 w 1858780"/>
              <a:gd name="connsiteY1" fmla="*/ 3140440 h 3147935"/>
              <a:gd name="connsiteX2" fmla="*/ 1858780 w 1858780"/>
              <a:gd name="connsiteY2" fmla="*/ 0 h 3147935"/>
              <a:gd name="connsiteX3" fmla="*/ 981855 w 1858780"/>
              <a:gd name="connsiteY3" fmla="*/ 1956217 h 3147935"/>
              <a:gd name="connsiteX4" fmla="*/ 292308 w 1858780"/>
              <a:gd name="connsiteY4" fmla="*/ 3147935 h 3147935"/>
              <a:gd name="connsiteX0" fmla="*/ 292308 w 989351"/>
              <a:gd name="connsiteY0" fmla="*/ 1603948 h 1603948"/>
              <a:gd name="connsiteX1" fmla="*/ 0 w 989351"/>
              <a:gd name="connsiteY1" fmla="*/ 1596453 h 1603948"/>
              <a:gd name="connsiteX2" fmla="*/ 989351 w 989351"/>
              <a:gd name="connsiteY2" fmla="*/ 0 h 1603948"/>
              <a:gd name="connsiteX3" fmla="*/ 981855 w 989351"/>
              <a:gd name="connsiteY3" fmla="*/ 412230 h 1603948"/>
              <a:gd name="connsiteX4" fmla="*/ 292308 w 989351"/>
              <a:gd name="connsiteY4" fmla="*/ 1603948 h 1603948"/>
              <a:gd name="connsiteX0" fmla="*/ 292308 w 989351"/>
              <a:gd name="connsiteY0" fmla="*/ 1603948 h 1603948"/>
              <a:gd name="connsiteX1" fmla="*/ 0 w 989351"/>
              <a:gd name="connsiteY1" fmla="*/ 1596453 h 1603948"/>
              <a:gd name="connsiteX2" fmla="*/ 989351 w 989351"/>
              <a:gd name="connsiteY2" fmla="*/ 0 h 1603948"/>
              <a:gd name="connsiteX3" fmla="*/ 929389 w 989351"/>
              <a:gd name="connsiteY3" fmla="*/ 382250 h 1603948"/>
              <a:gd name="connsiteX4" fmla="*/ 292308 w 989351"/>
              <a:gd name="connsiteY4" fmla="*/ 1603948 h 1603948"/>
              <a:gd name="connsiteX0" fmla="*/ 292308 w 1004340"/>
              <a:gd name="connsiteY0" fmla="*/ 1603948 h 1603948"/>
              <a:gd name="connsiteX1" fmla="*/ 0 w 1004340"/>
              <a:gd name="connsiteY1" fmla="*/ 1596453 h 1603948"/>
              <a:gd name="connsiteX2" fmla="*/ 989351 w 1004340"/>
              <a:gd name="connsiteY2" fmla="*/ 0 h 1603948"/>
              <a:gd name="connsiteX3" fmla="*/ 1004340 w 1004340"/>
              <a:gd name="connsiteY3" fmla="*/ 359765 h 1603948"/>
              <a:gd name="connsiteX4" fmla="*/ 292308 w 1004340"/>
              <a:gd name="connsiteY4" fmla="*/ 1603948 h 1603948"/>
              <a:gd name="connsiteX0" fmla="*/ 292308 w 1026825"/>
              <a:gd name="connsiteY0" fmla="*/ 1603948 h 1603948"/>
              <a:gd name="connsiteX1" fmla="*/ 0 w 1026825"/>
              <a:gd name="connsiteY1" fmla="*/ 1596453 h 1603948"/>
              <a:gd name="connsiteX2" fmla="*/ 989351 w 1026825"/>
              <a:gd name="connsiteY2" fmla="*/ 0 h 1603948"/>
              <a:gd name="connsiteX3" fmla="*/ 1026825 w 1026825"/>
              <a:gd name="connsiteY3" fmla="*/ 359765 h 1603948"/>
              <a:gd name="connsiteX4" fmla="*/ 292308 w 1026825"/>
              <a:gd name="connsiteY4" fmla="*/ 1603948 h 1603948"/>
              <a:gd name="connsiteX0" fmla="*/ 269823 w 1026825"/>
              <a:gd name="connsiteY0" fmla="*/ 1596452 h 1596453"/>
              <a:gd name="connsiteX1" fmla="*/ 0 w 1026825"/>
              <a:gd name="connsiteY1" fmla="*/ 1596453 h 1596453"/>
              <a:gd name="connsiteX2" fmla="*/ 989351 w 1026825"/>
              <a:gd name="connsiteY2" fmla="*/ 0 h 1596453"/>
              <a:gd name="connsiteX3" fmla="*/ 1026825 w 1026825"/>
              <a:gd name="connsiteY3" fmla="*/ 359765 h 1596453"/>
              <a:gd name="connsiteX4" fmla="*/ 269823 w 1026825"/>
              <a:gd name="connsiteY4" fmla="*/ 1596452 h 1596453"/>
              <a:gd name="connsiteX0" fmla="*/ 269823 w 1026825"/>
              <a:gd name="connsiteY0" fmla="*/ 1603947 h 1603948"/>
              <a:gd name="connsiteX1" fmla="*/ 0 w 1026825"/>
              <a:gd name="connsiteY1" fmla="*/ 1603948 h 1603948"/>
              <a:gd name="connsiteX2" fmla="*/ 1004341 w 1026825"/>
              <a:gd name="connsiteY2" fmla="*/ 0 h 1603948"/>
              <a:gd name="connsiteX3" fmla="*/ 1026825 w 1026825"/>
              <a:gd name="connsiteY3" fmla="*/ 367260 h 1603948"/>
              <a:gd name="connsiteX4" fmla="*/ 269823 w 1026825"/>
              <a:gd name="connsiteY4" fmla="*/ 1603947 h 1603948"/>
              <a:gd name="connsiteX0" fmla="*/ 269823 w 1004341"/>
              <a:gd name="connsiteY0" fmla="*/ 1603947 h 1603948"/>
              <a:gd name="connsiteX1" fmla="*/ 0 w 1004341"/>
              <a:gd name="connsiteY1" fmla="*/ 1603948 h 1603948"/>
              <a:gd name="connsiteX2" fmla="*/ 1004341 w 1004341"/>
              <a:gd name="connsiteY2" fmla="*/ 0 h 1603948"/>
              <a:gd name="connsiteX3" fmla="*/ 1004340 w 1004341"/>
              <a:gd name="connsiteY3" fmla="*/ 382250 h 1603948"/>
              <a:gd name="connsiteX4" fmla="*/ 269823 w 1004341"/>
              <a:gd name="connsiteY4" fmla="*/ 1603947 h 1603948"/>
              <a:gd name="connsiteX0" fmla="*/ 269823 w 1004340"/>
              <a:gd name="connsiteY0" fmla="*/ 1319134 h 1319135"/>
              <a:gd name="connsiteX1" fmla="*/ 0 w 1004340"/>
              <a:gd name="connsiteY1" fmla="*/ 1319135 h 1319135"/>
              <a:gd name="connsiteX2" fmla="*/ 771994 w 1004340"/>
              <a:gd name="connsiteY2" fmla="*/ 0 h 1319135"/>
              <a:gd name="connsiteX3" fmla="*/ 1004340 w 1004340"/>
              <a:gd name="connsiteY3" fmla="*/ 97437 h 1319135"/>
              <a:gd name="connsiteX4" fmla="*/ 269823 w 1004340"/>
              <a:gd name="connsiteY4" fmla="*/ 1319134 h 1319135"/>
              <a:gd name="connsiteX0" fmla="*/ 269823 w 816963"/>
              <a:gd name="connsiteY0" fmla="*/ 1319134 h 1319135"/>
              <a:gd name="connsiteX1" fmla="*/ 0 w 816963"/>
              <a:gd name="connsiteY1" fmla="*/ 1319135 h 1319135"/>
              <a:gd name="connsiteX2" fmla="*/ 771994 w 816963"/>
              <a:gd name="connsiteY2" fmla="*/ 0 h 1319135"/>
              <a:gd name="connsiteX3" fmla="*/ 816963 w 816963"/>
              <a:gd name="connsiteY3" fmla="*/ 254834 h 1319135"/>
              <a:gd name="connsiteX4" fmla="*/ 269823 w 816963"/>
              <a:gd name="connsiteY4" fmla="*/ 1319134 h 1319135"/>
              <a:gd name="connsiteX0" fmla="*/ 269823 w 779488"/>
              <a:gd name="connsiteY0" fmla="*/ 1319134 h 1319135"/>
              <a:gd name="connsiteX1" fmla="*/ 0 w 779488"/>
              <a:gd name="connsiteY1" fmla="*/ 1319135 h 1319135"/>
              <a:gd name="connsiteX2" fmla="*/ 771994 w 779488"/>
              <a:gd name="connsiteY2" fmla="*/ 0 h 1319135"/>
              <a:gd name="connsiteX3" fmla="*/ 779488 w 779488"/>
              <a:gd name="connsiteY3" fmla="*/ 389745 h 1319135"/>
              <a:gd name="connsiteX4" fmla="*/ 269823 w 779488"/>
              <a:gd name="connsiteY4" fmla="*/ 1319134 h 1319135"/>
              <a:gd name="connsiteX0" fmla="*/ 104931 w 779488"/>
              <a:gd name="connsiteY0" fmla="*/ 1326630 h 1326630"/>
              <a:gd name="connsiteX1" fmla="*/ 0 w 779488"/>
              <a:gd name="connsiteY1" fmla="*/ 1319135 h 1326630"/>
              <a:gd name="connsiteX2" fmla="*/ 771994 w 779488"/>
              <a:gd name="connsiteY2" fmla="*/ 0 h 1326630"/>
              <a:gd name="connsiteX3" fmla="*/ 779488 w 779488"/>
              <a:gd name="connsiteY3" fmla="*/ 389745 h 1326630"/>
              <a:gd name="connsiteX4" fmla="*/ 104931 w 779488"/>
              <a:gd name="connsiteY4" fmla="*/ 1326630 h 1326630"/>
              <a:gd name="connsiteX0" fmla="*/ 254833 w 779488"/>
              <a:gd name="connsiteY0" fmla="*/ 1319135 h 1319135"/>
              <a:gd name="connsiteX1" fmla="*/ 0 w 779488"/>
              <a:gd name="connsiteY1" fmla="*/ 1319135 h 1319135"/>
              <a:gd name="connsiteX2" fmla="*/ 771994 w 779488"/>
              <a:gd name="connsiteY2" fmla="*/ 0 h 1319135"/>
              <a:gd name="connsiteX3" fmla="*/ 779488 w 779488"/>
              <a:gd name="connsiteY3" fmla="*/ 389745 h 1319135"/>
              <a:gd name="connsiteX4" fmla="*/ 254833 w 779488"/>
              <a:gd name="connsiteY4" fmla="*/ 1319135 h 1319135"/>
              <a:gd name="connsiteX0" fmla="*/ 254833 w 779489"/>
              <a:gd name="connsiteY0" fmla="*/ 1304145 h 1304145"/>
              <a:gd name="connsiteX1" fmla="*/ 0 w 779489"/>
              <a:gd name="connsiteY1" fmla="*/ 1304145 h 1304145"/>
              <a:gd name="connsiteX2" fmla="*/ 779489 w 779489"/>
              <a:gd name="connsiteY2" fmla="*/ 0 h 1304145"/>
              <a:gd name="connsiteX3" fmla="*/ 779488 w 779489"/>
              <a:gd name="connsiteY3" fmla="*/ 374755 h 1304145"/>
              <a:gd name="connsiteX4" fmla="*/ 254833 w 779489"/>
              <a:gd name="connsiteY4" fmla="*/ 1304145 h 1304145"/>
              <a:gd name="connsiteX0" fmla="*/ 254833 w 779489"/>
              <a:gd name="connsiteY0" fmla="*/ 1304145 h 1304145"/>
              <a:gd name="connsiteX1" fmla="*/ 0 w 779489"/>
              <a:gd name="connsiteY1" fmla="*/ 1304145 h 1304145"/>
              <a:gd name="connsiteX2" fmla="*/ 779489 w 779489"/>
              <a:gd name="connsiteY2" fmla="*/ 0 h 1304145"/>
              <a:gd name="connsiteX3" fmla="*/ 779488 w 779489"/>
              <a:gd name="connsiteY3" fmla="*/ 397240 h 1304145"/>
              <a:gd name="connsiteX4" fmla="*/ 254833 w 779489"/>
              <a:gd name="connsiteY4" fmla="*/ 1304145 h 13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9489" h="1304145">
                <a:moveTo>
                  <a:pt x="254833" y="1304145"/>
                </a:moveTo>
                <a:lnTo>
                  <a:pt x="0" y="1304145"/>
                </a:lnTo>
                <a:lnTo>
                  <a:pt x="779489" y="0"/>
                </a:lnTo>
                <a:cubicBezTo>
                  <a:pt x="779489" y="127417"/>
                  <a:pt x="779488" y="269823"/>
                  <a:pt x="779488" y="397240"/>
                </a:cubicBezTo>
                <a:lnTo>
                  <a:pt x="254833" y="1304145"/>
                </a:lnTo>
                <a:close/>
              </a:path>
            </a:pathLst>
          </a:cu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Freeform 105">
            <a:extLst>
              <a:ext uri="{FF2B5EF4-FFF2-40B4-BE49-F238E27FC236}">
                <a16:creationId xmlns:a16="http://schemas.microsoft.com/office/drawing/2014/main" id="{60AA8501-B3EA-B74F-AD8F-8FFAE8568D12}"/>
              </a:ext>
            </a:extLst>
          </p:cNvPr>
          <p:cNvSpPr/>
          <p:nvPr/>
        </p:nvSpPr>
        <p:spPr>
          <a:xfrm>
            <a:off x="11223157" y="5306518"/>
            <a:ext cx="1004341" cy="1603948"/>
          </a:xfrm>
          <a:custGeom>
            <a:avLst/>
            <a:gdLst>
              <a:gd name="connsiteX0" fmla="*/ 292308 w 1858780"/>
              <a:gd name="connsiteY0" fmla="*/ 3147935 h 3147935"/>
              <a:gd name="connsiteX1" fmla="*/ 0 w 1858780"/>
              <a:gd name="connsiteY1" fmla="*/ 3140440 h 3147935"/>
              <a:gd name="connsiteX2" fmla="*/ 1858780 w 1858780"/>
              <a:gd name="connsiteY2" fmla="*/ 0 h 3147935"/>
              <a:gd name="connsiteX3" fmla="*/ 1858780 w 1858780"/>
              <a:gd name="connsiteY3" fmla="*/ 464695 h 3147935"/>
              <a:gd name="connsiteX4" fmla="*/ 292308 w 1858780"/>
              <a:gd name="connsiteY4" fmla="*/ 3147935 h 3147935"/>
              <a:gd name="connsiteX0" fmla="*/ 292308 w 1858780"/>
              <a:gd name="connsiteY0" fmla="*/ 3147935 h 3147935"/>
              <a:gd name="connsiteX1" fmla="*/ 0 w 1858780"/>
              <a:gd name="connsiteY1" fmla="*/ 3140440 h 3147935"/>
              <a:gd name="connsiteX2" fmla="*/ 1858780 w 1858780"/>
              <a:gd name="connsiteY2" fmla="*/ 0 h 3147935"/>
              <a:gd name="connsiteX3" fmla="*/ 981855 w 1858780"/>
              <a:gd name="connsiteY3" fmla="*/ 1956217 h 3147935"/>
              <a:gd name="connsiteX4" fmla="*/ 292308 w 1858780"/>
              <a:gd name="connsiteY4" fmla="*/ 3147935 h 3147935"/>
              <a:gd name="connsiteX0" fmla="*/ 292308 w 989351"/>
              <a:gd name="connsiteY0" fmla="*/ 1603948 h 1603948"/>
              <a:gd name="connsiteX1" fmla="*/ 0 w 989351"/>
              <a:gd name="connsiteY1" fmla="*/ 1596453 h 1603948"/>
              <a:gd name="connsiteX2" fmla="*/ 989351 w 989351"/>
              <a:gd name="connsiteY2" fmla="*/ 0 h 1603948"/>
              <a:gd name="connsiteX3" fmla="*/ 981855 w 989351"/>
              <a:gd name="connsiteY3" fmla="*/ 412230 h 1603948"/>
              <a:gd name="connsiteX4" fmla="*/ 292308 w 989351"/>
              <a:gd name="connsiteY4" fmla="*/ 1603948 h 1603948"/>
              <a:gd name="connsiteX0" fmla="*/ 292308 w 989351"/>
              <a:gd name="connsiteY0" fmla="*/ 1603948 h 1603948"/>
              <a:gd name="connsiteX1" fmla="*/ 0 w 989351"/>
              <a:gd name="connsiteY1" fmla="*/ 1596453 h 1603948"/>
              <a:gd name="connsiteX2" fmla="*/ 989351 w 989351"/>
              <a:gd name="connsiteY2" fmla="*/ 0 h 1603948"/>
              <a:gd name="connsiteX3" fmla="*/ 929389 w 989351"/>
              <a:gd name="connsiteY3" fmla="*/ 382250 h 1603948"/>
              <a:gd name="connsiteX4" fmla="*/ 292308 w 989351"/>
              <a:gd name="connsiteY4" fmla="*/ 1603948 h 1603948"/>
              <a:gd name="connsiteX0" fmla="*/ 292308 w 1004340"/>
              <a:gd name="connsiteY0" fmla="*/ 1603948 h 1603948"/>
              <a:gd name="connsiteX1" fmla="*/ 0 w 1004340"/>
              <a:gd name="connsiteY1" fmla="*/ 1596453 h 1603948"/>
              <a:gd name="connsiteX2" fmla="*/ 989351 w 1004340"/>
              <a:gd name="connsiteY2" fmla="*/ 0 h 1603948"/>
              <a:gd name="connsiteX3" fmla="*/ 1004340 w 1004340"/>
              <a:gd name="connsiteY3" fmla="*/ 359765 h 1603948"/>
              <a:gd name="connsiteX4" fmla="*/ 292308 w 1004340"/>
              <a:gd name="connsiteY4" fmla="*/ 1603948 h 1603948"/>
              <a:gd name="connsiteX0" fmla="*/ 292308 w 1026825"/>
              <a:gd name="connsiteY0" fmla="*/ 1603948 h 1603948"/>
              <a:gd name="connsiteX1" fmla="*/ 0 w 1026825"/>
              <a:gd name="connsiteY1" fmla="*/ 1596453 h 1603948"/>
              <a:gd name="connsiteX2" fmla="*/ 989351 w 1026825"/>
              <a:gd name="connsiteY2" fmla="*/ 0 h 1603948"/>
              <a:gd name="connsiteX3" fmla="*/ 1026825 w 1026825"/>
              <a:gd name="connsiteY3" fmla="*/ 359765 h 1603948"/>
              <a:gd name="connsiteX4" fmla="*/ 292308 w 1026825"/>
              <a:gd name="connsiteY4" fmla="*/ 1603948 h 1603948"/>
              <a:gd name="connsiteX0" fmla="*/ 269823 w 1026825"/>
              <a:gd name="connsiteY0" fmla="*/ 1596452 h 1596453"/>
              <a:gd name="connsiteX1" fmla="*/ 0 w 1026825"/>
              <a:gd name="connsiteY1" fmla="*/ 1596453 h 1596453"/>
              <a:gd name="connsiteX2" fmla="*/ 989351 w 1026825"/>
              <a:gd name="connsiteY2" fmla="*/ 0 h 1596453"/>
              <a:gd name="connsiteX3" fmla="*/ 1026825 w 1026825"/>
              <a:gd name="connsiteY3" fmla="*/ 359765 h 1596453"/>
              <a:gd name="connsiteX4" fmla="*/ 269823 w 1026825"/>
              <a:gd name="connsiteY4" fmla="*/ 1596452 h 1596453"/>
              <a:gd name="connsiteX0" fmla="*/ 269823 w 1026825"/>
              <a:gd name="connsiteY0" fmla="*/ 1603947 h 1603948"/>
              <a:gd name="connsiteX1" fmla="*/ 0 w 1026825"/>
              <a:gd name="connsiteY1" fmla="*/ 1603948 h 1603948"/>
              <a:gd name="connsiteX2" fmla="*/ 1004341 w 1026825"/>
              <a:gd name="connsiteY2" fmla="*/ 0 h 1603948"/>
              <a:gd name="connsiteX3" fmla="*/ 1026825 w 1026825"/>
              <a:gd name="connsiteY3" fmla="*/ 367260 h 1603948"/>
              <a:gd name="connsiteX4" fmla="*/ 269823 w 1026825"/>
              <a:gd name="connsiteY4" fmla="*/ 1603947 h 1603948"/>
              <a:gd name="connsiteX0" fmla="*/ 269823 w 1004341"/>
              <a:gd name="connsiteY0" fmla="*/ 1603947 h 1603948"/>
              <a:gd name="connsiteX1" fmla="*/ 0 w 1004341"/>
              <a:gd name="connsiteY1" fmla="*/ 1603948 h 1603948"/>
              <a:gd name="connsiteX2" fmla="*/ 1004341 w 1004341"/>
              <a:gd name="connsiteY2" fmla="*/ 0 h 1603948"/>
              <a:gd name="connsiteX3" fmla="*/ 1004340 w 1004341"/>
              <a:gd name="connsiteY3" fmla="*/ 382250 h 1603948"/>
              <a:gd name="connsiteX4" fmla="*/ 269823 w 1004341"/>
              <a:gd name="connsiteY4" fmla="*/ 1603947 h 160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4341" h="1603948">
                <a:moveTo>
                  <a:pt x="269823" y="1603947"/>
                </a:moveTo>
                <a:lnTo>
                  <a:pt x="0" y="1603948"/>
                </a:lnTo>
                <a:lnTo>
                  <a:pt x="1004341" y="0"/>
                </a:lnTo>
                <a:cubicBezTo>
                  <a:pt x="1004341" y="127417"/>
                  <a:pt x="1004340" y="254833"/>
                  <a:pt x="1004340" y="382250"/>
                </a:cubicBezTo>
                <a:lnTo>
                  <a:pt x="269823" y="1603947"/>
                </a:lnTo>
                <a:close/>
              </a:path>
            </a:pathLst>
          </a:custGeom>
          <a:solidFill>
            <a:srgbClr val="C78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F8D4D09-068A-204E-9ED2-4F2110211D09}"/>
              </a:ext>
            </a:extLst>
          </p:cNvPr>
          <p:cNvSpPr/>
          <p:nvPr/>
        </p:nvSpPr>
        <p:spPr>
          <a:xfrm>
            <a:off x="10620531" y="4122294"/>
            <a:ext cx="1626433" cy="2803161"/>
          </a:xfrm>
          <a:custGeom>
            <a:avLst/>
            <a:gdLst>
              <a:gd name="connsiteX0" fmla="*/ 749508 w 1641423"/>
              <a:gd name="connsiteY0" fmla="*/ 2765685 h 2810656"/>
              <a:gd name="connsiteX1" fmla="*/ 1626433 w 1641423"/>
              <a:gd name="connsiteY1" fmla="*/ 1274164 h 2810656"/>
              <a:gd name="connsiteX2" fmla="*/ 1641423 w 1641423"/>
              <a:gd name="connsiteY2" fmla="*/ 0 h 2810656"/>
              <a:gd name="connsiteX3" fmla="*/ 0 w 1641423"/>
              <a:gd name="connsiteY3" fmla="*/ 2810656 h 2810656"/>
              <a:gd name="connsiteX4" fmla="*/ 749508 w 1641423"/>
              <a:gd name="connsiteY4" fmla="*/ 2765685 h 2810656"/>
              <a:gd name="connsiteX0" fmla="*/ 734518 w 1641423"/>
              <a:gd name="connsiteY0" fmla="*/ 2795665 h 2810656"/>
              <a:gd name="connsiteX1" fmla="*/ 1626433 w 1641423"/>
              <a:gd name="connsiteY1" fmla="*/ 1274164 h 2810656"/>
              <a:gd name="connsiteX2" fmla="*/ 1641423 w 1641423"/>
              <a:gd name="connsiteY2" fmla="*/ 0 h 2810656"/>
              <a:gd name="connsiteX3" fmla="*/ 0 w 1641423"/>
              <a:gd name="connsiteY3" fmla="*/ 2810656 h 2810656"/>
              <a:gd name="connsiteX4" fmla="*/ 734518 w 1641423"/>
              <a:gd name="connsiteY4" fmla="*/ 2795665 h 2810656"/>
              <a:gd name="connsiteX0" fmla="*/ 712033 w 1618938"/>
              <a:gd name="connsiteY0" fmla="*/ 2795665 h 2795665"/>
              <a:gd name="connsiteX1" fmla="*/ 1603948 w 1618938"/>
              <a:gd name="connsiteY1" fmla="*/ 1274164 h 2795665"/>
              <a:gd name="connsiteX2" fmla="*/ 1618938 w 1618938"/>
              <a:gd name="connsiteY2" fmla="*/ 0 h 2795665"/>
              <a:gd name="connsiteX3" fmla="*/ 0 w 1618938"/>
              <a:gd name="connsiteY3" fmla="*/ 2788170 h 2795665"/>
              <a:gd name="connsiteX4" fmla="*/ 712033 w 1618938"/>
              <a:gd name="connsiteY4" fmla="*/ 2795665 h 2795665"/>
              <a:gd name="connsiteX0" fmla="*/ 719528 w 1626433"/>
              <a:gd name="connsiteY0" fmla="*/ 2795665 h 2803161"/>
              <a:gd name="connsiteX1" fmla="*/ 1611443 w 1626433"/>
              <a:gd name="connsiteY1" fmla="*/ 1274164 h 2803161"/>
              <a:gd name="connsiteX2" fmla="*/ 1626433 w 1626433"/>
              <a:gd name="connsiteY2" fmla="*/ 0 h 2803161"/>
              <a:gd name="connsiteX3" fmla="*/ 0 w 1626433"/>
              <a:gd name="connsiteY3" fmla="*/ 2803161 h 2803161"/>
              <a:gd name="connsiteX4" fmla="*/ 719528 w 1626433"/>
              <a:gd name="connsiteY4" fmla="*/ 2795665 h 2803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433" h="2803161">
                <a:moveTo>
                  <a:pt x="719528" y="2795665"/>
                </a:moveTo>
                <a:lnTo>
                  <a:pt x="1611443" y="1274164"/>
                </a:lnTo>
                <a:lnTo>
                  <a:pt x="1626433" y="0"/>
                </a:lnTo>
                <a:lnTo>
                  <a:pt x="0" y="2803161"/>
                </a:lnTo>
                <a:lnTo>
                  <a:pt x="719528" y="2795665"/>
                </a:lnTo>
                <a:close/>
              </a:path>
            </a:pathLst>
          </a:cu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CE1F9A1B-5D01-E147-B246-E898F78B269B}"/>
              </a:ext>
            </a:extLst>
          </p:cNvPr>
          <p:cNvCxnSpPr>
            <a:cxnSpLocks/>
          </p:cNvCxnSpPr>
          <p:nvPr/>
        </p:nvCxnSpPr>
        <p:spPr>
          <a:xfrm>
            <a:off x="986093" y="4582202"/>
            <a:ext cx="0" cy="136768"/>
          </a:xfrm>
          <a:prstGeom prst="line">
            <a:avLst/>
          </a:prstGeom>
          <a:ln w="38100">
            <a:solidFill>
              <a:srgbClr val="00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D8AF7BE5-D828-7D47-A91E-9D9DC0A0DD2A}"/>
              </a:ext>
            </a:extLst>
          </p:cNvPr>
          <p:cNvCxnSpPr>
            <a:cxnSpLocks/>
          </p:cNvCxnSpPr>
          <p:nvPr/>
        </p:nvCxnSpPr>
        <p:spPr>
          <a:xfrm>
            <a:off x="1991501" y="4289570"/>
            <a:ext cx="0" cy="429400"/>
          </a:xfrm>
          <a:prstGeom prst="line">
            <a:avLst/>
          </a:prstGeom>
          <a:ln w="38100">
            <a:solidFill>
              <a:srgbClr val="00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3B2E2A33-2383-5F43-AF93-F7708F46FE47}"/>
              </a:ext>
            </a:extLst>
          </p:cNvPr>
          <p:cNvCxnSpPr>
            <a:cxnSpLocks/>
          </p:cNvCxnSpPr>
          <p:nvPr/>
        </p:nvCxnSpPr>
        <p:spPr>
          <a:xfrm>
            <a:off x="3486102" y="3261187"/>
            <a:ext cx="0" cy="1467336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47020A20-5F9D-B642-BDE2-706B9A613CBB}"/>
              </a:ext>
            </a:extLst>
          </p:cNvPr>
          <p:cNvCxnSpPr>
            <a:cxnSpLocks/>
          </p:cNvCxnSpPr>
          <p:nvPr/>
        </p:nvCxnSpPr>
        <p:spPr>
          <a:xfrm>
            <a:off x="3987046" y="2533778"/>
            <a:ext cx="0" cy="2194745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AACA5049-76B5-7D4D-9594-4A3425F8AE2A}"/>
              </a:ext>
            </a:extLst>
          </p:cNvPr>
          <p:cNvCxnSpPr>
            <a:cxnSpLocks/>
          </p:cNvCxnSpPr>
          <p:nvPr/>
        </p:nvCxnSpPr>
        <p:spPr>
          <a:xfrm>
            <a:off x="5473842" y="2826410"/>
            <a:ext cx="0" cy="1944991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99FBBA41-2809-6740-8FFE-FC1E2E739B92}"/>
              </a:ext>
            </a:extLst>
          </p:cNvPr>
          <p:cNvCxnSpPr>
            <a:cxnSpLocks/>
          </p:cNvCxnSpPr>
          <p:nvPr/>
        </p:nvCxnSpPr>
        <p:spPr>
          <a:xfrm>
            <a:off x="6481647" y="2972726"/>
            <a:ext cx="0" cy="1755797"/>
          </a:xfrm>
          <a:prstGeom prst="line">
            <a:avLst/>
          </a:prstGeom>
          <a:ln w="38100">
            <a:solidFill>
              <a:srgbClr val="00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3895A2EB-8DC6-0A42-B62C-BA37D269E33B}"/>
              </a:ext>
            </a:extLst>
          </p:cNvPr>
          <p:cNvCxnSpPr>
            <a:cxnSpLocks/>
          </p:cNvCxnSpPr>
          <p:nvPr/>
        </p:nvCxnSpPr>
        <p:spPr>
          <a:xfrm>
            <a:off x="6972330" y="1949572"/>
            <a:ext cx="0" cy="2821829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68D60718-B5BB-DA4F-8A9F-F588EE36368B}"/>
              </a:ext>
            </a:extLst>
          </p:cNvPr>
          <p:cNvSpPr txBox="1"/>
          <p:nvPr/>
        </p:nvSpPr>
        <p:spPr>
          <a:xfrm>
            <a:off x="550089" y="4529900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1%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B3004D80-9694-9145-8DDB-E61F89686B5C}"/>
              </a:ext>
            </a:extLst>
          </p:cNvPr>
          <p:cNvSpPr txBox="1"/>
          <p:nvPr/>
        </p:nvSpPr>
        <p:spPr>
          <a:xfrm>
            <a:off x="1044974" y="4227194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B71BACD6-A7AE-9542-B73F-F325327D7957}"/>
              </a:ext>
            </a:extLst>
          </p:cNvPr>
          <p:cNvSpPr txBox="1"/>
          <p:nvPr/>
        </p:nvSpPr>
        <p:spPr>
          <a:xfrm>
            <a:off x="1552054" y="4227194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C24B3D36-8BE7-414F-8001-79DF51EED67B}"/>
              </a:ext>
            </a:extLst>
          </p:cNvPr>
          <p:cNvSpPr txBox="1"/>
          <p:nvPr/>
        </p:nvSpPr>
        <p:spPr>
          <a:xfrm>
            <a:off x="2070899" y="4227194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6807B64F-61F2-A643-AB42-FB218420725A}"/>
              </a:ext>
            </a:extLst>
          </p:cNvPr>
          <p:cNvSpPr txBox="1"/>
          <p:nvPr/>
        </p:nvSpPr>
        <p:spPr>
          <a:xfrm>
            <a:off x="2554307" y="3930830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2888D57E-C40B-2047-BFEE-90BB93A1097D}"/>
              </a:ext>
            </a:extLst>
          </p:cNvPr>
          <p:cNvSpPr txBox="1"/>
          <p:nvPr/>
        </p:nvSpPr>
        <p:spPr>
          <a:xfrm>
            <a:off x="3053491" y="3201013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6C6D12B7-97D2-464F-9872-3D1ED4AC92AF}"/>
              </a:ext>
            </a:extLst>
          </p:cNvPr>
          <p:cNvSpPr txBox="1"/>
          <p:nvPr/>
        </p:nvSpPr>
        <p:spPr>
          <a:xfrm>
            <a:off x="3553852" y="2476231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5A92FB62-58D0-4047-A4EF-DC6CE555571E}"/>
              </a:ext>
            </a:extLst>
          </p:cNvPr>
          <p:cNvSpPr txBox="1"/>
          <p:nvPr/>
        </p:nvSpPr>
        <p:spPr>
          <a:xfrm>
            <a:off x="4054161" y="3350188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9%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AC205E6F-A119-434D-B0AC-8A8B830259A4}"/>
              </a:ext>
            </a:extLst>
          </p:cNvPr>
          <p:cNvSpPr txBox="1"/>
          <p:nvPr/>
        </p:nvSpPr>
        <p:spPr>
          <a:xfrm>
            <a:off x="4549099" y="4234530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F75D04E6-692A-E041-A851-3654FBA45364}"/>
              </a:ext>
            </a:extLst>
          </p:cNvPr>
          <p:cNvSpPr txBox="1"/>
          <p:nvPr/>
        </p:nvSpPr>
        <p:spPr>
          <a:xfrm>
            <a:off x="5037597" y="2768203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13%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EE5A45AC-F4DA-A44C-AC48-E808946130F2}"/>
              </a:ext>
            </a:extLst>
          </p:cNvPr>
          <p:cNvSpPr txBox="1"/>
          <p:nvPr/>
        </p:nvSpPr>
        <p:spPr>
          <a:xfrm>
            <a:off x="5544908" y="4373257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B946A492-C92F-3E41-93E9-7EF191AA5341}"/>
              </a:ext>
            </a:extLst>
          </p:cNvPr>
          <p:cNvSpPr txBox="1"/>
          <p:nvPr/>
        </p:nvSpPr>
        <p:spPr>
          <a:xfrm>
            <a:off x="6052129" y="2907812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12%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E6D376B2-0042-0348-B0EA-D855F4751266}"/>
              </a:ext>
            </a:extLst>
          </p:cNvPr>
          <p:cNvSpPr txBox="1"/>
          <p:nvPr/>
        </p:nvSpPr>
        <p:spPr>
          <a:xfrm>
            <a:off x="6546208" y="1882478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19%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CAD1DD2D-B69D-FF46-AD4E-FA91A22A1463}"/>
              </a:ext>
            </a:extLst>
          </p:cNvPr>
          <p:cNvSpPr txBox="1"/>
          <p:nvPr/>
        </p:nvSpPr>
        <p:spPr>
          <a:xfrm>
            <a:off x="7028492" y="4074383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4%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4925263-2F8E-524C-B7C2-43647A54975F}"/>
              </a:ext>
            </a:extLst>
          </p:cNvPr>
          <p:cNvCxnSpPr/>
          <p:nvPr/>
        </p:nvCxnSpPr>
        <p:spPr>
          <a:xfrm>
            <a:off x="941184" y="4771401"/>
            <a:ext cx="6963401" cy="0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5E335889-281F-FA46-9D47-76021BEBBDCB}"/>
              </a:ext>
            </a:extLst>
          </p:cNvPr>
          <p:cNvSpPr txBox="1"/>
          <p:nvPr/>
        </p:nvSpPr>
        <p:spPr>
          <a:xfrm>
            <a:off x="823741" y="950554"/>
            <a:ext cx="8667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A1362F"/>
                </a:solidFill>
                <a:latin typeface="Arial Rounded MT Bold" panose="020F0704030504030204" pitchFamily="34" charset="77"/>
              </a:rPr>
              <a:t>DRINKING WHILE WORKING IS THE SECOND LARGEST OCCASION IN VALUE DURING ‘MY DAY TO DAY’ MOMENTS AND 3</a:t>
            </a:r>
            <a:r>
              <a:rPr lang="en-GB" baseline="30000" dirty="0">
                <a:solidFill>
                  <a:srgbClr val="A1362F"/>
                </a:solidFill>
                <a:latin typeface="Arial Rounded MT Bold" panose="020F0704030504030204" pitchFamily="34" charset="77"/>
              </a:rPr>
              <a:t>RD</a:t>
            </a:r>
            <a:r>
              <a:rPr lang="en-GB" dirty="0">
                <a:solidFill>
                  <a:srgbClr val="A1362F"/>
                </a:solidFill>
                <a:latin typeface="Arial Rounded MT Bold" panose="020F0704030504030204" pitchFamily="34" charset="77"/>
              </a:rPr>
              <a:t> OVERALL </a:t>
            </a:r>
            <a:endParaRPr lang="en-US" dirty="0">
              <a:solidFill>
                <a:srgbClr val="A1362F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7EBCEFD-BC88-5C40-9B74-23EA765BE7BD}"/>
              </a:ext>
            </a:extLst>
          </p:cNvPr>
          <p:cNvSpPr/>
          <p:nvPr/>
        </p:nvSpPr>
        <p:spPr>
          <a:xfrm>
            <a:off x="6180738" y="2553989"/>
            <a:ext cx="670744" cy="647026"/>
          </a:xfrm>
          <a:custGeom>
            <a:avLst/>
            <a:gdLst>
              <a:gd name="connsiteX0" fmla="*/ 0 w 670743"/>
              <a:gd name="connsiteY0" fmla="*/ 323513 h 647025"/>
              <a:gd name="connsiteX1" fmla="*/ 335372 w 670743"/>
              <a:gd name="connsiteY1" fmla="*/ 0 h 647025"/>
              <a:gd name="connsiteX2" fmla="*/ 670744 w 670743"/>
              <a:gd name="connsiteY2" fmla="*/ 323513 h 647025"/>
              <a:gd name="connsiteX3" fmla="*/ 335372 w 670743"/>
              <a:gd name="connsiteY3" fmla="*/ 647026 h 647025"/>
              <a:gd name="connsiteX4" fmla="*/ 0 w 670743"/>
              <a:gd name="connsiteY4" fmla="*/ 323513 h 647025"/>
              <a:gd name="connsiteX0" fmla="*/ 335372 w 670744"/>
              <a:gd name="connsiteY0" fmla="*/ 0 h 647026"/>
              <a:gd name="connsiteX1" fmla="*/ 670744 w 670744"/>
              <a:gd name="connsiteY1" fmla="*/ 323513 h 647026"/>
              <a:gd name="connsiteX2" fmla="*/ 335372 w 670744"/>
              <a:gd name="connsiteY2" fmla="*/ 647026 h 647026"/>
              <a:gd name="connsiteX3" fmla="*/ 0 w 670744"/>
              <a:gd name="connsiteY3" fmla="*/ 323513 h 647026"/>
              <a:gd name="connsiteX4" fmla="*/ 426812 w 670744"/>
              <a:gd name="connsiteY4" fmla="*/ 91440 h 647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744" h="647026">
                <a:moveTo>
                  <a:pt x="335372" y="0"/>
                </a:moveTo>
                <a:cubicBezTo>
                  <a:pt x="520593" y="0"/>
                  <a:pt x="670744" y="144842"/>
                  <a:pt x="670744" y="323513"/>
                </a:cubicBezTo>
                <a:cubicBezTo>
                  <a:pt x="670744" y="502184"/>
                  <a:pt x="520593" y="647026"/>
                  <a:pt x="335372" y="647026"/>
                </a:cubicBezTo>
                <a:cubicBezTo>
                  <a:pt x="150151" y="647026"/>
                  <a:pt x="0" y="502184"/>
                  <a:pt x="0" y="323513"/>
                </a:cubicBezTo>
                <a:cubicBezTo>
                  <a:pt x="0" y="144842"/>
                  <a:pt x="150151" y="0"/>
                  <a:pt x="426812" y="91440"/>
                </a:cubicBezTo>
              </a:path>
            </a:pathLst>
          </a:custGeom>
          <a:noFill/>
          <a:ln w="28575">
            <a:solidFill>
              <a:srgbClr val="A136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">
            <a:extLst>
              <a:ext uri="{FF2B5EF4-FFF2-40B4-BE49-F238E27FC236}">
                <a16:creationId xmlns:a16="http://schemas.microsoft.com/office/drawing/2014/main" id="{A6AE0452-C658-9B4B-8F35-3A0E4CDE79C2}"/>
              </a:ext>
            </a:extLst>
          </p:cNvPr>
          <p:cNvSpPr/>
          <p:nvPr/>
        </p:nvSpPr>
        <p:spPr>
          <a:xfrm>
            <a:off x="6650054" y="1769237"/>
            <a:ext cx="458127" cy="441927"/>
          </a:xfrm>
          <a:custGeom>
            <a:avLst/>
            <a:gdLst>
              <a:gd name="connsiteX0" fmla="*/ 0 w 670743"/>
              <a:gd name="connsiteY0" fmla="*/ 323513 h 647025"/>
              <a:gd name="connsiteX1" fmla="*/ 335372 w 670743"/>
              <a:gd name="connsiteY1" fmla="*/ 0 h 647025"/>
              <a:gd name="connsiteX2" fmla="*/ 670744 w 670743"/>
              <a:gd name="connsiteY2" fmla="*/ 323513 h 647025"/>
              <a:gd name="connsiteX3" fmla="*/ 335372 w 670743"/>
              <a:gd name="connsiteY3" fmla="*/ 647026 h 647025"/>
              <a:gd name="connsiteX4" fmla="*/ 0 w 670743"/>
              <a:gd name="connsiteY4" fmla="*/ 323513 h 647025"/>
              <a:gd name="connsiteX0" fmla="*/ 335372 w 670744"/>
              <a:gd name="connsiteY0" fmla="*/ 0 h 647026"/>
              <a:gd name="connsiteX1" fmla="*/ 670744 w 670744"/>
              <a:gd name="connsiteY1" fmla="*/ 323513 h 647026"/>
              <a:gd name="connsiteX2" fmla="*/ 335372 w 670744"/>
              <a:gd name="connsiteY2" fmla="*/ 647026 h 647026"/>
              <a:gd name="connsiteX3" fmla="*/ 0 w 670744"/>
              <a:gd name="connsiteY3" fmla="*/ 323513 h 647026"/>
              <a:gd name="connsiteX4" fmla="*/ 426812 w 670744"/>
              <a:gd name="connsiteY4" fmla="*/ 91440 h 647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744" h="647026">
                <a:moveTo>
                  <a:pt x="335372" y="0"/>
                </a:moveTo>
                <a:cubicBezTo>
                  <a:pt x="520593" y="0"/>
                  <a:pt x="670744" y="144842"/>
                  <a:pt x="670744" y="323513"/>
                </a:cubicBezTo>
                <a:cubicBezTo>
                  <a:pt x="670744" y="502184"/>
                  <a:pt x="520593" y="647026"/>
                  <a:pt x="335372" y="647026"/>
                </a:cubicBezTo>
                <a:cubicBezTo>
                  <a:pt x="150151" y="647026"/>
                  <a:pt x="0" y="502184"/>
                  <a:pt x="0" y="323513"/>
                </a:cubicBezTo>
                <a:cubicBezTo>
                  <a:pt x="0" y="144842"/>
                  <a:pt x="150151" y="0"/>
                  <a:pt x="426812" y="91440"/>
                </a:cubicBezTo>
              </a:path>
            </a:pathLst>
          </a:custGeom>
          <a:noFill/>
          <a:ln w="28575">
            <a:solidFill>
              <a:srgbClr val="A136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">
            <a:extLst>
              <a:ext uri="{FF2B5EF4-FFF2-40B4-BE49-F238E27FC236}">
                <a16:creationId xmlns:a16="http://schemas.microsoft.com/office/drawing/2014/main" id="{678E8031-6EE6-1E46-9EB3-5D2984D3BCAA}"/>
              </a:ext>
            </a:extLst>
          </p:cNvPr>
          <p:cNvSpPr/>
          <p:nvPr/>
        </p:nvSpPr>
        <p:spPr>
          <a:xfrm>
            <a:off x="7406786" y="1942306"/>
            <a:ext cx="458127" cy="441927"/>
          </a:xfrm>
          <a:custGeom>
            <a:avLst/>
            <a:gdLst>
              <a:gd name="connsiteX0" fmla="*/ 0 w 670743"/>
              <a:gd name="connsiteY0" fmla="*/ 323513 h 647025"/>
              <a:gd name="connsiteX1" fmla="*/ 335372 w 670743"/>
              <a:gd name="connsiteY1" fmla="*/ 0 h 647025"/>
              <a:gd name="connsiteX2" fmla="*/ 670744 w 670743"/>
              <a:gd name="connsiteY2" fmla="*/ 323513 h 647025"/>
              <a:gd name="connsiteX3" fmla="*/ 335372 w 670743"/>
              <a:gd name="connsiteY3" fmla="*/ 647026 h 647025"/>
              <a:gd name="connsiteX4" fmla="*/ 0 w 670743"/>
              <a:gd name="connsiteY4" fmla="*/ 323513 h 647025"/>
              <a:gd name="connsiteX0" fmla="*/ 335372 w 670744"/>
              <a:gd name="connsiteY0" fmla="*/ 0 h 647026"/>
              <a:gd name="connsiteX1" fmla="*/ 670744 w 670744"/>
              <a:gd name="connsiteY1" fmla="*/ 323513 h 647026"/>
              <a:gd name="connsiteX2" fmla="*/ 335372 w 670744"/>
              <a:gd name="connsiteY2" fmla="*/ 647026 h 647026"/>
              <a:gd name="connsiteX3" fmla="*/ 0 w 670744"/>
              <a:gd name="connsiteY3" fmla="*/ 323513 h 647026"/>
              <a:gd name="connsiteX4" fmla="*/ 426812 w 670744"/>
              <a:gd name="connsiteY4" fmla="*/ 91440 h 647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744" h="647026">
                <a:moveTo>
                  <a:pt x="335372" y="0"/>
                </a:moveTo>
                <a:cubicBezTo>
                  <a:pt x="520593" y="0"/>
                  <a:pt x="670744" y="144842"/>
                  <a:pt x="670744" y="323513"/>
                </a:cubicBezTo>
                <a:cubicBezTo>
                  <a:pt x="670744" y="502184"/>
                  <a:pt x="520593" y="647026"/>
                  <a:pt x="335372" y="647026"/>
                </a:cubicBezTo>
                <a:cubicBezTo>
                  <a:pt x="150151" y="647026"/>
                  <a:pt x="0" y="502184"/>
                  <a:pt x="0" y="323513"/>
                </a:cubicBezTo>
                <a:cubicBezTo>
                  <a:pt x="0" y="144842"/>
                  <a:pt x="150151" y="0"/>
                  <a:pt x="426812" y="91440"/>
                </a:cubicBezTo>
              </a:path>
            </a:pathLst>
          </a:custGeom>
          <a:noFill/>
          <a:ln w="28575">
            <a:solidFill>
              <a:srgbClr val="A136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C2E380E-3DB0-4285-9632-AD6F0714CEC2}"/>
              </a:ext>
            </a:extLst>
          </p:cNvPr>
          <p:cNvSpPr txBox="1"/>
          <p:nvPr/>
        </p:nvSpPr>
        <p:spPr>
          <a:xfrm>
            <a:off x="722578" y="6354895"/>
            <a:ext cx="2803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AH: At Home</a:t>
            </a:r>
          </a:p>
          <a:p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OOH: Out of Home</a:t>
            </a:r>
          </a:p>
        </p:txBody>
      </p:sp>
    </p:spTree>
    <p:extLst>
      <p:ext uri="{BB962C8B-B14F-4D97-AF65-F5344CB8AC3E}">
        <p14:creationId xmlns:p14="http://schemas.microsoft.com/office/powerpoint/2010/main" val="1259032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1DF9E9-98FB-4C06-9BF4-71DDBE3E0839}"/>
              </a:ext>
            </a:extLst>
          </p:cNvPr>
          <p:cNvSpPr txBox="1"/>
          <p:nvPr/>
        </p:nvSpPr>
        <p:spPr>
          <a:xfrm>
            <a:off x="826626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78681"/>
                </a:solidFill>
                <a:latin typeface="Arial Rounded MT Bold" panose="020F0704030504030204" pitchFamily="34" charset="77"/>
              </a:rPr>
              <a:t>WHY AT WORK IS A BIG OPPORTUNITY?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F8942B-78FD-8040-90E2-71D2219301EC}"/>
              </a:ext>
            </a:extLst>
          </p:cNvPr>
          <p:cNvGrpSpPr/>
          <p:nvPr/>
        </p:nvGrpSpPr>
        <p:grpSpPr>
          <a:xfrm>
            <a:off x="2998592" y="2333752"/>
            <a:ext cx="4727568" cy="3225466"/>
            <a:chOff x="2603252" y="3031137"/>
            <a:chExt cx="4297789" cy="29322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051970B-4678-EF41-A755-1A025998A0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88" t="16817" r="49078" b="40939"/>
            <a:stretch/>
          </p:blipFill>
          <p:spPr>
            <a:xfrm>
              <a:off x="2603252" y="3031137"/>
              <a:ext cx="4297789" cy="223048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0EC5B48-A955-AF4A-B608-25ABAB93D835}"/>
                </a:ext>
              </a:extLst>
            </p:cNvPr>
            <p:cNvSpPr txBox="1"/>
            <p:nvPr/>
          </p:nvSpPr>
          <p:spPr>
            <a:xfrm>
              <a:off x="2603253" y="5318392"/>
              <a:ext cx="1704345" cy="301652"/>
            </a:xfrm>
            <a:prstGeom prst="rect">
              <a:avLst/>
            </a:prstGeom>
            <a:noFill/>
          </p:spPr>
          <p:txBody>
            <a:bodyPr wrap="square" tIns="18000" bIns="18000" rtlCol="0" anchor="b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A1362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WHILE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A1362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WORKING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D048808-2F54-AB44-8FE7-C5862004302E}"/>
                </a:ext>
              </a:extLst>
            </p:cNvPr>
            <p:cNvSpPr txBox="1"/>
            <p:nvPr/>
          </p:nvSpPr>
          <p:spPr>
            <a:xfrm>
              <a:off x="4178264" y="5318392"/>
              <a:ext cx="1704345" cy="301652"/>
            </a:xfrm>
            <a:prstGeom prst="rect">
              <a:avLst/>
            </a:prstGeom>
            <a:noFill/>
          </p:spPr>
          <p:txBody>
            <a:bodyPr wrap="square" tIns="18000" bIns="18000" rtlCol="0" anchor="b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A1362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WHILE TAKING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A1362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 BREAK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8641F4C-7BF4-B74C-8ED2-A5306E7CE5DB}"/>
                </a:ext>
              </a:extLst>
            </p:cNvPr>
            <p:cNvSpPr txBox="1"/>
            <p:nvPr/>
          </p:nvSpPr>
          <p:spPr>
            <a:xfrm>
              <a:off x="5712237" y="5318392"/>
              <a:ext cx="1164090" cy="301652"/>
            </a:xfrm>
            <a:prstGeom prst="rect">
              <a:avLst/>
            </a:prstGeom>
            <a:noFill/>
          </p:spPr>
          <p:txBody>
            <a:bodyPr wrap="square" tIns="18000" bIns="18000" rtlCol="0" anchor="b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A1362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WHILE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A1362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EATING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A556F4F-1EA5-024D-9A02-1B22DA9FD0F4}"/>
                </a:ext>
              </a:extLst>
            </p:cNvPr>
            <p:cNvSpPr txBox="1"/>
            <p:nvPr/>
          </p:nvSpPr>
          <p:spPr>
            <a:xfrm>
              <a:off x="2983066" y="5661727"/>
              <a:ext cx="944718" cy="301652"/>
            </a:xfrm>
            <a:prstGeom prst="rect">
              <a:avLst/>
            </a:prstGeom>
            <a:noFill/>
          </p:spPr>
          <p:txBody>
            <a:bodyPr wrap="square" tIns="18000" bIns="1800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normalizeH="0" noProof="0" dirty="0">
                  <a:ln>
                    <a:noFill/>
                  </a:ln>
                  <a:solidFill>
                    <a:srgbClr val="C7868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58%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63AF6AE-71D3-284E-922F-7038179CE2F9}"/>
                </a:ext>
              </a:extLst>
            </p:cNvPr>
            <p:cNvSpPr txBox="1"/>
            <p:nvPr/>
          </p:nvSpPr>
          <p:spPr>
            <a:xfrm>
              <a:off x="4592570" y="5661727"/>
              <a:ext cx="875732" cy="301652"/>
            </a:xfrm>
            <a:prstGeom prst="rect">
              <a:avLst/>
            </a:prstGeom>
            <a:noFill/>
          </p:spPr>
          <p:txBody>
            <a:bodyPr wrap="square" tIns="18000" bIns="1800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normalizeH="0" noProof="0" dirty="0">
                  <a:ln>
                    <a:noFill/>
                  </a:ln>
                  <a:solidFill>
                    <a:srgbClr val="C7868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31%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18946B3-1E4F-0143-8CCB-ACD882CF6069}"/>
                </a:ext>
              </a:extLst>
            </p:cNvPr>
            <p:cNvSpPr txBox="1"/>
            <p:nvPr/>
          </p:nvSpPr>
          <p:spPr>
            <a:xfrm>
              <a:off x="5866195" y="5661727"/>
              <a:ext cx="856173" cy="301652"/>
            </a:xfrm>
            <a:prstGeom prst="rect">
              <a:avLst/>
            </a:prstGeom>
            <a:noFill/>
          </p:spPr>
          <p:txBody>
            <a:bodyPr wrap="square" tIns="18000" bIns="1800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normalizeH="0" noProof="0" dirty="0">
                  <a:ln>
                    <a:noFill/>
                  </a:ln>
                  <a:solidFill>
                    <a:srgbClr val="C7868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11%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7639D55-7A1E-194A-AFD8-C12015910CA9}"/>
              </a:ext>
            </a:extLst>
          </p:cNvPr>
          <p:cNvGrpSpPr/>
          <p:nvPr/>
        </p:nvGrpSpPr>
        <p:grpSpPr>
          <a:xfrm>
            <a:off x="9271263" y="3466688"/>
            <a:ext cx="1961139" cy="892562"/>
            <a:chOff x="6276854" y="3710509"/>
            <a:chExt cx="2372978" cy="108000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9CB1331-3934-FA4D-873D-D2335DF6304B}"/>
                </a:ext>
              </a:extLst>
            </p:cNvPr>
            <p:cNvGrpSpPr/>
            <p:nvPr/>
          </p:nvGrpSpPr>
          <p:grpSpPr>
            <a:xfrm>
              <a:off x="6276854" y="3710509"/>
              <a:ext cx="1010618" cy="1080000"/>
              <a:chOff x="6276854" y="3905346"/>
              <a:chExt cx="1010618" cy="108000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557C8D34-747B-EF40-BDBC-6EFDF745B38F}"/>
                  </a:ext>
                </a:extLst>
              </p:cNvPr>
              <p:cNvSpPr/>
              <p:nvPr/>
            </p:nvSpPr>
            <p:spPr>
              <a:xfrm>
                <a:off x="6276854" y="3905346"/>
                <a:ext cx="1010618" cy="1080000"/>
              </a:xfrm>
              <a:prstGeom prst="ellipse">
                <a:avLst/>
              </a:prstGeom>
              <a:solidFill>
                <a:srgbClr val="C78681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CD7D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3320D27B-E966-0949-A2F2-DEF2971565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duotone>
                  <a:prstClr val="black"/>
                  <a:srgbClr val="CD857F">
                    <a:tint val="45000"/>
                    <a:satMod val="400000"/>
                  </a:srgbClr>
                </a:duotone>
                <a:lum bright="40000" contrast="4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33566" y="4097658"/>
                <a:ext cx="697195" cy="695374"/>
              </a:xfrm>
              <a:prstGeom prst="rect">
                <a:avLst/>
              </a:prstGeom>
            </p:spPr>
          </p:pic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CAE23B2-ED53-8F48-A23E-4A8ECF3BCCD0}"/>
                </a:ext>
              </a:extLst>
            </p:cNvPr>
            <p:cNvSpPr txBox="1"/>
            <p:nvPr/>
          </p:nvSpPr>
          <p:spPr>
            <a:xfrm>
              <a:off x="7334497" y="3920812"/>
              <a:ext cx="1315335" cy="68150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normalizeH="0" noProof="0" dirty="0">
                  <a:ln>
                    <a:noFill/>
                  </a:ln>
                  <a:solidFill>
                    <a:srgbClr val="A1362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</a:p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normalizeH="0" noProof="0" dirty="0">
                  <a:ln>
                    <a:noFill/>
                  </a:ln>
                  <a:solidFill>
                    <a:srgbClr val="C7868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21.7%</a:t>
              </a:r>
              <a:endParaRPr kumimoji="0" lang="en-US" sz="2000" b="1" i="0" u="none" strike="noStrike" kern="1200" cap="none" normalizeH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900571E-D3E2-5F47-A32B-9596B0612174}"/>
              </a:ext>
            </a:extLst>
          </p:cNvPr>
          <p:cNvGrpSpPr/>
          <p:nvPr/>
        </p:nvGrpSpPr>
        <p:grpSpPr>
          <a:xfrm>
            <a:off x="8407176" y="2367005"/>
            <a:ext cx="1980509" cy="892562"/>
            <a:chOff x="6276854" y="2610826"/>
            <a:chExt cx="2396416" cy="108000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497E386-6261-E84D-9CC2-0F1706B7B205}"/>
                </a:ext>
              </a:extLst>
            </p:cNvPr>
            <p:cNvGrpSpPr/>
            <p:nvPr/>
          </p:nvGrpSpPr>
          <p:grpSpPr>
            <a:xfrm>
              <a:off x="6276854" y="2610826"/>
              <a:ext cx="1010618" cy="1080000"/>
              <a:chOff x="6762242" y="2566797"/>
              <a:chExt cx="1338773" cy="1338773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01391DFB-B1BF-3C4E-B461-7BFC3A0FBE91}"/>
                  </a:ext>
                </a:extLst>
              </p:cNvPr>
              <p:cNvSpPr/>
              <p:nvPr/>
            </p:nvSpPr>
            <p:spPr>
              <a:xfrm>
                <a:off x="6762242" y="2566797"/>
                <a:ext cx="1338773" cy="1338773"/>
              </a:xfrm>
              <a:prstGeom prst="ellipse">
                <a:avLst/>
              </a:prstGeom>
              <a:solidFill>
                <a:srgbClr val="C78681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0527BD99-6874-6D41-AB70-F62C34DD8A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duotone>
                  <a:prstClr val="black"/>
                  <a:srgbClr val="C92626">
                    <a:tint val="45000"/>
                    <a:satMod val="400000"/>
                  </a:srgbClr>
                </a:duotone>
                <a:lum bright="40000" contrast="4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15953" y="2788463"/>
                <a:ext cx="893646" cy="893646"/>
              </a:xfrm>
              <a:prstGeom prst="rect">
                <a:avLst/>
              </a:prstGeom>
            </p:spPr>
          </p:pic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7A26400-30BD-1C4E-A692-E35985C039A3}"/>
                </a:ext>
              </a:extLst>
            </p:cNvPr>
            <p:cNvSpPr txBox="1"/>
            <p:nvPr/>
          </p:nvSpPr>
          <p:spPr>
            <a:xfrm>
              <a:off x="7334497" y="2825706"/>
              <a:ext cx="1338773" cy="68150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normalizeH="0" noProof="0" dirty="0">
                  <a:ln>
                    <a:noFill/>
                  </a:ln>
                  <a:solidFill>
                    <a:srgbClr val="A1362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Coffee</a:t>
              </a:r>
            </a:p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normalizeH="0" noProof="0" dirty="0">
                  <a:ln>
                    <a:noFill/>
                  </a:ln>
                  <a:solidFill>
                    <a:srgbClr val="C7868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43.6%</a:t>
              </a:r>
              <a:endParaRPr kumimoji="0" lang="en-US" sz="2000" b="1" i="0" u="none" strike="noStrike" kern="1200" cap="none" normalizeH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DD2B8A4-F5E6-2F4B-B377-86C05C9963DB}"/>
              </a:ext>
            </a:extLst>
          </p:cNvPr>
          <p:cNvGrpSpPr/>
          <p:nvPr/>
        </p:nvGrpSpPr>
        <p:grpSpPr>
          <a:xfrm>
            <a:off x="8405294" y="4566372"/>
            <a:ext cx="1962590" cy="892562"/>
            <a:chOff x="6276854" y="4810193"/>
            <a:chExt cx="2374734" cy="108000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1A5F883A-ABCE-E543-98DA-BD007185394C}"/>
                </a:ext>
              </a:extLst>
            </p:cNvPr>
            <p:cNvGrpSpPr/>
            <p:nvPr/>
          </p:nvGrpSpPr>
          <p:grpSpPr>
            <a:xfrm>
              <a:off x="6276854" y="4810193"/>
              <a:ext cx="1010618" cy="1080000"/>
              <a:chOff x="6276854" y="5173973"/>
              <a:chExt cx="1010618" cy="108000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552E1AB0-B92C-824F-8E7E-A4D9C082020F}"/>
                  </a:ext>
                </a:extLst>
              </p:cNvPr>
              <p:cNvSpPr/>
              <p:nvPr/>
            </p:nvSpPr>
            <p:spPr>
              <a:xfrm>
                <a:off x="6276854" y="5173973"/>
                <a:ext cx="1010618" cy="1080000"/>
              </a:xfrm>
              <a:prstGeom prst="ellipse">
                <a:avLst/>
              </a:prstGeom>
              <a:solidFill>
                <a:srgbClr val="C78681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CD7D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E1AC4394-013E-C04B-85C4-59F76A5D35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duotone>
                  <a:prstClr val="black"/>
                  <a:srgbClr val="CD857F">
                    <a:tint val="45000"/>
                    <a:satMod val="400000"/>
                  </a:srgbClr>
                </a:duotone>
                <a:lum bright="40000" contrast="4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661140">
                <a:off x="6394288" y="5284167"/>
                <a:ext cx="892562" cy="892562"/>
              </a:xfrm>
              <a:prstGeom prst="rect">
                <a:avLst/>
              </a:prstGeom>
            </p:spPr>
          </p:pic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3F2B06E-2CEB-DF41-892A-13CF3A62CC5C}"/>
                </a:ext>
              </a:extLst>
            </p:cNvPr>
            <p:cNvSpPr txBox="1"/>
            <p:nvPr/>
          </p:nvSpPr>
          <p:spPr>
            <a:xfrm>
              <a:off x="7334497" y="5048379"/>
              <a:ext cx="1317091" cy="68150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normalizeH="0" noProof="0" dirty="0">
                  <a:ln>
                    <a:noFill/>
                  </a:ln>
                  <a:solidFill>
                    <a:srgbClr val="A1362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SSDs</a:t>
              </a:r>
            </a:p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normalizeH="0" noProof="0" dirty="0">
                  <a:ln>
                    <a:noFill/>
                  </a:ln>
                  <a:solidFill>
                    <a:srgbClr val="C7868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14%</a:t>
              </a:r>
              <a:endParaRPr kumimoji="0" lang="en-US" sz="2000" b="1" i="0" u="none" strike="noStrike" kern="1200" cap="none" normalizeH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B695655-00BA-7847-AE61-FD113EA834A1}"/>
              </a:ext>
            </a:extLst>
          </p:cNvPr>
          <p:cNvSpPr txBox="1"/>
          <p:nvPr/>
        </p:nvSpPr>
        <p:spPr>
          <a:xfrm>
            <a:off x="826626" y="962770"/>
            <a:ext cx="10276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1362F"/>
                </a:solidFill>
                <a:latin typeface="Arial Rounded MT Bold" panose="020F0704030504030204" pitchFamily="34" charset="77"/>
              </a:rPr>
              <a:t>CONSUMERS OFTEN HAVE VERY DIFFERENT NEEDS FROM BEVERAGES ACROSS </a:t>
            </a:r>
            <a:br>
              <a:rPr lang="en-US" dirty="0">
                <a:solidFill>
                  <a:srgbClr val="A1362F"/>
                </a:solidFill>
                <a:latin typeface="Arial Rounded MT Bold" panose="020F0704030504030204" pitchFamily="34" charset="77"/>
              </a:rPr>
            </a:br>
            <a:r>
              <a:rPr lang="en-US" dirty="0">
                <a:solidFill>
                  <a:srgbClr val="A1362F"/>
                </a:solidFill>
                <a:latin typeface="Arial Rounded MT Bold" panose="020F0704030504030204" pitchFamily="34" charset="77"/>
              </a:rPr>
              <a:t>‘AT WORK’ SUB‑OCCASIONS AND IT IS IMPORTANT TO OFFER A BROAD RANGE OF CATEGORIES AND PACKS TO FULLY SATISFY THEIR NEEDS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0F434F9-6A83-2349-841A-7E8AE901A376}"/>
              </a:ext>
            </a:extLst>
          </p:cNvPr>
          <p:cNvSpPr/>
          <p:nvPr/>
        </p:nvSpPr>
        <p:spPr>
          <a:xfrm>
            <a:off x="826626" y="3408374"/>
            <a:ext cx="121625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-5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CONSUMER TRENDS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5DCCE135-B647-6043-B391-E5499FAE1AF3}"/>
              </a:ext>
            </a:extLst>
          </p:cNvPr>
          <p:cNvSpPr/>
          <p:nvPr/>
        </p:nvSpPr>
        <p:spPr>
          <a:xfrm>
            <a:off x="2962804" y="1951891"/>
            <a:ext cx="601362" cy="667265"/>
          </a:xfrm>
          <a:custGeom>
            <a:avLst/>
            <a:gdLst>
              <a:gd name="connsiteX0" fmla="*/ 49427 w 601362"/>
              <a:gd name="connsiteY0" fmla="*/ 667265 h 667265"/>
              <a:gd name="connsiteX1" fmla="*/ 601362 w 601362"/>
              <a:gd name="connsiteY1" fmla="*/ 90617 h 667265"/>
              <a:gd name="connsiteX2" fmla="*/ 280086 w 601362"/>
              <a:gd name="connsiteY2" fmla="*/ 0 h 667265"/>
              <a:gd name="connsiteX3" fmla="*/ 49427 w 601362"/>
              <a:gd name="connsiteY3" fmla="*/ 16476 h 667265"/>
              <a:gd name="connsiteX4" fmla="*/ 0 w 601362"/>
              <a:gd name="connsiteY4" fmla="*/ 345990 h 667265"/>
              <a:gd name="connsiteX5" fmla="*/ 49427 w 601362"/>
              <a:gd name="connsiteY5" fmla="*/ 667265 h 667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362" h="667265">
                <a:moveTo>
                  <a:pt x="49427" y="667265"/>
                </a:moveTo>
                <a:lnTo>
                  <a:pt x="601362" y="90617"/>
                </a:lnTo>
                <a:lnTo>
                  <a:pt x="280086" y="0"/>
                </a:lnTo>
                <a:lnTo>
                  <a:pt x="49427" y="16476"/>
                </a:lnTo>
                <a:lnTo>
                  <a:pt x="0" y="345990"/>
                </a:lnTo>
                <a:lnTo>
                  <a:pt x="49427" y="6672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BEBD8F12-E6EB-944E-A6CE-16E3BB36B1D2}"/>
              </a:ext>
            </a:extLst>
          </p:cNvPr>
          <p:cNvSpPr/>
          <p:nvPr/>
        </p:nvSpPr>
        <p:spPr>
          <a:xfrm rot="5400000">
            <a:off x="1739177" y="3465316"/>
            <a:ext cx="1369606" cy="366249"/>
          </a:xfrm>
          <a:prstGeom prst="triangle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E1C83D-EF90-3D4C-9BD5-C5473A1414AC}"/>
              </a:ext>
            </a:extLst>
          </p:cNvPr>
          <p:cNvSpPr txBox="1"/>
          <p:nvPr/>
        </p:nvSpPr>
        <p:spPr>
          <a:xfrm>
            <a:off x="826626" y="6434200"/>
            <a:ext cx="69826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InSites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Consulting</a:t>
            </a:r>
          </a:p>
        </p:txBody>
      </p:sp>
    </p:spTree>
    <p:extLst>
      <p:ext uri="{BB962C8B-B14F-4D97-AF65-F5344CB8AC3E}">
        <p14:creationId xmlns:p14="http://schemas.microsoft.com/office/powerpoint/2010/main" val="2565388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1DF9E9-98FB-4C06-9BF4-71DDBE3E0839}"/>
              </a:ext>
            </a:extLst>
          </p:cNvPr>
          <p:cNvSpPr txBox="1"/>
          <p:nvPr/>
        </p:nvSpPr>
        <p:spPr>
          <a:xfrm>
            <a:off x="826626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78681"/>
                </a:solidFill>
                <a:latin typeface="Arial Rounded MT Bold" panose="020F0704030504030204" pitchFamily="34" charset="77"/>
              </a:rPr>
              <a:t>WHY AT WORK IS A BIG OPPORTUNITY?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B695655-00BA-7847-AE61-FD113EA834A1}"/>
              </a:ext>
            </a:extLst>
          </p:cNvPr>
          <p:cNvSpPr txBox="1"/>
          <p:nvPr/>
        </p:nvSpPr>
        <p:spPr>
          <a:xfrm>
            <a:off x="826627" y="962770"/>
            <a:ext cx="10100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1362F"/>
                </a:solidFill>
                <a:latin typeface="Arial Rounded MT Bold" panose="020F0704030504030204" pitchFamily="34" charset="77"/>
              </a:rPr>
              <a:t>STAYING HYDRATED AND REFRESHED AT WORK IS VITAL TO OUR WELLBEING AND OUR ABILITY TO PERFORM TASKS SAFELY AND EFFICIENTLY THROUGHOUT THE DAY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0F434F9-6A83-2349-841A-7E8AE901A376}"/>
              </a:ext>
            </a:extLst>
          </p:cNvPr>
          <p:cNvSpPr/>
          <p:nvPr/>
        </p:nvSpPr>
        <p:spPr>
          <a:xfrm>
            <a:off x="826626" y="3408374"/>
            <a:ext cx="121625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-5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CONSUMER TRENDS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5DCCE135-B647-6043-B391-E5499FAE1AF3}"/>
              </a:ext>
            </a:extLst>
          </p:cNvPr>
          <p:cNvSpPr/>
          <p:nvPr/>
        </p:nvSpPr>
        <p:spPr>
          <a:xfrm>
            <a:off x="2962804" y="1951891"/>
            <a:ext cx="601362" cy="667265"/>
          </a:xfrm>
          <a:custGeom>
            <a:avLst/>
            <a:gdLst>
              <a:gd name="connsiteX0" fmla="*/ 49427 w 601362"/>
              <a:gd name="connsiteY0" fmla="*/ 667265 h 667265"/>
              <a:gd name="connsiteX1" fmla="*/ 601362 w 601362"/>
              <a:gd name="connsiteY1" fmla="*/ 90617 h 667265"/>
              <a:gd name="connsiteX2" fmla="*/ 280086 w 601362"/>
              <a:gd name="connsiteY2" fmla="*/ 0 h 667265"/>
              <a:gd name="connsiteX3" fmla="*/ 49427 w 601362"/>
              <a:gd name="connsiteY3" fmla="*/ 16476 h 667265"/>
              <a:gd name="connsiteX4" fmla="*/ 0 w 601362"/>
              <a:gd name="connsiteY4" fmla="*/ 345990 h 667265"/>
              <a:gd name="connsiteX5" fmla="*/ 49427 w 601362"/>
              <a:gd name="connsiteY5" fmla="*/ 667265 h 667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362" h="667265">
                <a:moveTo>
                  <a:pt x="49427" y="667265"/>
                </a:moveTo>
                <a:lnTo>
                  <a:pt x="601362" y="90617"/>
                </a:lnTo>
                <a:lnTo>
                  <a:pt x="280086" y="0"/>
                </a:lnTo>
                <a:lnTo>
                  <a:pt x="49427" y="16476"/>
                </a:lnTo>
                <a:lnTo>
                  <a:pt x="0" y="345990"/>
                </a:lnTo>
                <a:lnTo>
                  <a:pt x="49427" y="6672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BEBD8F12-E6EB-944E-A6CE-16E3BB36B1D2}"/>
              </a:ext>
            </a:extLst>
          </p:cNvPr>
          <p:cNvSpPr/>
          <p:nvPr/>
        </p:nvSpPr>
        <p:spPr>
          <a:xfrm rot="5400000">
            <a:off x="1739177" y="3465316"/>
            <a:ext cx="1369606" cy="366249"/>
          </a:xfrm>
          <a:prstGeom prst="triangle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301729C-245C-3643-900E-7606036B1A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147" t="11907" r="5367" b="14747"/>
          <a:stretch/>
        </p:blipFill>
        <p:spPr>
          <a:xfrm>
            <a:off x="2715142" y="1675929"/>
            <a:ext cx="3923852" cy="3963309"/>
          </a:xfrm>
          <a:prstGeom prst="rect">
            <a:avLst/>
          </a:prstGeom>
          <a:ln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C0A2F19-A10D-4A42-8F9F-6B7073F00DF1}"/>
              </a:ext>
            </a:extLst>
          </p:cNvPr>
          <p:cNvSpPr txBox="1"/>
          <p:nvPr/>
        </p:nvSpPr>
        <p:spPr>
          <a:xfrm>
            <a:off x="6638994" y="1951891"/>
            <a:ext cx="467069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</a:t>
            </a:r>
            <a:r>
              <a:rPr lang="en-US" sz="12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employees are </a:t>
            </a:r>
            <a:r>
              <a:rPr lang="en-US" sz="12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satisfied </a:t>
            </a:r>
            <a:r>
              <a:rPr lang="en-US" sz="12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beverages @ Work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 </a:t>
            </a:r>
            <a:r>
              <a:rPr lang="en-US" sz="12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consumers </a:t>
            </a:r>
            <a:r>
              <a:rPr lang="en-US" sz="12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it is very important to stay hydrated </a:t>
            </a:r>
            <a:r>
              <a:rPr lang="en-US" sz="12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the day at the workplace.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Choice &amp; availability </a:t>
            </a:r>
            <a:r>
              <a:rPr lang="en-US" sz="12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drive satisfaction &amp; consumption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‘At Work drinkers’ are looking for </a:t>
            </a:r>
            <a:r>
              <a:rPr lang="en-US" sz="12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variety </a:t>
            </a:r>
            <a:r>
              <a:rPr lang="en-US" sz="12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the category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Consumers have a </a:t>
            </a:r>
            <a:r>
              <a:rPr lang="en-US" sz="12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variety of needs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 drinks at 10% </a:t>
            </a:r>
            <a:r>
              <a:rPr lang="en-US" sz="12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consumption although </a:t>
            </a:r>
            <a:r>
              <a:rPr lang="en-US" sz="12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available in 50% sites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Consumers cross-markets stress the </a:t>
            </a:r>
            <a:r>
              <a:rPr lang="en-US" sz="12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health-conscious, natural, sugar-free and organic drinks </a:t>
            </a:r>
            <a:r>
              <a:rPr lang="en-US" sz="12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are rich in vitamins and energy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Consumers are increasingly environmentally conscious, and want to see </a:t>
            </a:r>
            <a:r>
              <a:rPr lang="en-US" sz="12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solutions in their workplace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 of consumers are preferring </a:t>
            </a:r>
            <a:r>
              <a:rPr lang="en-US" sz="12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packs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D5BADE-3F61-8D4E-A34B-6C8C9719178F}"/>
              </a:ext>
            </a:extLst>
          </p:cNvPr>
          <p:cNvSpPr txBox="1"/>
          <p:nvPr/>
        </p:nvSpPr>
        <p:spPr>
          <a:xfrm>
            <a:off x="826626" y="6434200"/>
            <a:ext cx="69826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InSites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Consulting</a:t>
            </a:r>
          </a:p>
        </p:txBody>
      </p:sp>
    </p:spTree>
    <p:extLst>
      <p:ext uri="{BB962C8B-B14F-4D97-AF65-F5344CB8AC3E}">
        <p14:creationId xmlns:p14="http://schemas.microsoft.com/office/powerpoint/2010/main" val="4120225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4">
            <a:extLst>
              <a:ext uri="{FF2B5EF4-FFF2-40B4-BE49-F238E27FC236}">
                <a16:creationId xmlns:a16="http://schemas.microsoft.com/office/drawing/2014/main" id="{33A6083F-FE7E-4049-BCAC-8278F361A27A}"/>
              </a:ext>
            </a:extLst>
          </p:cNvPr>
          <p:cNvSpPr/>
          <p:nvPr/>
        </p:nvSpPr>
        <p:spPr>
          <a:xfrm>
            <a:off x="338896" y="2924831"/>
            <a:ext cx="772193" cy="378585"/>
          </a:xfrm>
          <a:custGeom>
            <a:avLst/>
            <a:gdLst>
              <a:gd name="connsiteX0" fmla="*/ 0 w 639336"/>
              <a:gd name="connsiteY0" fmla="*/ 0 h 313449"/>
              <a:gd name="connsiteX1" fmla="*/ 639336 w 639336"/>
              <a:gd name="connsiteY1" fmla="*/ 0 h 313449"/>
              <a:gd name="connsiteX2" fmla="*/ 639336 w 639336"/>
              <a:gd name="connsiteY2" fmla="*/ 313449 h 313449"/>
              <a:gd name="connsiteX3" fmla="*/ 0 w 639336"/>
              <a:gd name="connsiteY3" fmla="*/ 313449 h 313449"/>
              <a:gd name="connsiteX4" fmla="*/ 0 w 639336"/>
              <a:gd name="connsiteY4" fmla="*/ 0 h 313449"/>
              <a:gd name="connsiteX0" fmla="*/ 0 w 639336"/>
              <a:gd name="connsiteY0" fmla="*/ 0 h 313449"/>
              <a:gd name="connsiteX1" fmla="*/ 639336 w 639336"/>
              <a:gd name="connsiteY1" fmla="*/ 0 h 313449"/>
              <a:gd name="connsiteX2" fmla="*/ 0 w 639336"/>
              <a:gd name="connsiteY2" fmla="*/ 313449 h 313449"/>
              <a:gd name="connsiteX3" fmla="*/ 0 w 639336"/>
              <a:gd name="connsiteY3" fmla="*/ 0 h 31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336" h="313449">
                <a:moveTo>
                  <a:pt x="0" y="0"/>
                </a:moveTo>
                <a:lnTo>
                  <a:pt x="639336" y="0"/>
                </a:lnTo>
                <a:lnTo>
                  <a:pt x="0" y="313449"/>
                </a:lnTo>
                <a:lnTo>
                  <a:pt x="0" y="0"/>
                </a:lnTo>
                <a:close/>
              </a:path>
            </a:pathLst>
          </a:cu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4">
            <a:extLst>
              <a:ext uri="{FF2B5EF4-FFF2-40B4-BE49-F238E27FC236}">
                <a16:creationId xmlns:a16="http://schemas.microsoft.com/office/drawing/2014/main" id="{6E7ECF26-1708-0F4C-8DFD-BC15BAA72BD9}"/>
              </a:ext>
            </a:extLst>
          </p:cNvPr>
          <p:cNvSpPr/>
          <p:nvPr/>
        </p:nvSpPr>
        <p:spPr>
          <a:xfrm>
            <a:off x="320470" y="4259520"/>
            <a:ext cx="772193" cy="378585"/>
          </a:xfrm>
          <a:custGeom>
            <a:avLst/>
            <a:gdLst>
              <a:gd name="connsiteX0" fmla="*/ 0 w 639336"/>
              <a:gd name="connsiteY0" fmla="*/ 0 h 313449"/>
              <a:gd name="connsiteX1" fmla="*/ 639336 w 639336"/>
              <a:gd name="connsiteY1" fmla="*/ 0 h 313449"/>
              <a:gd name="connsiteX2" fmla="*/ 639336 w 639336"/>
              <a:gd name="connsiteY2" fmla="*/ 313449 h 313449"/>
              <a:gd name="connsiteX3" fmla="*/ 0 w 639336"/>
              <a:gd name="connsiteY3" fmla="*/ 313449 h 313449"/>
              <a:gd name="connsiteX4" fmla="*/ 0 w 639336"/>
              <a:gd name="connsiteY4" fmla="*/ 0 h 313449"/>
              <a:gd name="connsiteX0" fmla="*/ 0 w 639336"/>
              <a:gd name="connsiteY0" fmla="*/ 0 h 313449"/>
              <a:gd name="connsiteX1" fmla="*/ 639336 w 639336"/>
              <a:gd name="connsiteY1" fmla="*/ 0 h 313449"/>
              <a:gd name="connsiteX2" fmla="*/ 0 w 639336"/>
              <a:gd name="connsiteY2" fmla="*/ 313449 h 313449"/>
              <a:gd name="connsiteX3" fmla="*/ 0 w 639336"/>
              <a:gd name="connsiteY3" fmla="*/ 0 h 31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336" h="313449">
                <a:moveTo>
                  <a:pt x="0" y="0"/>
                </a:moveTo>
                <a:lnTo>
                  <a:pt x="639336" y="0"/>
                </a:lnTo>
                <a:lnTo>
                  <a:pt x="0" y="313449"/>
                </a:lnTo>
                <a:lnTo>
                  <a:pt x="0" y="0"/>
                </a:lnTo>
                <a:close/>
              </a:path>
            </a:pathLst>
          </a:cu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4">
            <a:extLst>
              <a:ext uri="{FF2B5EF4-FFF2-40B4-BE49-F238E27FC236}">
                <a16:creationId xmlns:a16="http://schemas.microsoft.com/office/drawing/2014/main" id="{8CC0500C-25F1-8A4C-9E5D-6ED488369CE2}"/>
              </a:ext>
            </a:extLst>
          </p:cNvPr>
          <p:cNvSpPr/>
          <p:nvPr/>
        </p:nvSpPr>
        <p:spPr>
          <a:xfrm>
            <a:off x="4809893" y="2909591"/>
            <a:ext cx="772193" cy="378585"/>
          </a:xfrm>
          <a:custGeom>
            <a:avLst/>
            <a:gdLst>
              <a:gd name="connsiteX0" fmla="*/ 0 w 639336"/>
              <a:gd name="connsiteY0" fmla="*/ 0 h 313449"/>
              <a:gd name="connsiteX1" fmla="*/ 639336 w 639336"/>
              <a:gd name="connsiteY1" fmla="*/ 0 h 313449"/>
              <a:gd name="connsiteX2" fmla="*/ 639336 w 639336"/>
              <a:gd name="connsiteY2" fmla="*/ 313449 h 313449"/>
              <a:gd name="connsiteX3" fmla="*/ 0 w 639336"/>
              <a:gd name="connsiteY3" fmla="*/ 313449 h 313449"/>
              <a:gd name="connsiteX4" fmla="*/ 0 w 639336"/>
              <a:gd name="connsiteY4" fmla="*/ 0 h 313449"/>
              <a:gd name="connsiteX0" fmla="*/ 0 w 639336"/>
              <a:gd name="connsiteY0" fmla="*/ 0 h 313449"/>
              <a:gd name="connsiteX1" fmla="*/ 639336 w 639336"/>
              <a:gd name="connsiteY1" fmla="*/ 0 h 313449"/>
              <a:gd name="connsiteX2" fmla="*/ 0 w 639336"/>
              <a:gd name="connsiteY2" fmla="*/ 313449 h 313449"/>
              <a:gd name="connsiteX3" fmla="*/ 0 w 639336"/>
              <a:gd name="connsiteY3" fmla="*/ 0 h 31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336" h="313449">
                <a:moveTo>
                  <a:pt x="0" y="0"/>
                </a:moveTo>
                <a:lnTo>
                  <a:pt x="639336" y="0"/>
                </a:lnTo>
                <a:lnTo>
                  <a:pt x="0" y="313449"/>
                </a:lnTo>
                <a:lnTo>
                  <a:pt x="0" y="0"/>
                </a:lnTo>
                <a:close/>
              </a:path>
            </a:pathLst>
          </a:cu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70FF75-9510-1C4B-8D7A-7021C7A0FCAD}"/>
              </a:ext>
            </a:extLst>
          </p:cNvPr>
          <p:cNvSpPr/>
          <p:nvPr/>
        </p:nvSpPr>
        <p:spPr>
          <a:xfrm>
            <a:off x="4809892" y="4772474"/>
            <a:ext cx="772193" cy="378585"/>
          </a:xfrm>
          <a:custGeom>
            <a:avLst/>
            <a:gdLst>
              <a:gd name="connsiteX0" fmla="*/ 0 w 639336"/>
              <a:gd name="connsiteY0" fmla="*/ 0 h 313449"/>
              <a:gd name="connsiteX1" fmla="*/ 639336 w 639336"/>
              <a:gd name="connsiteY1" fmla="*/ 0 h 313449"/>
              <a:gd name="connsiteX2" fmla="*/ 639336 w 639336"/>
              <a:gd name="connsiteY2" fmla="*/ 313449 h 313449"/>
              <a:gd name="connsiteX3" fmla="*/ 0 w 639336"/>
              <a:gd name="connsiteY3" fmla="*/ 313449 h 313449"/>
              <a:gd name="connsiteX4" fmla="*/ 0 w 639336"/>
              <a:gd name="connsiteY4" fmla="*/ 0 h 313449"/>
              <a:gd name="connsiteX0" fmla="*/ 0 w 639336"/>
              <a:gd name="connsiteY0" fmla="*/ 0 h 313449"/>
              <a:gd name="connsiteX1" fmla="*/ 639336 w 639336"/>
              <a:gd name="connsiteY1" fmla="*/ 0 h 313449"/>
              <a:gd name="connsiteX2" fmla="*/ 0 w 639336"/>
              <a:gd name="connsiteY2" fmla="*/ 313449 h 313449"/>
              <a:gd name="connsiteX3" fmla="*/ 0 w 639336"/>
              <a:gd name="connsiteY3" fmla="*/ 0 h 31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336" h="313449">
                <a:moveTo>
                  <a:pt x="0" y="0"/>
                </a:moveTo>
                <a:lnTo>
                  <a:pt x="639336" y="0"/>
                </a:lnTo>
                <a:lnTo>
                  <a:pt x="0" y="313449"/>
                </a:lnTo>
                <a:lnTo>
                  <a:pt x="0" y="0"/>
                </a:lnTo>
                <a:close/>
              </a:path>
            </a:pathLst>
          </a:cu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63469C8-F367-3349-A700-E2946DBF6DF2}"/>
              </a:ext>
            </a:extLst>
          </p:cNvPr>
          <p:cNvSpPr/>
          <p:nvPr/>
        </p:nvSpPr>
        <p:spPr>
          <a:xfrm>
            <a:off x="826628" y="1687795"/>
            <a:ext cx="10432144" cy="505392"/>
          </a:xfrm>
          <a:prstGeom prst="roundRect">
            <a:avLst>
              <a:gd name="adj" fmla="val 0"/>
            </a:avLst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1DF9E9-98FB-4C06-9BF4-71DDBE3E0839}"/>
              </a:ext>
            </a:extLst>
          </p:cNvPr>
          <p:cNvSpPr txBox="1"/>
          <p:nvPr/>
        </p:nvSpPr>
        <p:spPr>
          <a:xfrm>
            <a:off x="826626" y="959518"/>
            <a:ext cx="926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1362F"/>
                </a:solidFill>
                <a:latin typeface="Arial Rounded MT Bold" panose="020F0704030504030204" pitchFamily="34" charset="77"/>
              </a:rPr>
              <a:t>OUR RESEARCH PROVIDES A DETAILED PROFILE OF CONSUMERS AND IDENTIFIED HOW AND WHEN THEY DRINK DURING THE DAY 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A4BED1-C333-054B-A5B7-E1A058994391}"/>
              </a:ext>
            </a:extLst>
          </p:cNvPr>
          <p:cNvGrpSpPr/>
          <p:nvPr/>
        </p:nvGrpSpPr>
        <p:grpSpPr>
          <a:xfrm>
            <a:off x="320471" y="1527301"/>
            <a:ext cx="813661" cy="813661"/>
            <a:chOff x="929390" y="1396237"/>
            <a:chExt cx="813661" cy="81366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BBB4ECC-34B9-0742-A13C-B74B68114BD5}"/>
                </a:ext>
              </a:extLst>
            </p:cNvPr>
            <p:cNvSpPr/>
            <p:nvPr/>
          </p:nvSpPr>
          <p:spPr>
            <a:xfrm>
              <a:off x="929390" y="1396237"/>
              <a:ext cx="813661" cy="813661"/>
            </a:xfrm>
            <a:prstGeom prst="ellipse">
              <a:avLst/>
            </a:prstGeom>
            <a:solidFill>
              <a:srgbClr val="A1362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BD7BA2-527C-0B4B-8B9E-F2DDB922F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2492" y="1439204"/>
              <a:ext cx="647459" cy="647459"/>
            </a:xfrm>
            <a:prstGeom prst="rect">
              <a:avLst/>
            </a:prstGeom>
          </p:spPr>
        </p:pic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1F44CF1C-6A87-8144-AABF-BCCE338DB610}"/>
              </a:ext>
            </a:extLst>
          </p:cNvPr>
          <p:cNvSpPr txBox="1"/>
          <p:nvPr/>
        </p:nvSpPr>
        <p:spPr>
          <a:xfrm>
            <a:off x="1206960" y="1741151"/>
            <a:ext cx="3317146" cy="3831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200" cap="none" spc="-5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Seeking</a:t>
            </a: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050" b="1" i="0" u="none" strike="noStrike" kern="1200" cap="none" spc="-5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mental</a:t>
            </a: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050" b="1" i="0" u="none" strike="noStrike" kern="1200" cap="none" spc="-5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refreshment</a:t>
            </a: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it-IT" sz="1050" b="1" i="0" u="none" strike="noStrike" kern="1200" cap="none" spc="-5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energy</a:t>
            </a: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050" b="1" i="0" u="none" strike="noStrike" kern="1200" cap="none" spc="-5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</a:t>
            </a: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050" b="1" i="0" u="none" strike="noStrike" kern="1200" cap="none" spc="-5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working</a:t>
            </a: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or </a:t>
            </a:r>
            <a:r>
              <a:rPr kumimoji="0" lang="it-IT" sz="1050" b="1" i="0" u="none" strike="noStrike" kern="1200" cap="none" spc="-5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studying</a:t>
            </a: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it-IT" sz="1050" b="1" i="0" u="none" strike="noStrike" kern="1200" cap="none" spc="-5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taking</a:t>
            </a: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break </a:t>
            </a:r>
            <a:r>
              <a:rPr kumimoji="0" lang="it-IT" sz="1050" b="1" i="0" u="none" strike="noStrike" kern="1200" cap="none" spc="-5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</a:t>
            </a: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work or </a:t>
            </a:r>
            <a:r>
              <a:rPr kumimoji="0" lang="it-IT" sz="1050" b="1" i="0" u="none" strike="noStrike" kern="1200" cap="none" spc="-5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studying</a:t>
            </a:r>
            <a:endParaRPr kumimoji="0" lang="it-IT" sz="1050" b="1" i="0" u="none" strike="noStrike" kern="1200" cap="none" spc="-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8E8CFD7-B561-AF40-96AD-D7E4FAD7F489}"/>
              </a:ext>
            </a:extLst>
          </p:cNvPr>
          <p:cNvSpPr/>
          <p:nvPr/>
        </p:nvSpPr>
        <p:spPr>
          <a:xfrm>
            <a:off x="5248823" y="1893997"/>
            <a:ext cx="2004384" cy="23033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9422BF0C-9795-B54B-AB47-DAB4A1007605}"/>
              </a:ext>
            </a:extLst>
          </p:cNvPr>
          <p:cNvSpPr/>
          <p:nvPr/>
        </p:nvSpPr>
        <p:spPr>
          <a:xfrm>
            <a:off x="7304901" y="1893997"/>
            <a:ext cx="2004384" cy="23033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DB90348E-E5F6-6641-B1D1-DA64C1FD9AB3}"/>
              </a:ext>
            </a:extLst>
          </p:cNvPr>
          <p:cNvSpPr/>
          <p:nvPr/>
        </p:nvSpPr>
        <p:spPr>
          <a:xfrm>
            <a:off x="9442918" y="1893997"/>
            <a:ext cx="770465" cy="23033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7B6C79D4-5CA8-114E-AD82-55CE9945FFC7}"/>
              </a:ext>
            </a:extLst>
          </p:cNvPr>
          <p:cNvSpPr/>
          <p:nvPr/>
        </p:nvSpPr>
        <p:spPr>
          <a:xfrm>
            <a:off x="10272077" y="1893997"/>
            <a:ext cx="770465" cy="23033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06E5F8F2-A165-5443-88BC-2A938F209823}"/>
              </a:ext>
            </a:extLst>
          </p:cNvPr>
          <p:cNvSpPr/>
          <p:nvPr/>
        </p:nvSpPr>
        <p:spPr>
          <a:xfrm>
            <a:off x="9442919" y="1752408"/>
            <a:ext cx="1599624" cy="114835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734CA91-F87F-7F43-91AC-AFFC684289A5}"/>
              </a:ext>
            </a:extLst>
          </p:cNvPr>
          <p:cNvSpPr/>
          <p:nvPr/>
        </p:nvSpPr>
        <p:spPr>
          <a:xfrm>
            <a:off x="7886179" y="2232880"/>
            <a:ext cx="3365447" cy="623608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A136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BE6F2A3-CD1A-5445-9DBA-A05E3C6F8809}"/>
              </a:ext>
            </a:extLst>
          </p:cNvPr>
          <p:cNvSpPr txBox="1"/>
          <p:nvPr/>
        </p:nvSpPr>
        <p:spPr>
          <a:xfrm>
            <a:off x="5248823" y="1857635"/>
            <a:ext cx="1983250" cy="3000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VOLUME (</a:t>
            </a:r>
            <a:r>
              <a:rPr kumimoji="0" lang="it-IT" sz="600" b="1" i="0" u="none" strike="noStrike" kern="1200" cap="none" normalizeH="0" noProof="0" dirty="0" err="1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Annual</a:t>
            </a:r>
            <a:r>
              <a:rPr kumimoji="0" lang="it-IT" sz="6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br>
              <a:rPr kumimoji="0" lang="it-IT" sz="10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it-IT" sz="9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12.8% / 2,768 </a:t>
            </a:r>
            <a:r>
              <a:rPr kumimoji="0" lang="it-IT" sz="900" b="1" i="0" u="none" strike="noStrike" kern="1200" cap="none" normalizeH="0" noProof="0" dirty="0" err="1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MMUCs</a:t>
            </a:r>
            <a:endParaRPr kumimoji="0" lang="it-IT" sz="1000" b="1" i="0" u="none" strike="noStrike" kern="1200" cap="none" normalizeH="0" noProof="0" dirty="0">
              <a:ln>
                <a:noFill/>
              </a:ln>
              <a:solidFill>
                <a:srgbClr val="A13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A658D73-E99D-E247-89F2-4B97B65A3F58}"/>
              </a:ext>
            </a:extLst>
          </p:cNvPr>
          <p:cNvSpPr txBox="1"/>
          <p:nvPr/>
        </p:nvSpPr>
        <p:spPr>
          <a:xfrm>
            <a:off x="7304901" y="1857635"/>
            <a:ext cx="2002341" cy="3000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VALUE (</a:t>
            </a:r>
            <a:r>
              <a:rPr kumimoji="0" lang="it-IT" sz="600" b="1" i="0" u="none" strike="noStrike" kern="1200" cap="none" normalizeH="0" noProof="0" dirty="0" err="1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Annual</a:t>
            </a:r>
            <a:r>
              <a:rPr kumimoji="0" lang="it-IT" sz="6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br>
              <a:rPr kumimoji="0" lang="it-IT" sz="10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it-IT" sz="9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13.8% / 23,921 MM€</a:t>
            </a:r>
            <a:endParaRPr kumimoji="0" lang="it-IT" sz="1000" b="1" i="0" u="none" strike="noStrike" kern="1200" cap="none" normalizeH="0" noProof="0" dirty="0">
              <a:ln>
                <a:noFill/>
              </a:ln>
              <a:solidFill>
                <a:srgbClr val="A13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D4DD0CE-B433-B941-8E71-2F375A1DC52B}"/>
              </a:ext>
            </a:extLst>
          </p:cNvPr>
          <p:cNvSpPr txBox="1"/>
          <p:nvPr/>
        </p:nvSpPr>
        <p:spPr>
          <a:xfrm>
            <a:off x="9442918" y="1873133"/>
            <a:ext cx="775398" cy="3000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VOLUME</a:t>
            </a:r>
            <a:br>
              <a:rPr kumimoji="0" lang="it-IT" sz="10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it-IT" sz="9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7.0%</a:t>
            </a:r>
            <a:endParaRPr kumimoji="0" lang="it-IT" sz="1000" b="1" i="0" u="none" strike="noStrike" kern="1200" cap="none" normalizeH="0" noProof="0" dirty="0">
              <a:ln>
                <a:noFill/>
              </a:ln>
              <a:solidFill>
                <a:srgbClr val="A13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48A6A52-FEAE-B340-96D0-ED04E2954124}"/>
              </a:ext>
            </a:extLst>
          </p:cNvPr>
          <p:cNvSpPr txBox="1"/>
          <p:nvPr/>
        </p:nvSpPr>
        <p:spPr>
          <a:xfrm>
            <a:off x="10269909" y="1873133"/>
            <a:ext cx="775398" cy="3000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VALUE</a:t>
            </a:r>
            <a:br>
              <a:rPr kumimoji="0" lang="it-IT" sz="10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it-IT" sz="9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9.2%</a:t>
            </a:r>
            <a:endParaRPr kumimoji="0" lang="it-IT" sz="1000" b="1" i="0" u="none" strike="noStrike" kern="1200" cap="none" normalizeH="0" noProof="0" dirty="0">
              <a:ln>
                <a:noFill/>
              </a:ln>
              <a:solidFill>
                <a:srgbClr val="A13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D18E108-E378-8D49-A095-39D2AB3B738E}"/>
              </a:ext>
            </a:extLst>
          </p:cNvPr>
          <p:cNvSpPr txBox="1"/>
          <p:nvPr/>
        </p:nvSpPr>
        <p:spPr>
          <a:xfrm>
            <a:off x="9464052" y="1726800"/>
            <a:ext cx="1578490" cy="1754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TCCC SHARE</a:t>
            </a:r>
            <a:endParaRPr kumimoji="0" lang="it-IT" sz="10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22E2447-8BBE-F646-98C6-8ACE3DF5ED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087839"/>
              </p:ext>
            </p:extLst>
          </p:nvPr>
        </p:nvGraphicFramePr>
        <p:xfrm>
          <a:off x="9155969" y="2476626"/>
          <a:ext cx="2044695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939">
                  <a:extLst>
                    <a:ext uri="{9D8B030D-6E8A-4147-A177-3AD203B41FA5}">
                      <a16:colId xmlns:a16="http://schemas.microsoft.com/office/drawing/2014/main" val="1217272243"/>
                    </a:ext>
                  </a:extLst>
                </a:gridCol>
                <a:gridCol w="408939">
                  <a:extLst>
                    <a:ext uri="{9D8B030D-6E8A-4147-A177-3AD203B41FA5}">
                      <a16:colId xmlns:a16="http://schemas.microsoft.com/office/drawing/2014/main" val="2000060457"/>
                    </a:ext>
                  </a:extLst>
                </a:gridCol>
                <a:gridCol w="408939">
                  <a:extLst>
                    <a:ext uri="{9D8B030D-6E8A-4147-A177-3AD203B41FA5}">
                      <a16:colId xmlns:a16="http://schemas.microsoft.com/office/drawing/2014/main" val="344861001"/>
                    </a:ext>
                  </a:extLst>
                </a:gridCol>
                <a:gridCol w="408939">
                  <a:extLst>
                    <a:ext uri="{9D8B030D-6E8A-4147-A177-3AD203B41FA5}">
                      <a16:colId xmlns:a16="http://schemas.microsoft.com/office/drawing/2014/main" val="3993129795"/>
                    </a:ext>
                  </a:extLst>
                </a:gridCol>
                <a:gridCol w="408939">
                  <a:extLst>
                    <a:ext uri="{9D8B030D-6E8A-4147-A177-3AD203B41FA5}">
                      <a16:colId xmlns:a16="http://schemas.microsoft.com/office/drawing/2014/main" val="2505952127"/>
                    </a:ext>
                  </a:extLst>
                </a:gridCol>
              </a:tblGrid>
              <a:tr h="126031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Val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13.8%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17.8%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18.1%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12.8%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225814"/>
                  </a:ext>
                </a:extLst>
              </a:tr>
              <a:tr h="126031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185143"/>
                  </a:ext>
                </a:extLst>
              </a:tr>
            </a:tbl>
          </a:graphicData>
        </a:graphic>
      </p:graphicFrame>
      <p:sp>
        <p:nvSpPr>
          <p:cNvPr id="83" name="TextBox 82">
            <a:extLst>
              <a:ext uri="{FF2B5EF4-FFF2-40B4-BE49-F238E27FC236}">
                <a16:creationId xmlns:a16="http://schemas.microsoft.com/office/drawing/2014/main" id="{42E3C111-9B37-E443-85AA-0E42B2396A1D}"/>
              </a:ext>
            </a:extLst>
          </p:cNvPr>
          <p:cNvSpPr txBox="1"/>
          <p:nvPr/>
        </p:nvSpPr>
        <p:spPr>
          <a:xfrm>
            <a:off x="7886180" y="2233711"/>
            <a:ext cx="1499123" cy="2169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normalizeH="0" noProof="0" dirty="0" err="1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kumimoji="0" lang="it-IT" sz="9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900" b="1" i="0" u="none" strike="noStrike" kern="1200" cap="none" normalizeH="0" noProof="0" dirty="0" err="1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Markets</a:t>
            </a:r>
            <a:r>
              <a:rPr kumimoji="0" lang="it-IT" sz="9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kumimoji="0" lang="it-IT" sz="1000" b="1" i="0" u="none" strike="noStrike" kern="1200" cap="none" normalizeH="0" noProof="0" dirty="0">
              <a:ln>
                <a:noFill/>
              </a:ln>
              <a:solidFill>
                <a:srgbClr val="A1362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B03C346-F85A-E543-95A3-EA145233F554}"/>
              </a:ext>
            </a:extLst>
          </p:cNvPr>
          <p:cNvSpPr txBox="1"/>
          <p:nvPr/>
        </p:nvSpPr>
        <p:spPr>
          <a:xfrm>
            <a:off x="4731665" y="6270285"/>
            <a:ext cx="3017565" cy="1615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*Top by volume and </a:t>
            </a:r>
            <a:r>
              <a:rPr kumimoji="0" lang="it-IT" sz="500" b="1" i="0" u="none" strike="noStrike" kern="1200" cap="none" normalizeH="0" noProof="0" dirty="0" err="1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kumimoji="0" lang="it-IT" sz="5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kumimoji="0" lang="it-IT" sz="500" b="1" i="0" u="none" strike="noStrike" kern="1200" cap="none" normalizeH="0" noProof="0" dirty="0" err="1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  <a:r>
              <a:rPr kumimoji="0" lang="it-IT" sz="5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&gt;119</a:t>
            </a:r>
            <a:endParaRPr kumimoji="0" lang="it-IT" sz="600" b="1" i="0" u="none" strike="noStrike" kern="1200" cap="none" normalizeH="0" noProof="0" dirty="0">
              <a:ln>
                <a:noFill/>
              </a:ln>
              <a:solidFill>
                <a:srgbClr val="A1362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5" name="Picture Placeholder 5" descr="PowerPoint Presentation - Adobe Acrobat Reader DC">
            <a:extLst>
              <a:ext uri="{FF2B5EF4-FFF2-40B4-BE49-F238E27FC236}">
                <a16:creationId xmlns:a16="http://schemas.microsoft.com/office/drawing/2014/main" id="{3E55DDC8-F410-034C-9D40-77775651CF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98" t="17922" r="2241" b="77090"/>
          <a:stretch/>
        </p:blipFill>
        <p:spPr>
          <a:xfrm>
            <a:off x="10898289" y="2260393"/>
            <a:ext cx="180693" cy="160708"/>
          </a:xfrm>
          <a:prstGeom prst="rect">
            <a:avLst/>
          </a:prstGeom>
        </p:spPr>
      </p:pic>
      <p:pic>
        <p:nvPicPr>
          <p:cNvPr id="86" name="Picture Placeholder 5" descr="PowerPoint Presentation - Adobe Acrobat Reader DC">
            <a:extLst>
              <a:ext uri="{FF2B5EF4-FFF2-40B4-BE49-F238E27FC236}">
                <a16:creationId xmlns:a16="http://schemas.microsoft.com/office/drawing/2014/main" id="{337800A4-D274-1B42-95A5-22745289ED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70" t="17922" r="6769" b="77090"/>
          <a:stretch/>
        </p:blipFill>
        <p:spPr>
          <a:xfrm>
            <a:off x="10486033" y="2260393"/>
            <a:ext cx="180693" cy="160708"/>
          </a:xfrm>
          <a:prstGeom prst="rect">
            <a:avLst/>
          </a:prstGeom>
        </p:spPr>
      </p:pic>
      <p:pic>
        <p:nvPicPr>
          <p:cNvPr id="87" name="Picture Placeholder 5" descr="PowerPoint Presentation - Adobe Acrobat Reader DC">
            <a:extLst>
              <a:ext uri="{FF2B5EF4-FFF2-40B4-BE49-F238E27FC236}">
                <a16:creationId xmlns:a16="http://schemas.microsoft.com/office/drawing/2014/main" id="{422D38D0-0AC0-7C42-B2C6-0C00DDA4AA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61" t="17922" r="10878" b="77090"/>
          <a:stretch/>
        </p:blipFill>
        <p:spPr>
          <a:xfrm>
            <a:off x="10094076" y="2260393"/>
            <a:ext cx="180693" cy="160708"/>
          </a:xfrm>
          <a:prstGeom prst="rect">
            <a:avLst/>
          </a:prstGeom>
        </p:spPr>
      </p:pic>
      <p:pic>
        <p:nvPicPr>
          <p:cNvPr id="88" name="Picture Placeholder 5" descr="PowerPoint Presentation - Adobe Acrobat Reader DC">
            <a:extLst>
              <a:ext uri="{FF2B5EF4-FFF2-40B4-BE49-F238E27FC236}">
                <a16:creationId xmlns:a16="http://schemas.microsoft.com/office/drawing/2014/main" id="{23A5FFAB-5A4F-FC4F-8843-2720530199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8" t="17922" r="14431" b="77090"/>
          <a:stretch/>
        </p:blipFill>
        <p:spPr>
          <a:xfrm>
            <a:off x="9693099" y="2260393"/>
            <a:ext cx="180693" cy="160708"/>
          </a:xfrm>
          <a:prstGeom prst="rect">
            <a:avLst/>
          </a:prstGeom>
        </p:spPr>
      </p:pic>
      <p:pic>
        <p:nvPicPr>
          <p:cNvPr id="89" name="Picture Placeholder 5" descr="PowerPoint Presentation - Adobe Acrobat Reader DC">
            <a:extLst>
              <a:ext uri="{FF2B5EF4-FFF2-40B4-BE49-F238E27FC236}">
                <a16:creationId xmlns:a16="http://schemas.microsoft.com/office/drawing/2014/main" id="{D3A78329-B8F9-D94D-9D3B-CE6F6B6144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t="15191" r="42790" b="72417"/>
          <a:stretch/>
        </p:blipFill>
        <p:spPr>
          <a:xfrm>
            <a:off x="2543133" y="2230527"/>
            <a:ext cx="4393246" cy="623024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A9F72F4-5932-E74C-AF47-8CC6A0503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125661"/>
              </p:ext>
            </p:extLst>
          </p:nvPr>
        </p:nvGraphicFramePr>
        <p:xfrm>
          <a:off x="9162326" y="2959929"/>
          <a:ext cx="2044696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148">
                  <a:extLst>
                    <a:ext uri="{9D8B030D-6E8A-4147-A177-3AD203B41FA5}">
                      <a16:colId xmlns:a16="http://schemas.microsoft.com/office/drawing/2014/main" val="2335018533"/>
                    </a:ext>
                  </a:extLst>
                </a:gridCol>
                <a:gridCol w="532331">
                  <a:extLst>
                    <a:ext uri="{9D8B030D-6E8A-4147-A177-3AD203B41FA5}">
                      <a16:colId xmlns:a16="http://schemas.microsoft.com/office/drawing/2014/main" val="2833859805"/>
                    </a:ext>
                  </a:extLst>
                </a:gridCol>
                <a:gridCol w="499217">
                  <a:extLst>
                    <a:ext uri="{9D8B030D-6E8A-4147-A177-3AD203B41FA5}">
                      <a16:colId xmlns:a16="http://schemas.microsoft.com/office/drawing/2014/main" val="1570685910"/>
                    </a:ext>
                  </a:extLst>
                </a:gridCol>
              </a:tblGrid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What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Vol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45980"/>
                  </a:ext>
                </a:extLst>
              </a:tr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Food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11,9%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144350"/>
                  </a:ext>
                </a:extLst>
              </a:tr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Without Food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88,1%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8764"/>
                  </a:ext>
                </a:extLst>
              </a:tr>
            </a:tbl>
          </a:graphicData>
        </a:graphic>
      </p:graphicFrame>
      <p:graphicFrame>
        <p:nvGraphicFramePr>
          <p:cNvPr id="90" name="Table 89">
            <a:extLst>
              <a:ext uri="{FF2B5EF4-FFF2-40B4-BE49-F238E27FC236}">
                <a16:creationId xmlns:a16="http://schemas.microsoft.com/office/drawing/2014/main" id="{6680C5C5-E3A4-1143-9373-DB29CE3925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658681"/>
              </p:ext>
            </p:extLst>
          </p:nvPr>
        </p:nvGraphicFramePr>
        <p:xfrm>
          <a:off x="9162326" y="3467634"/>
          <a:ext cx="2044696" cy="83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148">
                  <a:extLst>
                    <a:ext uri="{9D8B030D-6E8A-4147-A177-3AD203B41FA5}">
                      <a16:colId xmlns:a16="http://schemas.microsoft.com/office/drawing/2014/main" val="2335018533"/>
                    </a:ext>
                  </a:extLst>
                </a:gridCol>
                <a:gridCol w="532331">
                  <a:extLst>
                    <a:ext uri="{9D8B030D-6E8A-4147-A177-3AD203B41FA5}">
                      <a16:colId xmlns:a16="http://schemas.microsoft.com/office/drawing/2014/main" val="2833859805"/>
                    </a:ext>
                  </a:extLst>
                </a:gridCol>
                <a:gridCol w="499217">
                  <a:extLst>
                    <a:ext uri="{9D8B030D-6E8A-4147-A177-3AD203B41FA5}">
                      <a16:colId xmlns:a16="http://schemas.microsoft.com/office/drawing/2014/main" val="1570685910"/>
                    </a:ext>
                  </a:extLst>
                </a:gridCol>
              </a:tblGrid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Doing What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Vol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45980"/>
                  </a:ext>
                </a:extLst>
              </a:tr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Break At Work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30,8%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638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144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Working - Sedentary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27,3%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651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8764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Working - Physical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18,9%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0299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Eating Lunch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13,0%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697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373024"/>
                  </a:ext>
                </a:extLst>
              </a:tr>
            </a:tbl>
          </a:graphicData>
        </a:graphic>
      </p:graphicFrame>
      <p:graphicFrame>
        <p:nvGraphicFramePr>
          <p:cNvPr id="91" name="Table 90">
            <a:extLst>
              <a:ext uri="{FF2B5EF4-FFF2-40B4-BE49-F238E27FC236}">
                <a16:creationId xmlns:a16="http://schemas.microsoft.com/office/drawing/2014/main" id="{3E3C28DD-9604-1D4B-A7DD-2164B9C91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867218"/>
              </p:ext>
            </p:extLst>
          </p:nvPr>
        </p:nvGraphicFramePr>
        <p:xfrm>
          <a:off x="4867951" y="3311824"/>
          <a:ext cx="2044696" cy="1173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148">
                  <a:extLst>
                    <a:ext uri="{9D8B030D-6E8A-4147-A177-3AD203B41FA5}">
                      <a16:colId xmlns:a16="http://schemas.microsoft.com/office/drawing/2014/main" val="2335018533"/>
                    </a:ext>
                  </a:extLst>
                </a:gridCol>
                <a:gridCol w="532331">
                  <a:extLst>
                    <a:ext uri="{9D8B030D-6E8A-4147-A177-3AD203B41FA5}">
                      <a16:colId xmlns:a16="http://schemas.microsoft.com/office/drawing/2014/main" val="2833859805"/>
                    </a:ext>
                  </a:extLst>
                </a:gridCol>
                <a:gridCol w="499217">
                  <a:extLst>
                    <a:ext uri="{9D8B030D-6E8A-4147-A177-3AD203B41FA5}">
                      <a16:colId xmlns:a16="http://schemas.microsoft.com/office/drawing/2014/main" val="1570685910"/>
                    </a:ext>
                  </a:extLst>
                </a:gridCol>
              </a:tblGrid>
              <a:tr h="12148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Daypart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Vol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45980"/>
                  </a:ext>
                </a:extLst>
              </a:tr>
              <a:tr h="12148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Morning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144350"/>
                  </a:ext>
                </a:extLst>
              </a:tr>
              <a:tr h="12148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Mid-Morning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17,3%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8764"/>
                  </a:ext>
                </a:extLst>
              </a:tr>
              <a:tr h="12148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Midday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35,9%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029905"/>
                  </a:ext>
                </a:extLst>
              </a:tr>
              <a:tr h="12148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Afternoon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31,9%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373024"/>
                  </a:ext>
                </a:extLst>
              </a:tr>
              <a:tr h="12148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Evening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10,2%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317830"/>
                  </a:ext>
                </a:extLst>
              </a:tr>
              <a:tr h="12148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Evening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185905"/>
                  </a:ext>
                </a:extLst>
              </a:tr>
            </a:tbl>
          </a:graphicData>
        </a:graphic>
      </p:graphicFrame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id="{FAD904AF-A3D7-AC4B-A7EF-D0857A6B7B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20954"/>
              </p:ext>
            </p:extLst>
          </p:nvPr>
        </p:nvGraphicFramePr>
        <p:xfrm>
          <a:off x="7021275" y="3982384"/>
          <a:ext cx="2044696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148">
                  <a:extLst>
                    <a:ext uri="{9D8B030D-6E8A-4147-A177-3AD203B41FA5}">
                      <a16:colId xmlns:a16="http://schemas.microsoft.com/office/drawing/2014/main" val="2335018533"/>
                    </a:ext>
                  </a:extLst>
                </a:gridCol>
                <a:gridCol w="532331">
                  <a:extLst>
                    <a:ext uri="{9D8B030D-6E8A-4147-A177-3AD203B41FA5}">
                      <a16:colId xmlns:a16="http://schemas.microsoft.com/office/drawing/2014/main" val="2833859805"/>
                    </a:ext>
                  </a:extLst>
                </a:gridCol>
                <a:gridCol w="499217">
                  <a:extLst>
                    <a:ext uri="{9D8B030D-6E8A-4147-A177-3AD203B41FA5}">
                      <a16:colId xmlns:a16="http://schemas.microsoft.com/office/drawing/2014/main" val="1570685910"/>
                    </a:ext>
                  </a:extLst>
                </a:gridCol>
              </a:tblGrid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Whom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Vol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45980"/>
                  </a:ext>
                </a:extLst>
              </a:tr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Alone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34,7%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144350"/>
                  </a:ext>
                </a:extLst>
              </a:tr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Accompanied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65,3%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8764"/>
                  </a:ext>
                </a:extLst>
              </a:tr>
            </a:tbl>
          </a:graphicData>
        </a:graphic>
      </p:graphicFrame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id="{970E615B-DD75-3A4C-AA1B-997BECCB35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128700"/>
              </p:ext>
            </p:extLst>
          </p:nvPr>
        </p:nvGraphicFramePr>
        <p:xfrm>
          <a:off x="7021275" y="2959929"/>
          <a:ext cx="2044696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148">
                  <a:extLst>
                    <a:ext uri="{9D8B030D-6E8A-4147-A177-3AD203B41FA5}">
                      <a16:colId xmlns:a16="http://schemas.microsoft.com/office/drawing/2014/main" val="2335018533"/>
                    </a:ext>
                  </a:extLst>
                </a:gridCol>
                <a:gridCol w="532331">
                  <a:extLst>
                    <a:ext uri="{9D8B030D-6E8A-4147-A177-3AD203B41FA5}">
                      <a16:colId xmlns:a16="http://schemas.microsoft.com/office/drawing/2014/main" val="2833859805"/>
                    </a:ext>
                  </a:extLst>
                </a:gridCol>
                <a:gridCol w="499217">
                  <a:extLst>
                    <a:ext uri="{9D8B030D-6E8A-4147-A177-3AD203B41FA5}">
                      <a16:colId xmlns:a16="http://schemas.microsoft.com/office/drawing/2014/main" val="15706859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Where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Vol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459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Home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144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Away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363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8764"/>
                  </a:ext>
                </a:extLst>
              </a:tr>
            </a:tbl>
          </a:graphicData>
        </a:graphic>
      </p:graphicFrame>
      <p:graphicFrame>
        <p:nvGraphicFramePr>
          <p:cNvPr id="94" name="Table 93">
            <a:extLst>
              <a:ext uri="{FF2B5EF4-FFF2-40B4-BE49-F238E27FC236}">
                <a16:creationId xmlns:a16="http://schemas.microsoft.com/office/drawing/2014/main" id="{768B4BFD-76CD-F64B-8F19-A041E56EF0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203510"/>
              </p:ext>
            </p:extLst>
          </p:nvPr>
        </p:nvGraphicFramePr>
        <p:xfrm>
          <a:off x="7021275" y="3473915"/>
          <a:ext cx="2044696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148">
                  <a:extLst>
                    <a:ext uri="{9D8B030D-6E8A-4147-A177-3AD203B41FA5}">
                      <a16:colId xmlns:a16="http://schemas.microsoft.com/office/drawing/2014/main" val="2335018533"/>
                    </a:ext>
                  </a:extLst>
                </a:gridCol>
                <a:gridCol w="532331">
                  <a:extLst>
                    <a:ext uri="{9D8B030D-6E8A-4147-A177-3AD203B41FA5}">
                      <a16:colId xmlns:a16="http://schemas.microsoft.com/office/drawing/2014/main" val="2833859805"/>
                    </a:ext>
                  </a:extLst>
                </a:gridCol>
                <a:gridCol w="499217">
                  <a:extLst>
                    <a:ext uri="{9D8B030D-6E8A-4147-A177-3AD203B41FA5}">
                      <a16:colId xmlns:a16="http://schemas.microsoft.com/office/drawing/2014/main" val="15706859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When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Vol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459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Weekday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83,4%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144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Weekend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16,6%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8764"/>
                  </a:ext>
                </a:extLst>
              </a:tr>
            </a:tbl>
          </a:graphicData>
        </a:graphic>
      </p:graphicFrame>
      <p:graphicFrame>
        <p:nvGraphicFramePr>
          <p:cNvPr id="95" name="Table 94">
            <a:extLst>
              <a:ext uri="{FF2B5EF4-FFF2-40B4-BE49-F238E27FC236}">
                <a16:creationId xmlns:a16="http://schemas.microsoft.com/office/drawing/2014/main" id="{14301FD5-EBC2-7747-B09D-A96CFF6BE7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523640"/>
              </p:ext>
            </p:extLst>
          </p:nvPr>
        </p:nvGraphicFramePr>
        <p:xfrm>
          <a:off x="4867951" y="5206760"/>
          <a:ext cx="2537381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8030">
                  <a:extLst>
                    <a:ext uri="{9D8B030D-6E8A-4147-A177-3AD203B41FA5}">
                      <a16:colId xmlns:a16="http://schemas.microsoft.com/office/drawing/2014/main" val="2335018533"/>
                    </a:ext>
                  </a:extLst>
                </a:gridCol>
                <a:gridCol w="509666">
                  <a:extLst>
                    <a:ext uri="{9D8B030D-6E8A-4147-A177-3AD203B41FA5}">
                      <a16:colId xmlns:a16="http://schemas.microsoft.com/office/drawing/2014/main" val="2833859805"/>
                    </a:ext>
                  </a:extLst>
                </a:gridCol>
                <a:gridCol w="479685">
                  <a:extLst>
                    <a:ext uri="{9D8B030D-6E8A-4147-A177-3AD203B41FA5}">
                      <a16:colId xmlns:a16="http://schemas.microsoft.com/office/drawing/2014/main" val="1570685910"/>
                    </a:ext>
                  </a:extLst>
                </a:gridCol>
              </a:tblGrid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 Reasons for Drinking*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Vol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45980"/>
                  </a:ext>
                </a:extLst>
              </a:tr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Quench My Thirst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47,1%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144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Refresh Me Mentally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12,7%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8764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Energize Me / To Have Extra Energy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11,7%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0299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Take Care Of Myself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10,3%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373024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Help Wash Down Food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11,2%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317830"/>
                  </a:ext>
                </a:extLst>
              </a:tr>
            </a:tbl>
          </a:graphicData>
        </a:graphic>
      </p:graphicFrame>
      <p:graphicFrame>
        <p:nvGraphicFramePr>
          <p:cNvPr id="96" name="Table 95">
            <a:extLst>
              <a:ext uri="{FF2B5EF4-FFF2-40B4-BE49-F238E27FC236}">
                <a16:creationId xmlns:a16="http://schemas.microsoft.com/office/drawing/2014/main" id="{D0732DF6-D124-1046-B09B-BEAE33E192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751473"/>
              </p:ext>
            </p:extLst>
          </p:nvPr>
        </p:nvGraphicFramePr>
        <p:xfrm>
          <a:off x="7486599" y="5542040"/>
          <a:ext cx="2045517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4972">
                  <a:extLst>
                    <a:ext uri="{9D8B030D-6E8A-4147-A177-3AD203B41FA5}">
                      <a16:colId xmlns:a16="http://schemas.microsoft.com/office/drawing/2014/main" val="2335018533"/>
                    </a:ext>
                  </a:extLst>
                </a:gridCol>
                <a:gridCol w="490653">
                  <a:extLst>
                    <a:ext uri="{9D8B030D-6E8A-4147-A177-3AD203B41FA5}">
                      <a16:colId xmlns:a16="http://schemas.microsoft.com/office/drawing/2014/main" val="2833859805"/>
                    </a:ext>
                  </a:extLst>
                </a:gridCol>
                <a:gridCol w="469892">
                  <a:extLst>
                    <a:ext uri="{9D8B030D-6E8A-4147-A177-3AD203B41FA5}">
                      <a16:colId xmlns:a16="http://schemas.microsoft.com/office/drawing/2014/main" val="1570685910"/>
                    </a:ext>
                  </a:extLst>
                </a:gridCol>
              </a:tblGrid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 Product Characteristics*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Vol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45980"/>
                  </a:ext>
                </a:extLst>
              </a:tr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Does Not Contain Alcohol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7,0%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144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Contains Caffeine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8764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Not Fizzy / No Bubbles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7,3%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029905"/>
                  </a:ext>
                </a:extLst>
              </a:tr>
            </a:tbl>
          </a:graphicData>
        </a:graphic>
      </p:graphicFrame>
      <p:graphicFrame>
        <p:nvGraphicFramePr>
          <p:cNvPr id="97" name="Table 96">
            <a:extLst>
              <a:ext uri="{FF2B5EF4-FFF2-40B4-BE49-F238E27FC236}">
                <a16:creationId xmlns:a16="http://schemas.microsoft.com/office/drawing/2014/main" id="{87A890B0-2F80-B24F-9B23-FED636A9A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313771"/>
              </p:ext>
            </p:extLst>
          </p:nvPr>
        </p:nvGraphicFramePr>
        <p:xfrm>
          <a:off x="7487420" y="4839395"/>
          <a:ext cx="2044696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6717">
                  <a:extLst>
                    <a:ext uri="{9D8B030D-6E8A-4147-A177-3AD203B41FA5}">
                      <a16:colId xmlns:a16="http://schemas.microsoft.com/office/drawing/2014/main" val="2335018533"/>
                    </a:ext>
                  </a:extLst>
                </a:gridCol>
                <a:gridCol w="483219">
                  <a:extLst>
                    <a:ext uri="{9D8B030D-6E8A-4147-A177-3AD203B41FA5}">
                      <a16:colId xmlns:a16="http://schemas.microsoft.com/office/drawing/2014/main" val="2833859805"/>
                    </a:ext>
                  </a:extLst>
                </a:gridCol>
                <a:gridCol w="484760">
                  <a:extLst>
                    <a:ext uri="{9D8B030D-6E8A-4147-A177-3AD203B41FA5}">
                      <a16:colId xmlns:a16="http://schemas.microsoft.com/office/drawing/2014/main" val="1570685910"/>
                    </a:ext>
                  </a:extLst>
                </a:gridCol>
              </a:tblGrid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 Motivations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Vol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45980"/>
                  </a:ext>
                </a:extLst>
              </a:tr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Energize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17,60%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144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Harmony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15,10%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87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Unwind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13,30%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490812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B0A6895D-7CB7-794F-8DA6-06107F6F3E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501485"/>
              </p:ext>
            </p:extLst>
          </p:nvPr>
        </p:nvGraphicFramePr>
        <p:xfrm>
          <a:off x="2650607" y="2972290"/>
          <a:ext cx="2044696" cy="1173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148">
                  <a:extLst>
                    <a:ext uri="{9D8B030D-6E8A-4147-A177-3AD203B41FA5}">
                      <a16:colId xmlns:a16="http://schemas.microsoft.com/office/drawing/2014/main" val="2335018533"/>
                    </a:ext>
                  </a:extLst>
                </a:gridCol>
                <a:gridCol w="532331">
                  <a:extLst>
                    <a:ext uri="{9D8B030D-6E8A-4147-A177-3AD203B41FA5}">
                      <a16:colId xmlns:a16="http://schemas.microsoft.com/office/drawing/2014/main" val="2833859805"/>
                    </a:ext>
                  </a:extLst>
                </a:gridCol>
                <a:gridCol w="499217">
                  <a:extLst>
                    <a:ext uri="{9D8B030D-6E8A-4147-A177-3AD203B41FA5}">
                      <a16:colId xmlns:a16="http://schemas.microsoft.com/office/drawing/2014/main" val="1570685910"/>
                    </a:ext>
                  </a:extLst>
                </a:gridCol>
              </a:tblGrid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Vol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45980"/>
                  </a:ext>
                </a:extLst>
              </a:tr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12-19 Years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144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20-29 Years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21,6%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8764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30-39 Years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25,2%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0299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40-49 Years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26,1%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373024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50-59 Years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21,3%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317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60-69 Years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185905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EDFF6D04-643C-F446-BE24-CF862915C9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627476"/>
              </p:ext>
            </p:extLst>
          </p:nvPr>
        </p:nvGraphicFramePr>
        <p:xfrm>
          <a:off x="387865" y="3642850"/>
          <a:ext cx="2203211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1692">
                  <a:extLst>
                    <a:ext uri="{9D8B030D-6E8A-4147-A177-3AD203B41FA5}">
                      <a16:colId xmlns:a16="http://schemas.microsoft.com/office/drawing/2014/main" val="2335018533"/>
                    </a:ext>
                  </a:extLst>
                </a:gridCol>
                <a:gridCol w="573600">
                  <a:extLst>
                    <a:ext uri="{9D8B030D-6E8A-4147-A177-3AD203B41FA5}">
                      <a16:colId xmlns:a16="http://schemas.microsoft.com/office/drawing/2014/main" val="2833859805"/>
                    </a:ext>
                  </a:extLst>
                </a:gridCol>
                <a:gridCol w="537919">
                  <a:extLst>
                    <a:ext uri="{9D8B030D-6E8A-4147-A177-3AD203B41FA5}">
                      <a16:colId xmlns:a16="http://schemas.microsoft.com/office/drawing/2014/main" val="1570685910"/>
                    </a:ext>
                  </a:extLst>
                </a:gridCol>
              </a:tblGrid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Gender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Vol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45980"/>
                  </a:ext>
                </a:extLst>
              </a:tr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Male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59,2%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144350"/>
                  </a:ext>
                </a:extLst>
              </a:tr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40,8%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8764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ECFAC3E3-B31E-8949-93AF-6ABF81AD6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862442"/>
              </p:ext>
            </p:extLst>
          </p:nvPr>
        </p:nvGraphicFramePr>
        <p:xfrm>
          <a:off x="2536174" y="4292360"/>
          <a:ext cx="2159129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20">
                  <a:extLst>
                    <a:ext uri="{9D8B030D-6E8A-4147-A177-3AD203B41FA5}">
                      <a16:colId xmlns:a16="http://schemas.microsoft.com/office/drawing/2014/main" val="233501853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833859805"/>
                    </a:ext>
                  </a:extLst>
                </a:gridCol>
                <a:gridCol w="358140">
                  <a:extLst>
                    <a:ext uri="{9D8B030D-6E8A-4147-A177-3AD203B41FA5}">
                      <a16:colId xmlns:a16="http://schemas.microsoft.com/office/drawing/2014/main" val="157068591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1481606185"/>
                    </a:ext>
                  </a:extLst>
                </a:gridCol>
                <a:gridCol w="360809">
                  <a:extLst>
                    <a:ext uri="{9D8B030D-6E8A-4147-A177-3AD203B41FA5}">
                      <a16:colId xmlns:a16="http://schemas.microsoft.com/office/drawing/2014/main" val="1962848484"/>
                    </a:ext>
                  </a:extLst>
                </a:gridCol>
              </a:tblGrid>
              <a:tr h="15723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Categories*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%Vol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Val%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45980"/>
                  </a:ext>
                </a:extLst>
              </a:tr>
              <a:tr h="15723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Packaged Water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25,6%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16,8%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213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144350"/>
                  </a:ext>
                </a:extLst>
              </a:tr>
              <a:tr h="15723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Tap Water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21,6%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8764"/>
                  </a:ext>
                </a:extLst>
              </a:tr>
              <a:tr h="15723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Hot Tea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15,3%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9,6%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291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029905"/>
                  </a:ext>
                </a:extLst>
              </a:tr>
              <a:tr h="15723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Hot Coffee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12,8%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38,8%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315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373024"/>
                  </a:ext>
                </a:extLst>
              </a:tr>
              <a:tr h="15723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SSD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8,7%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9,6%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317830"/>
                  </a:ext>
                </a:extLst>
              </a:tr>
              <a:tr h="15723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RTD Juices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185905"/>
                  </a:ext>
                </a:extLst>
              </a:tr>
              <a:tr h="15723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Beer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847483"/>
                  </a:ext>
                </a:extLst>
              </a:tr>
              <a:tr h="15723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Dairy &amp; Soy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20448"/>
                  </a:ext>
                </a:extLst>
              </a:tr>
              <a:tr h="15723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NRTD Juices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984326"/>
                  </a:ext>
                </a:extLst>
              </a:tr>
              <a:tr h="15723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Non-</a:t>
                      </a:r>
                      <a:r>
                        <a:rPr lang="en-US" sz="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Alchoholic</a:t>
                      </a:r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Drinks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628341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9DB16811-F5EE-124F-AF35-7ADBB53213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130251"/>
              </p:ext>
            </p:extLst>
          </p:nvPr>
        </p:nvGraphicFramePr>
        <p:xfrm>
          <a:off x="387865" y="4460000"/>
          <a:ext cx="2066221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407">
                  <a:extLst>
                    <a:ext uri="{9D8B030D-6E8A-4147-A177-3AD203B41FA5}">
                      <a16:colId xmlns:a16="http://schemas.microsoft.com/office/drawing/2014/main" val="233501853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8338598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1570685910"/>
                    </a:ext>
                  </a:extLst>
                </a:gridCol>
                <a:gridCol w="358140">
                  <a:extLst>
                    <a:ext uri="{9D8B030D-6E8A-4147-A177-3AD203B41FA5}">
                      <a16:colId xmlns:a16="http://schemas.microsoft.com/office/drawing/2014/main" val="1481606185"/>
                    </a:ext>
                  </a:extLst>
                </a:gridCol>
                <a:gridCol w="367774">
                  <a:extLst>
                    <a:ext uri="{9D8B030D-6E8A-4147-A177-3AD203B41FA5}">
                      <a16:colId xmlns:a16="http://schemas.microsoft.com/office/drawing/2014/main" val="1962848484"/>
                    </a:ext>
                  </a:extLst>
                </a:gridCol>
              </a:tblGrid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TCCC Brands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%Vol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Val%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45980"/>
                  </a:ext>
                </a:extLst>
              </a:tr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Coca-Cola TM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144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Fanta TM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8764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Sprite TM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0299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Schweppes TM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373024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Juice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317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18590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RTTD Tea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847483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Sport Drinks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204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Drinks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984326"/>
                  </a:ext>
                </a:extLst>
              </a:tr>
            </a:tbl>
          </a:graphicData>
        </a:graphic>
      </p:graphicFrame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3594001A-EB4E-D842-975D-5F4C87BA73F1}"/>
              </a:ext>
            </a:extLst>
          </p:cNvPr>
          <p:cNvSpPr/>
          <p:nvPr/>
        </p:nvSpPr>
        <p:spPr>
          <a:xfrm>
            <a:off x="4809893" y="2909591"/>
            <a:ext cx="6441733" cy="1630858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A136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B514935F-70E1-1B41-A6E1-EFC360210748}"/>
              </a:ext>
            </a:extLst>
          </p:cNvPr>
          <p:cNvSpPr/>
          <p:nvPr/>
        </p:nvSpPr>
        <p:spPr>
          <a:xfrm>
            <a:off x="4809893" y="4772474"/>
            <a:ext cx="6441733" cy="1512056"/>
          </a:xfrm>
          <a:custGeom>
            <a:avLst/>
            <a:gdLst>
              <a:gd name="connsiteX0" fmla="*/ 0 w 6441733"/>
              <a:gd name="connsiteY0" fmla="*/ 0 h 1502912"/>
              <a:gd name="connsiteX1" fmla="*/ 0 w 6441733"/>
              <a:gd name="connsiteY1" fmla="*/ 0 h 1502912"/>
              <a:gd name="connsiteX2" fmla="*/ 6441733 w 6441733"/>
              <a:gd name="connsiteY2" fmla="*/ 0 h 1502912"/>
              <a:gd name="connsiteX3" fmla="*/ 6441733 w 6441733"/>
              <a:gd name="connsiteY3" fmla="*/ 0 h 1502912"/>
              <a:gd name="connsiteX4" fmla="*/ 6441733 w 6441733"/>
              <a:gd name="connsiteY4" fmla="*/ 1502912 h 1502912"/>
              <a:gd name="connsiteX5" fmla="*/ 6441733 w 6441733"/>
              <a:gd name="connsiteY5" fmla="*/ 1502912 h 1502912"/>
              <a:gd name="connsiteX6" fmla="*/ 0 w 6441733"/>
              <a:gd name="connsiteY6" fmla="*/ 1502912 h 1502912"/>
              <a:gd name="connsiteX7" fmla="*/ 0 w 6441733"/>
              <a:gd name="connsiteY7" fmla="*/ 1502912 h 1502912"/>
              <a:gd name="connsiteX8" fmla="*/ 0 w 6441733"/>
              <a:gd name="connsiteY8" fmla="*/ 0 h 1502912"/>
              <a:gd name="connsiteX0" fmla="*/ 0 w 6441733"/>
              <a:gd name="connsiteY0" fmla="*/ 0 h 1502912"/>
              <a:gd name="connsiteX1" fmla="*/ 0 w 6441733"/>
              <a:gd name="connsiteY1" fmla="*/ 0 h 1502912"/>
              <a:gd name="connsiteX2" fmla="*/ 6441733 w 6441733"/>
              <a:gd name="connsiteY2" fmla="*/ 0 h 1502912"/>
              <a:gd name="connsiteX3" fmla="*/ 6441733 w 6441733"/>
              <a:gd name="connsiteY3" fmla="*/ 0 h 1502912"/>
              <a:gd name="connsiteX4" fmla="*/ 6441733 w 6441733"/>
              <a:gd name="connsiteY4" fmla="*/ 1502912 h 1502912"/>
              <a:gd name="connsiteX5" fmla="*/ 6441733 w 6441733"/>
              <a:gd name="connsiteY5" fmla="*/ 1502912 h 1502912"/>
              <a:gd name="connsiteX6" fmla="*/ 5664819 w 6441733"/>
              <a:gd name="connsiteY6" fmla="*/ 1502912 h 1502912"/>
              <a:gd name="connsiteX7" fmla="*/ 0 w 6441733"/>
              <a:gd name="connsiteY7" fmla="*/ 1502912 h 1502912"/>
              <a:gd name="connsiteX8" fmla="*/ 0 w 6441733"/>
              <a:gd name="connsiteY8" fmla="*/ 1502912 h 1502912"/>
              <a:gd name="connsiteX9" fmla="*/ 0 w 6441733"/>
              <a:gd name="connsiteY9" fmla="*/ 0 h 1502912"/>
              <a:gd name="connsiteX0" fmla="*/ 0 w 6441733"/>
              <a:gd name="connsiteY0" fmla="*/ 0 h 1502912"/>
              <a:gd name="connsiteX1" fmla="*/ 0 w 6441733"/>
              <a:gd name="connsiteY1" fmla="*/ 0 h 1502912"/>
              <a:gd name="connsiteX2" fmla="*/ 6441733 w 6441733"/>
              <a:gd name="connsiteY2" fmla="*/ 0 h 1502912"/>
              <a:gd name="connsiteX3" fmla="*/ 6441733 w 6441733"/>
              <a:gd name="connsiteY3" fmla="*/ 0 h 1502912"/>
              <a:gd name="connsiteX4" fmla="*/ 6437970 w 6441733"/>
              <a:gd name="connsiteY4" fmla="*/ 1041995 h 1502912"/>
              <a:gd name="connsiteX5" fmla="*/ 6441733 w 6441733"/>
              <a:gd name="connsiteY5" fmla="*/ 1502912 h 1502912"/>
              <a:gd name="connsiteX6" fmla="*/ 6441733 w 6441733"/>
              <a:gd name="connsiteY6" fmla="*/ 1502912 h 1502912"/>
              <a:gd name="connsiteX7" fmla="*/ 5664819 w 6441733"/>
              <a:gd name="connsiteY7" fmla="*/ 1502912 h 1502912"/>
              <a:gd name="connsiteX8" fmla="*/ 0 w 6441733"/>
              <a:gd name="connsiteY8" fmla="*/ 1502912 h 1502912"/>
              <a:gd name="connsiteX9" fmla="*/ 0 w 6441733"/>
              <a:gd name="connsiteY9" fmla="*/ 1502912 h 1502912"/>
              <a:gd name="connsiteX10" fmla="*/ 0 w 6441733"/>
              <a:gd name="connsiteY10" fmla="*/ 0 h 1502912"/>
              <a:gd name="connsiteX0" fmla="*/ 0 w 6445573"/>
              <a:gd name="connsiteY0" fmla="*/ 0 h 1502912"/>
              <a:gd name="connsiteX1" fmla="*/ 0 w 6445573"/>
              <a:gd name="connsiteY1" fmla="*/ 0 h 1502912"/>
              <a:gd name="connsiteX2" fmla="*/ 6441733 w 6445573"/>
              <a:gd name="connsiteY2" fmla="*/ 0 h 1502912"/>
              <a:gd name="connsiteX3" fmla="*/ 6441733 w 6445573"/>
              <a:gd name="connsiteY3" fmla="*/ 0 h 1502912"/>
              <a:gd name="connsiteX4" fmla="*/ 6445405 w 6445573"/>
              <a:gd name="connsiteY4" fmla="*/ 1041995 h 1502912"/>
              <a:gd name="connsiteX5" fmla="*/ 6441733 w 6445573"/>
              <a:gd name="connsiteY5" fmla="*/ 1502912 h 1502912"/>
              <a:gd name="connsiteX6" fmla="*/ 6441733 w 6445573"/>
              <a:gd name="connsiteY6" fmla="*/ 1502912 h 1502912"/>
              <a:gd name="connsiteX7" fmla="*/ 5664819 w 6445573"/>
              <a:gd name="connsiteY7" fmla="*/ 1502912 h 1502912"/>
              <a:gd name="connsiteX8" fmla="*/ 0 w 6445573"/>
              <a:gd name="connsiteY8" fmla="*/ 1502912 h 1502912"/>
              <a:gd name="connsiteX9" fmla="*/ 0 w 6445573"/>
              <a:gd name="connsiteY9" fmla="*/ 1502912 h 1502912"/>
              <a:gd name="connsiteX10" fmla="*/ 0 w 6445573"/>
              <a:gd name="connsiteY10" fmla="*/ 0 h 1502912"/>
              <a:gd name="connsiteX0" fmla="*/ 6441733 w 6533173"/>
              <a:gd name="connsiteY0" fmla="*/ 1502912 h 1594352"/>
              <a:gd name="connsiteX1" fmla="*/ 5664819 w 6533173"/>
              <a:gd name="connsiteY1" fmla="*/ 1502912 h 1594352"/>
              <a:gd name="connsiteX2" fmla="*/ 0 w 6533173"/>
              <a:gd name="connsiteY2" fmla="*/ 1502912 h 1594352"/>
              <a:gd name="connsiteX3" fmla="*/ 0 w 6533173"/>
              <a:gd name="connsiteY3" fmla="*/ 1502912 h 1594352"/>
              <a:gd name="connsiteX4" fmla="*/ 0 w 6533173"/>
              <a:gd name="connsiteY4" fmla="*/ 0 h 1594352"/>
              <a:gd name="connsiteX5" fmla="*/ 0 w 6533173"/>
              <a:gd name="connsiteY5" fmla="*/ 0 h 1594352"/>
              <a:gd name="connsiteX6" fmla="*/ 6441733 w 6533173"/>
              <a:gd name="connsiteY6" fmla="*/ 0 h 1594352"/>
              <a:gd name="connsiteX7" fmla="*/ 6441733 w 6533173"/>
              <a:gd name="connsiteY7" fmla="*/ 0 h 1594352"/>
              <a:gd name="connsiteX8" fmla="*/ 6445405 w 6533173"/>
              <a:gd name="connsiteY8" fmla="*/ 1041995 h 1594352"/>
              <a:gd name="connsiteX9" fmla="*/ 6441733 w 6533173"/>
              <a:gd name="connsiteY9" fmla="*/ 1502912 h 1594352"/>
              <a:gd name="connsiteX10" fmla="*/ 6533173 w 6533173"/>
              <a:gd name="connsiteY10" fmla="*/ 1594352 h 1594352"/>
              <a:gd name="connsiteX0" fmla="*/ 6441733 w 6445573"/>
              <a:gd name="connsiteY0" fmla="*/ 1502912 h 1502912"/>
              <a:gd name="connsiteX1" fmla="*/ 5664819 w 6445573"/>
              <a:gd name="connsiteY1" fmla="*/ 1502912 h 1502912"/>
              <a:gd name="connsiteX2" fmla="*/ 0 w 6445573"/>
              <a:gd name="connsiteY2" fmla="*/ 1502912 h 1502912"/>
              <a:gd name="connsiteX3" fmla="*/ 0 w 6445573"/>
              <a:gd name="connsiteY3" fmla="*/ 1502912 h 1502912"/>
              <a:gd name="connsiteX4" fmla="*/ 0 w 6445573"/>
              <a:gd name="connsiteY4" fmla="*/ 0 h 1502912"/>
              <a:gd name="connsiteX5" fmla="*/ 0 w 6445573"/>
              <a:gd name="connsiteY5" fmla="*/ 0 h 1502912"/>
              <a:gd name="connsiteX6" fmla="*/ 6441733 w 6445573"/>
              <a:gd name="connsiteY6" fmla="*/ 0 h 1502912"/>
              <a:gd name="connsiteX7" fmla="*/ 6441733 w 6445573"/>
              <a:gd name="connsiteY7" fmla="*/ 0 h 1502912"/>
              <a:gd name="connsiteX8" fmla="*/ 6445405 w 6445573"/>
              <a:gd name="connsiteY8" fmla="*/ 1041995 h 1502912"/>
              <a:gd name="connsiteX9" fmla="*/ 6441733 w 6445573"/>
              <a:gd name="connsiteY9" fmla="*/ 1502912 h 1502912"/>
              <a:gd name="connsiteX0" fmla="*/ 6441733 w 6445573"/>
              <a:gd name="connsiteY0" fmla="*/ 1502912 h 1502912"/>
              <a:gd name="connsiteX1" fmla="*/ 5664819 w 6445573"/>
              <a:gd name="connsiteY1" fmla="*/ 1502912 h 1502912"/>
              <a:gd name="connsiteX2" fmla="*/ 0 w 6445573"/>
              <a:gd name="connsiteY2" fmla="*/ 1502912 h 1502912"/>
              <a:gd name="connsiteX3" fmla="*/ 0 w 6445573"/>
              <a:gd name="connsiteY3" fmla="*/ 1502912 h 1502912"/>
              <a:gd name="connsiteX4" fmla="*/ 0 w 6445573"/>
              <a:gd name="connsiteY4" fmla="*/ 0 h 1502912"/>
              <a:gd name="connsiteX5" fmla="*/ 0 w 6445573"/>
              <a:gd name="connsiteY5" fmla="*/ 0 h 1502912"/>
              <a:gd name="connsiteX6" fmla="*/ 6441733 w 6445573"/>
              <a:gd name="connsiteY6" fmla="*/ 0 h 1502912"/>
              <a:gd name="connsiteX7" fmla="*/ 6441733 w 6445573"/>
              <a:gd name="connsiteY7" fmla="*/ 0 h 1502912"/>
              <a:gd name="connsiteX8" fmla="*/ 6445405 w 6445573"/>
              <a:gd name="connsiteY8" fmla="*/ 1041995 h 1502912"/>
              <a:gd name="connsiteX0" fmla="*/ 5664819 w 6445573"/>
              <a:gd name="connsiteY0" fmla="*/ 1502912 h 1502912"/>
              <a:gd name="connsiteX1" fmla="*/ 0 w 6445573"/>
              <a:gd name="connsiteY1" fmla="*/ 1502912 h 1502912"/>
              <a:gd name="connsiteX2" fmla="*/ 0 w 6445573"/>
              <a:gd name="connsiteY2" fmla="*/ 1502912 h 1502912"/>
              <a:gd name="connsiteX3" fmla="*/ 0 w 6445573"/>
              <a:gd name="connsiteY3" fmla="*/ 0 h 1502912"/>
              <a:gd name="connsiteX4" fmla="*/ 0 w 6445573"/>
              <a:gd name="connsiteY4" fmla="*/ 0 h 1502912"/>
              <a:gd name="connsiteX5" fmla="*/ 6441733 w 6445573"/>
              <a:gd name="connsiteY5" fmla="*/ 0 h 1502912"/>
              <a:gd name="connsiteX6" fmla="*/ 6441733 w 6445573"/>
              <a:gd name="connsiteY6" fmla="*/ 0 h 1502912"/>
              <a:gd name="connsiteX7" fmla="*/ 6445405 w 6445573"/>
              <a:gd name="connsiteY7" fmla="*/ 1041995 h 1502912"/>
              <a:gd name="connsiteX0" fmla="*/ 5664819 w 6441733"/>
              <a:gd name="connsiteY0" fmla="*/ 1502912 h 1502912"/>
              <a:gd name="connsiteX1" fmla="*/ 0 w 6441733"/>
              <a:gd name="connsiteY1" fmla="*/ 1502912 h 1502912"/>
              <a:gd name="connsiteX2" fmla="*/ 0 w 6441733"/>
              <a:gd name="connsiteY2" fmla="*/ 1502912 h 1502912"/>
              <a:gd name="connsiteX3" fmla="*/ 0 w 6441733"/>
              <a:gd name="connsiteY3" fmla="*/ 0 h 1502912"/>
              <a:gd name="connsiteX4" fmla="*/ 0 w 6441733"/>
              <a:gd name="connsiteY4" fmla="*/ 0 h 1502912"/>
              <a:gd name="connsiteX5" fmla="*/ 6441733 w 6441733"/>
              <a:gd name="connsiteY5" fmla="*/ 0 h 1502912"/>
              <a:gd name="connsiteX6" fmla="*/ 6441733 w 6441733"/>
              <a:gd name="connsiteY6" fmla="*/ 0 h 1502912"/>
              <a:gd name="connsiteX7" fmla="*/ 6436261 w 6441733"/>
              <a:gd name="connsiteY7" fmla="*/ 767675 h 1502912"/>
              <a:gd name="connsiteX0" fmla="*/ 5664819 w 6445573"/>
              <a:gd name="connsiteY0" fmla="*/ 1502912 h 1502912"/>
              <a:gd name="connsiteX1" fmla="*/ 0 w 6445573"/>
              <a:gd name="connsiteY1" fmla="*/ 1502912 h 1502912"/>
              <a:gd name="connsiteX2" fmla="*/ 0 w 6445573"/>
              <a:gd name="connsiteY2" fmla="*/ 1502912 h 1502912"/>
              <a:gd name="connsiteX3" fmla="*/ 0 w 6445573"/>
              <a:gd name="connsiteY3" fmla="*/ 0 h 1502912"/>
              <a:gd name="connsiteX4" fmla="*/ 0 w 6445573"/>
              <a:gd name="connsiteY4" fmla="*/ 0 h 1502912"/>
              <a:gd name="connsiteX5" fmla="*/ 6441733 w 6445573"/>
              <a:gd name="connsiteY5" fmla="*/ 0 h 1502912"/>
              <a:gd name="connsiteX6" fmla="*/ 6441733 w 6445573"/>
              <a:gd name="connsiteY6" fmla="*/ 0 h 1502912"/>
              <a:gd name="connsiteX7" fmla="*/ 6445405 w 6445573"/>
              <a:gd name="connsiteY7" fmla="*/ 767675 h 1502912"/>
              <a:gd name="connsiteX0" fmla="*/ 5664819 w 6441733"/>
              <a:gd name="connsiteY0" fmla="*/ 1502912 h 1502912"/>
              <a:gd name="connsiteX1" fmla="*/ 0 w 6441733"/>
              <a:gd name="connsiteY1" fmla="*/ 1502912 h 1502912"/>
              <a:gd name="connsiteX2" fmla="*/ 0 w 6441733"/>
              <a:gd name="connsiteY2" fmla="*/ 1502912 h 1502912"/>
              <a:gd name="connsiteX3" fmla="*/ 0 w 6441733"/>
              <a:gd name="connsiteY3" fmla="*/ 0 h 1502912"/>
              <a:gd name="connsiteX4" fmla="*/ 0 w 6441733"/>
              <a:gd name="connsiteY4" fmla="*/ 0 h 1502912"/>
              <a:gd name="connsiteX5" fmla="*/ 6441733 w 6441733"/>
              <a:gd name="connsiteY5" fmla="*/ 0 h 1502912"/>
              <a:gd name="connsiteX6" fmla="*/ 6441733 w 6441733"/>
              <a:gd name="connsiteY6" fmla="*/ 0 h 1502912"/>
              <a:gd name="connsiteX7" fmla="*/ 6436261 w 6441733"/>
              <a:gd name="connsiteY7" fmla="*/ 776819 h 1502912"/>
              <a:gd name="connsiteX0" fmla="*/ 5216763 w 6441733"/>
              <a:gd name="connsiteY0" fmla="*/ 1512056 h 1512056"/>
              <a:gd name="connsiteX1" fmla="*/ 0 w 6441733"/>
              <a:gd name="connsiteY1" fmla="*/ 1502912 h 1512056"/>
              <a:gd name="connsiteX2" fmla="*/ 0 w 6441733"/>
              <a:gd name="connsiteY2" fmla="*/ 1502912 h 1512056"/>
              <a:gd name="connsiteX3" fmla="*/ 0 w 6441733"/>
              <a:gd name="connsiteY3" fmla="*/ 0 h 1512056"/>
              <a:gd name="connsiteX4" fmla="*/ 0 w 6441733"/>
              <a:gd name="connsiteY4" fmla="*/ 0 h 1512056"/>
              <a:gd name="connsiteX5" fmla="*/ 6441733 w 6441733"/>
              <a:gd name="connsiteY5" fmla="*/ 0 h 1512056"/>
              <a:gd name="connsiteX6" fmla="*/ 6441733 w 6441733"/>
              <a:gd name="connsiteY6" fmla="*/ 0 h 1512056"/>
              <a:gd name="connsiteX7" fmla="*/ 6436261 w 6441733"/>
              <a:gd name="connsiteY7" fmla="*/ 776819 h 151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41733" h="1512056">
                <a:moveTo>
                  <a:pt x="5216763" y="1512056"/>
                </a:moveTo>
                <a:lnTo>
                  <a:pt x="0" y="1502912"/>
                </a:lnTo>
                <a:lnTo>
                  <a:pt x="0" y="1502912"/>
                </a:lnTo>
                <a:lnTo>
                  <a:pt x="0" y="0"/>
                </a:lnTo>
                <a:lnTo>
                  <a:pt x="0" y="0"/>
                </a:lnTo>
                <a:lnTo>
                  <a:pt x="6441733" y="0"/>
                </a:lnTo>
                <a:lnTo>
                  <a:pt x="6441733" y="0"/>
                </a:lnTo>
                <a:cubicBezTo>
                  <a:pt x="6440479" y="347332"/>
                  <a:pt x="6437515" y="429487"/>
                  <a:pt x="6436261" y="776819"/>
                </a:cubicBezTo>
              </a:path>
            </a:pathLst>
          </a:custGeom>
          <a:noFill/>
          <a:ln w="19050">
            <a:solidFill>
              <a:srgbClr val="A136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Placeholder 5" descr="PowerPoint Presentation - Adobe Acrobat Reader DC">
            <a:extLst>
              <a:ext uri="{FF2B5EF4-FFF2-40B4-BE49-F238E27FC236}">
                <a16:creationId xmlns:a16="http://schemas.microsoft.com/office/drawing/2014/main" id="{45CBDE84-981D-D145-9519-644B2FB184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6" t="76682" r="5657" b="1977"/>
          <a:stretch/>
        </p:blipFill>
        <p:spPr>
          <a:xfrm>
            <a:off x="9673972" y="4836872"/>
            <a:ext cx="1068179" cy="104829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11D5A4C-69F6-D244-BB8A-310A544C13D2}"/>
              </a:ext>
            </a:extLst>
          </p:cNvPr>
          <p:cNvSpPr txBox="1"/>
          <p:nvPr/>
        </p:nvSpPr>
        <p:spPr>
          <a:xfrm>
            <a:off x="4809893" y="2922761"/>
            <a:ext cx="2204237" cy="2169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endParaRPr kumimoji="0" lang="it-IT" sz="10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0F4E8D4-1543-CD41-9E09-072E3656E632}"/>
              </a:ext>
            </a:extLst>
          </p:cNvPr>
          <p:cNvSpPr txBox="1"/>
          <p:nvPr/>
        </p:nvSpPr>
        <p:spPr>
          <a:xfrm>
            <a:off x="4809893" y="4778130"/>
            <a:ext cx="2204237" cy="2169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endParaRPr kumimoji="0" lang="it-IT" sz="10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F15E5EF2-0B31-594D-8652-50C6D5408836}"/>
              </a:ext>
            </a:extLst>
          </p:cNvPr>
          <p:cNvSpPr/>
          <p:nvPr/>
        </p:nvSpPr>
        <p:spPr>
          <a:xfrm>
            <a:off x="327616" y="4243370"/>
            <a:ext cx="4427219" cy="2032015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A136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FBD476F-72BD-5942-B6DC-EA099AA94A92}"/>
              </a:ext>
            </a:extLst>
          </p:cNvPr>
          <p:cNvSpPr txBox="1"/>
          <p:nvPr/>
        </p:nvSpPr>
        <p:spPr>
          <a:xfrm>
            <a:off x="320471" y="4265176"/>
            <a:ext cx="2204237" cy="2169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endParaRPr kumimoji="0" lang="it-IT" sz="10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54CA52A5-255A-D74D-B555-0ABA4E3FC974}"/>
              </a:ext>
            </a:extLst>
          </p:cNvPr>
          <p:cNvSpPr/>
          <p:nvPr/>
        </p:nvSpPr>
        <p:spPr>
          <a:xfrm>
            <a:off x="327616" y="2908696"/>
            <a:ext cx="4427219" cy="1288040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A136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C0FE877-9D0E-A347-BBE0-83C7BE951C8D}"/>
              </a:ext>
            </a:extLst>
          </p:cNvPr>
          <p:cNvSpPr txBox="1"/>
          <p:nvPr/>
        </p:nvSpPr>
        <p:spPr>
          <a:xfrm>
            <a:off x="338896" y="2938001"/>
            <a:ext cx="2204237" cy="2169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endParaRPr kumimoji="0" lang="it-IT" sz="10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FB1A8FE-7B9E-744A-8F87-298C5D1CD75D}"/>
              </a:ext>
            </a:extLst>
          </p:cNvPr>
          <p:cNvSpPr txBox="1"/>
          <p:nvPr/>
        </p:nvSpPr>
        <p:spPr>
          <a:xfrm>
            <a:off x="233156" y="6270285"/>
            <a:ext cx="3017565" cy="1615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*Top 10 </a:t>
            </a:r>
            <a:r>
              <a:rPr kumimoji="0" lang="it-IT" sz="500" b="1" i="0" u="none" strike="noStrike" kern="1200" cap="none" normalizeH="0" noProof="0" dirty="0" err="1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categories</a:t>
            </a:r>
            <a:r>
              <a:rPr kumimoji="0" lang="it-IT" sz="5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 volume and </a:t>
            </a:r>
            <a:r>
              <a:rPr kumimoji="0" lang="it-IT" sz="500" b="1" i="0" u="none" strike="noStrike" kern="1200" cap="none" normalizeH="0" noProof="0" dirty="0" err="1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those</a:t>
            </a:r>
            <a:r>
              <a:rPr kumimoji="0" lang="it-IT" sz="5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kumimoji="0" lang="it-IT" sz="500" b="1" i="0" u="none" strike="noStrike" kern="1200" cap="none" normalizeH="0" noProof="0" dirty="0" err="1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  <a:r>
              <a:rPr kumimoji="0" lang="it-IT" sz="5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&gt;119 and volume &gt;1%</a:t>
            </a:r>
            <a:endParaRPr kumimoji="0" lang="it-IT" sz="600" b="1" i="0" u="none" strike="noStrike" kern="1200" cap="none" normalizeH="0" noProof="0" dirty="0">
              <a:ln>
                <a:noFill/>
              </a:ln>
              <a:solidFill>
                <a:srgbClr val="A1362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7E1703B-7303-1B49-8ABF-11F268BDC671}"/>
              </a:ext>
            </a:extLst>
          </p:cNvPr>
          <p:cNvSpPr txBox="1"/>
          <p:nvPr/>
        </p:nvSpPr>
        <p:spPr>
          <a:xfrm>
            <a:off x="826626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78681"/>
                </a:solidFill>
                <a:latin typeface="Arial Rounded MT Bold" panose="020F0704030504030204" pitchFamily="34" charset="77"/>
              </a:rPr>
              <a:t>WHY AT WORK IS A BIG OPPORTUNITY?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0B21C5A-5F27-7345-AB7C-2A5E1F9C78C0}"/>
              </a:ext>
            </a:extLst>
          </p:cNvPr>
          <p:cNvSpPr txBox="1"/>
          <p:nvPr/>
        </p:nvSpPr>
        <p:spPr>
          <a:xfrm>
            <a:off x="826626" y="6434200"/>
            <a:ext cx="69826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InSites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Consulting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2336D19-3031-AD47-94B9-A0C0EC359863}"/>
              </a:ext>
            </a:extLst>
          </p:cNvPr>
          <p:cNvSpPr/>
          <p:nvPr/>
        </p:nvSpPr>
        <p:spPr>
          <a:xfrm>
            <a:off x="211088" y="2411896"/>
            <a:ext cx="121625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-5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CONSUMER TRENDS</a:t>
            </a:r>
          </a:p>
        </p:txBody>
      </p:sp>
      <p:sp>
        <p:nvSpPr>
          <p:cNvPr id="63" name="Triangle 62">
            <a:extLst>
              <a:ext uri="{FF2B5EF4-FFF2-40B4-BE49-F238E27FC236}">
                <a16:creationId xmlns:a16="http://schemas.microsoft.com/office/drawing/2014/main" id="{D33A0FAE-0500-DB4C-BC1A-35D91AC9C90E}"/>
              </a:ext>
            </a:extLst>
          </p:cNvPr>
          <p:cNvSpPr/>
          <p:nvPr/>
        </p:nvSpPr>
        <p:spPr>
          <a:xfrm rot="5400000">
            <a:off x="1215301" y="2564817"/>
            <a:ext cx="480038" cy="116698"/>
          </a:xfrm>
          <a:prstGeom prst="triangle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5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AC49F9-0164-44B7-B5EF-B4799FAA878F}"/>
              </a:ext>
            </a:extLst>
          </p:cNvPr>
          <p:cNvSpPr txBox="1"/>
          <p:nvPr/>
        </p:nvSpPr>
        <p:spPr>
          <a:xfrm>
            <a:off x="826626" y="969546"/>
            <a:ext cx="9426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50" dirty="0">
                <a:solidFill>
                  <a:srgbClr val="A1362F"/>
                </a:solidFill>
                <a:latin typeface="Arial Rounded MT Bold" panose="020F0704030504030204" pitchFamily="34" charset="77"/>
              </a:rPr>
              <a:t>ALTHOUGH PEOPLE DO DRINK WHILST AT WORK, ONLY 20% OF BEVERAGES ARE BOUGHT ON PREMISE, AS EMPLOYEES ARE NOT HAPPY WITH THE BEVERAGE CHOICE IN THE WORKPLACE</a:t>
            </a:r>
            <a:endParaRPr lang="en-US" dirty="0">
              <a:solidFill>
                <a:srgbClr val="A1362F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FE5374-AE5B-8247-AFF3-1D34733AEDA2}"/>
              </a:ext>
            </a:extLst>
          </p:cNvPr>
          <p:cNvGrpSpPr/>
          <p:nvPr/>
        </p:nvGrpSpPr>
        <p:grpSpPr>
          <a:xfrm>
            <a:off x="3413069" y="2053904"/>
            <a:ext cx="5355372" cy="2677686"/>
            <a:chOff x="3131912" y="2053904"/>
            <a:chExt cx="5355372" cy="267768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305F87C-128C-4035-9029-530DAD737E61}"/>
                </a:ext>
              </a:extLst>
            </p:cNvPr>
            <p:cNvGrpSpPr/>
            <p:nvPr/>
          </p:nvGrpSpPr>
          <p:grpSpPr>
            <a:xfrm>
              <a:off x="3131912" y="2053904"/>
              <a:ext cx="2677686" cy="2677686"/>
              <a:chOff x="1131683" y="1384311"/>
              <a:chExt cx="4871900" cy="4871900"/>
            </a:xfrm>
            <a:solidFill>
              <a:srgbClr val="C78681"/>
            </a:solidFill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C65B264-CE72-48A5-B63B-D8141DF65180}"/>
                  </a:ext>
                </a:extLst>
              </p:cNvPr>
              <p:cNvSpPr/>
              <p:nvPr/>
            </p:nvSpPr>
            <p:spPr>
              <a:xfrm>
                <a:off x="1267359" y="1519109"/>
                <a:ext cx="4602304" cy="46023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4EE9731-9A81-49AE-A603-503B6AFE98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31683" y="1384311"/>
                <a:ext cx="4871900" cy="4871900"/>
              </a:xfrm>
              <a:prstGeom prst="ellipse">
                <a:avLst/>
              </a:prstGeom>
              <a:grpFill/>
              <a:ln cap="rnd">
                <a:solidFill>
                  <a:schemeClr val="tx1">
                    <a:alpha val="1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542675B-FC17-477C-8DC7-9B2A07ADFE9A}"/>
                </a:ext>
              </a:extLst>
            </p:cNvPr>
            <p:cNvGrpSpPr/>
            <p:nvPr/>
          </p:nvGrpSpPr>
          <p:grpSpPr>
            <a:xfrm>
              <a:off x="5809598" y="2053904"/>
              <a:ext cx="2677686" cy="2677686"/>
              <a:chOff x="6188418" y="1384311"/>
              <a:chExt cx="4871900" cy="4871900"/>
            </a:xfrm>
            <a:solidFill>
              <a:srgbClr val="C92626"/>
            </a:solidFill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F3BFAD9-0A4E-40D0-9981-1BDB7E8EFFA1}"/>
                  </a:ext>
                </a:extLst>
              </p:cNvPr>
              <p:cNvSpPr/>
              <p:nvPr/>
            </p:nvSpPr>
            <p:spPr>
              <a:xfrm>
                <a:off x="6323216" y="1519109"/>
                <a:ext cx="4602303" cy="46023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7E0CF12-ED6C-4632-A11E-9419A92849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88418" y="1384311"/>
                <a:ext cx="4871900" cy="4871900"/>
              </a:xfrm>
              <a:prstGeom prst="ellipse">
                <a:avLst/>
              </a:prstGeom>
              <a:solidFill>
                <a:srgbClr val="A1362F"/>
              </a:solidFill>
              <a:ln cap="rnd">
                <a:solidFill>
                  <a:schemeClr val="tx1">
                    <a:alpha val="1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DED44AA-F5D2-7141-B6E7-701FB0902AA2}"/>
                </a:ext>
              </a:extLst>
            </p:cNvPr>
            <p:cNvSpPr/>
            <p:nvPr/>
          </p:nvSpPr>
          <p:spPr>
            <a:xfrm>
              <a:off x="3463833" y="2735569"/>
              <a:ext cx="2008415" cy="83099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-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80%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C8A3651-EBA3-D44B-A74A-DF62CEDA3097}"/>
                </a:ext>
              </a:extLst>
            </p:cNvPr>
            <p:cNvSpPr/>
            <p:nvPr/>
          </p:nvSpPr>
          <p:spPr>
            <a:xfrm>
              <a:off x="6134796" y="2538592"/>
              <a:ext cx="2014430" cy="102797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7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ALMOST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-7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1/2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38C09DF-5CDD-CD44-8983-D0D1EE8380FF}"/>
                </a:ext>
              </a:extLst>
            </p:cNvPr>
            <p:cNvSpPr/>
            <p:nvPr/>
          </p:nvSpPr>
          <p:spPr>
            <a:xfrm>
              <a:off x="5962582" y="3517926"/>
              <a:ext cx="237171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Of consumers are not currently satisfied with 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the beverage choice in 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the workplace.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80389C2-3F24-B44C-94A5-0E54AE7888BD}"/>
                </a:ext>
              </a:extLst>
            </p:cNvPr>
            <p:cNvSpPr/>
            <p:nvPr/>
          </p:nvSpPr>
          <p:spPr>
            <a:xfrm>
              <a:off x="3284352" y="3517926"/>
              <a:ext cx="237280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Beverages consumed 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at work are purchased outside of the workplace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A6423678-AE0D-7242-BB8B-64248388878C}"/>
              </a:ext>
            </a:extLst>
          </p:cNvPr>
          <p:cNvSpPr/>
          <p:nvPr/>
        </p:nvSpPr>
        <p:spPr>
          <a:xfrm>
            <a:off x="1834904" y="5142191"/>
            <a:ext cx="1215957" cy="846306"/>
          </a:xfrm>
          <a:prstGeom prst="rect">
            <a:avLst/>
          </a:prstGeom>
          <a:solidFill>
            <a:srgbClr val="C786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FDCFA51-E7E4-5842-B58F-65AFBB694B1E}"/>
              </a:ext>
            </a:extLst>
          </p:cNvPr>
          <p:cNvSpPr/>
          <p:nvPr/>
        </p:nvSpPr>
        <p:spPr>
          <a:xfrm>
            <a:off x="3050861" y="5142191"/>
            <a:ext cx="1215957" cy="846306"/>
          </a:xfrm>
          <a:prstGeom prst="rect">
            <a:avLst/>
          </a:prstGeom>
          <a:solidFill>
            <a:srgbClr val="C786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EDC7B6D-DAC1-9F4B-897B-C8004044AB85}"/>
              </a:ext>
            </a:extLst>
          </p:cNvPr>
          <p:cNvSpPr/>
          <p:nvPr/>
        </p:nvSpPr>
        <p:spPr>
          <a:xfrm>
            <a:off x="4266819" y="5142191"/>
            <a:ext cx="1215957" cy="846306"/>
          </a:xfrm>
          <a:prstGeom prst="rect">
            <a:avLst/>
          </a:prstGeom>
          <a:solidFill>
            <a:srgbClr val="C786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C49D884-E481-1C41-A77A-9F3717D4D26A}"/>
              </a:ext>
            </a:extLst>
          </p:cNvPr>
          <p:cNvSpPr/>
          <p:nvPr/>
        </p:nvSpPr>
        <p:spPr>
          <a:xfrm>
            <a:off x="5482776" y="5142191"/>
            <a:ext cx="1215957" cy="846306"/>
          </a:xfrm>
          <a:prstGeom prst="rect">
            <a:avLst/>
          </a:prstGeom>
          <a:solidFill>
            <a:srgbClr val="C786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6EA4DD7-112D-8841-8771-5D7017E95CDD}"/>
              </a:ext>
            </a:extLst>
          </p:cNvPr>
          <p:cNvSpPr/>
          <p:nvPr/>
        </p:nvSpPr>
        <p:spPr>
          <a:xfrm>
            <a:off x="6698734" y="5142191"/>
            <a:ext cx="1215957" cy="846306"/>
          </a:xfrm>
          <a:prstGeom prst="rect">
            <a:avLst/>
          </a:prstGeom>
          <a:solidFill>
            <a:srgbClr val="C786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479E24-5D71-1341-B1F3-40C4E3DA3DFA}"/>
              </a:ext>
            </a:extLst>
          </p:cNvPr>
          <p:cNvSpPr/>
          <p:nvPr/>
        </p:nvSpPr>
        <p:spPr>
          <a:xfrm>
            <a:off x="7914691" y="5142191"/>
            <a:ext cx="1215957" cy="846306"/>
          </a:xfrm>
          <a:prstGeom prst="rect">
            <a:avLst/>
          </a:prstGeom>
          <a:solidFill>
            <a:srgbClr val="C786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9F3FC54-CD38-B246-97CF-CA43D3A8610D}"/>
              </a:ext>
            </a:extLst>
          </p:cNvPr>
          <p:cNvSpPr/>
          <p:nvPr/>
        </p:nvSpPr>
        <p:spPr>
          <a:xfrm>
            <a:off x="9130649" y="5142191"/>
            <a:ext cx="1215957" cy="846306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53DA60A-BCDE-3945-AA64-1D296A15FD4A}"/>
              </a:ext>
            </a:extLst>
          </p:cNvPr>
          <p:cNvSpPr/>
          <p:nvPr/>
        </p:nvSpPr>
        <p:spPr>
          <a:xfrm>
            <a:off x="1834904" y="4792234"/>
            <a:ext cx="1215957" cy="399651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Beverage Purchase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E17E1E6-F370-2446-A019-ABDF92AD6290}"/>
              </a:ext>
            </a:extLst>
          </p:cNvPr>
          <p:cNvSpPr/>
          <p:nvPr/>
        </p:nvSpPr>
        <p:spPr>
          <a:xfrm>
            <a:off x="3050861" y="4792234"/>
            <a:ext cx="1215957" cy="399651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Country Weight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CA431B2-A219-BD48-866A-6E9AB6BDFECC}"/>
              </a:ext>
            </a:extLst>
          </p:cNvPr>
          <p:cNvSpPr/>
          <p:nvPr/>
        </p:nvSpPr>
        <p:spPr>
          <a:xfrm>
            <a:off x="4266819" y="4792234"/>
            <a:ext cx="1215957" cy="399651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Organised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 Trade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06407D0-EFCA-654A-B4E7-9228979E4689}"/>
              </a:ext>
            </a:extLst>
          </p:cNvPr>
          <p:cNvSpPr/>
          <p:nvPr/>
        </p:nvSpPr>
        <p:spPr>
          <a:xfrm>
            <a:off x="5482776" y="4792234"/>
            <a:ext cx="1215957" cy="399651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KIOKS </a:t>
            </a:r>
            <a:b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&amp; Petrol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C790FA4-0976-EB4A-9D1B-18145924D94E}"/>
              </a:ext>
            </a:extLst>
          </p:cNvPr>
          <p:cNvSpPr/>
          <p:nvPr/>
        </p:nvSpPr>
        <p:spPr>
          <a:xfrm>
            <a:off x="6698734" y="4792234"/>
            <a:ext cx="1215957" cy="399651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QSR </a:t>
            </a:r>
            <a:b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(Fast Food)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50EF0CE-D709-C54E-A0BE-FFC9400C8C34}"/>
              </a:ext>
            </a:extLst>
          </p:cNvPr>
          <p:cNvSpPr/>
          <p:nvPr/>
        </p:nvSpPr>
        <p:spPr>
          <a:xfrm>
            <a:off x="7914691" y="4792234"/>
            <a:ext cx="1215957" cy="399651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HORECA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E2744F4-DFD1-1F4F-8739-04975D435C24}"/>
              </a:ext>
            </a:extLst>
          </p:cNvPr>
          <p:cNvSpPr/>
          <p:nvPr/>
        </p:nvSpPr>
        <p:spPr>
          <a:xfrm>
            <a:off x="9130649" y="4792234"/>
            <a:ext cx="1215957" cy="399651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Workplace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3E0A163-41D3-614B-AE14-9CC713C98F7F}"/>
              </a:ext>
            </a:extLst>
          </p:cNvPr>
          <p:cNvGrpSpPr/>
          <p:nvPr/>
        </p:nvGrpSpPr>
        <p:grpSpPr>
          <a:xfrm>
            <a:off x="8121671" y="5498637"/>
            <a:ext cx="831922" cy="390036"/>
            <a:chOff x="8121671" y="5520014"/>
            <a:chExt cx="831922" cy="390036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73D74F2D-1E75-4148-ABDB-0218BA266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1671" y="5520014"/>
              <a:ext cx="390036" cy="390036"/>
            </a:xfrm>
            <a:prstGeom prst="rect">
              <a:avLst/>
            </a:prstGeom>
            <a:effectLst/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34DB1B0-3918-7543-A796-37A2E0F69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3557" y="5520014"/>
              <a:ext cx="390036" cy="390036"/>
            </a:xfrm>
            <a:prstGeom prst="rect">
              <a:avLst/>
            </a:prstGeom>
            <a:effectLst/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2DAEFDD-B42E-2D44-8BFD-F225912B9E45}"/>
              </a:ext>
            </a:extLst>
          </p:cNvPr>
          <p:cNvGrpSpPr/>
          <p:nvPr/>
        </p:nvGrpSpPr>
        <p:grpSpPr>
          <a:xfrm>
            <a:off x="4478121" y="5498637"/>
            <a:ext cx="815792" cy="390036"/>
            <a:chOff x="4448937" y="5510287"/>
            <a:chExt cx="815792" cy="390036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EFCCEA5-F608-1848-BABE-D8EF55B9B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8937" y="5510287"/>
              <a:ext cx="390036" cy="390036"/>
            </a:xfrm>
            <a:prstGeom prst="rect">
              <a:avLst/>
            </a:prstGeom>
            <a:effectLst/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2F4816AF-CF52-A84B-96EF-BD73D74DC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4693" y="5510287"/>
              <a:ext cx="390036" cy="390036"/>
            </a:xfrm>
            <a:prstGeom prst="rect">
              <a:avLst/>
            </a:prstGeom>
            <a:effectLst/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735366F-2178-264A-8DE2-44B5BA8EA463}"/>
              </a:ext>
            </a:extLst>
          </p:cNvPr>
          <p:cNvGrpSpPr/>
          <p:nvPr/>
        </p:nvGrpSpPr>
        <p:grpSpPr>
          <a:xfrm>
            <a:off x="9369840" y="5498637"/>
            <a:ext cx="828101" cy="390036"/>
            <a:chOff x="9369840" y="5469453"/>
            <a:chExt cx="828101" cy="39003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EA9E64B-ED33-D143-947D-001475403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9840" y="5469453"/>
              <a:ext cx="390036" cy="390036"/>
            </a:xfrm>
            <a:prstGeom prst="rect">
              <a:avLst/>
            </a:prstGeom>
            <a:effectLst/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588C321-EA4C-3144-B91E-BF6A32138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7905" y="5469453"/>
              <a:ext cx="390036" cy="390036"/>
            </a:xfrm>
            <a:prstGeom prst="rect">
              <a:avLst/>
            </a:prstGeom>
            <a:effectLst/>
          </p:spPr>
        </p:pic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3C7CBCE6-7281-B943-8ACA-C6C5DBF6F9A7}"/>
              </a:ext>
            </a:extLst>
          </p:cNvPr>
          <p:cNvSpPr/>
          <p:nvPr/>
        </p:nvSpPr>
        <p:spPr>
          <a:xfrm>
            <a:off x="1834904" y="5209268"/>
            <a:ext cx="1215957" cy="3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4B7A1E8-E448-0F47-B430-6A9807681AB8}"/>
              </a:ext>
            </a:extLst>
          </p:cNvPr>
          <p:cNvSpPr/>
          <p:nvPr/>
        </p:nvSpPr>
        <p:spPr>
          <a:xfrm>
            <a:off x="3050861" y="5209268"/>
            <a:ext cx="1215957" cy="3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100.0%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B46B3B0-D6EA-CA4B-8C24-0EEE0F99BEEC}"/>
              </a:ext>
            </a:extLst>
          </p:cNvPr>
          <p:cNvSpPr/>
          <p:nvPr/>
        </p:nvSpPr>
        <p:spPr>
          <a:xfrm>
            <a:off x="4266819" y="5209268"/>
            <a:ext cx="1215957" cy="3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31.4%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65D02B3-FF48-AE4E-ABF8-5B2DB56908A9}"/>
              </a:ext>
            </a:extLst>
          </p:cNvPr>
          <p:cNvSpPr/>
          <p:nvPr/>
        </p:nvSpPr>
        <p:spPr>
          <a:xfrm>
            <a:off x="5482776" y="5209268"/>
            <a:ext cx="1215957" cy="3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9.7%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C24A7B1-C143-E343-A62D-4C386D44D732}"/>
              </a:ext>
            </a:extLst>
          </p:cNvPr>
          <p:cNvSpPr/>
          <p:nvPr/>
        </p:nvSpPr>
        <p:spPr>
          <a:xfrm>
            <a:off x="6698734" y="5209268"/>
            <a:ext cx="1215957" cy="3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8.8%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4EF1777-AE34-AC49-86AC-743D4B71FD65}"/>
              </a:ext>
            </a:extLst>
          </p:cNvPr>
          <p:cNvSpPr/>
          <p:nvPr/>
        </p:nvSpPr>
        <p:spPr>
          <a:xfrm>
            <a:off x="7914691" y="5209268"/>
            <a:ext cx="1215957" cy="3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25.4%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52BFD02-18B9-FE40-BD13-06FF65DC623E}"/>
              </a:ext>
            </a:extLst>
          </p:cNvPr>
          <p:cNvSpPr/>
          <p:nvPr/>
        </p:nvSpPr>
        <p:spPr>
          <a:xfrm>
            <a:off x="9130649" y="5209268"/>
            <a:ext cx="1215957" cy="3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20.5%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64B8D6-FA23-C14D-822A-34FA7DA668C2}"/>
              </a:ext>
            </a:extLst>
          </p:cNvPr>
          <p:cNvSpPr txBox="1"/>
          <p:nvPr/>
        </p:nvSpPr>
        <p:spPr>
          <a:xfrm>
            <a:off x="826626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78681"/>
                </a:solidFill>
                <a:latin typeface="Arial Rounded MT Bold" panose="020F0704030504030204" pitchFamily="34" charset="77"/>
              </a:rPr>
              <a:t>WHY AT WORK IS A BIG OPPORTUNITY?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24A8C9D-7EFA-644F-A285-A60315B0BBF4}"/>
              </a:ext>
            </a:extLst>
          </p:cNvPr>
          <p:cNvSpPr/>
          <p:nvPr/>
        </p:nvSpPr>
        <p:spPr>
          <a:xfrm>
            <a:off x="826626" y="3408374"/>
            <a:ext cx="121625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-5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SHOPPER TRENDS</a:t>
            </a:r>
          </a:p>
        </p:txBody>
      </p:sp>
      <p:sp>
        <p:nvSpPr>
          <p:cNvPr id="68" name="Triangle 67">
            <a:extLst>
              <a:ext uri="{FF2B5EF4-FFF2-40B4-BE49-F238E27FC236}">
                <a16:creationId xmlns:a16="http://schemas.microsoft.com/office/drawing/2014/main" id="{CD70262F-0A3F-9945-8A2B-41B32134619D}"/>
              </a:ext>
            </a:extLst>
          </p:cNvPr>
          <p:cNvSpPr/>
          <p:nvPr/>
        </p:nvSpPr>
        <p:spPr>
          <a:xfrm rot="5400000">
            <a:off x="1739177" y="3465316"/>
            <a:ext cx="1369606" cy="366249"/>
          </a:xfrm>
          <a:prstGeom prst="triangle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19834"/>
      </p:ext>
    </p:extLst>
  </p:cSld>
  <p:clrMapOvr>
    <a:masterClrMapping/>
  </p:clrMapOvr>
</p:sld>
</file>

<file path=ppt/theme/theme1.xml><?xml version="1.0" encoding="utf-8"?>
<a:theme xmlns:a="http://schemas.openxmlformats.org/drawingml/2006/main" name="MID MORN BREAK 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2230</TotalTime>
  <Words>1920</Words>
  <Application>Microsoft Office PowerPoint</Application>
  <PresentationFormat>Widescreen</PresentationFormat>
  <Paragraphs>638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17</vt:i4>
      </vt:variant>
    </vt:vector>
  </HeadingPairs>
  <TitlesOfParts>
    <vt:vector size="42" baseType="lpstr">
      <vt:lpstr>MS PGothic</vt:lpstr>
      <vt:lpstr>Arial</vt:lpstr>
      <vt:lpstr>Arial Black</vt:lpstr>
      <vt:lpstr>Arial Rounded MT Bold</vt:lpstr>
      <vt:lpstr>Calibri</vt:lpstr>
      <vt:lpstr>Calibri Light</vt:lpstr>
      <vt:lpstr>Century Gothic</vt:lpstr>
      <vt:lpstr>Gotham Book</vt:lpstr>
      <vt:lpstr>Times New Roman</vt:lpstr>
      <vt:lpstr>Wingdings</vt:lpstr>
      <vt:lpstr>MID MORN BREAK TITLE</vt:lpstr>
      <vt:lpstr>Custom Design</vt:lpstr>
      <vt:lpstr>1_Custom Design</vt:lpstr>
      <vt:lpstr>2_Custom Design</vt:lpstr>
      <vt:lpstr>3_Custom Design</vt:lpstr>
      <vt:lpstr>6_Custom Design</vt:lpstr>
      <vt:lpstr>BLANK</vt:lpstr>
      <vt:lpstr>STANDARD BACKGROUND</vt:lpstr>
      <vt:lpstr>1_STANDARD BACKGROUND</vt:lpstr>
      <vt:lpstr>3_STANDARD BACKGROUND</vt:lpstr>
      <vt:lpstr>2_STANDARD BACKGROUND</vt:lpstr>
      <vt:lpstr>4_STANDARD BACKGROUND</vt:lpstr>
      <vt:lpstr>5_STANDARD BACKGROUND</vt:lpstr>
      <vt:lpstr>4_Custom Design</vt:lpstr>
      <vt:lpstr>5_Custom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Rebekah Heineke</dc:creator>
  <cp:lastModifiedBy>Shelley Scammell</cp:lastModifiedBy>
  <cp:revision>274</cp:revision>
  <cp:lastPrinted>2018-03-05T14:46:17Z</cp:lastPrinted>
  <dcterms:created xsi:type="dcterms:W3CDTF">2018-03-05T10:15:35Z</dcterms:created>
  <dcterms:modified xsi:type="dcterms:W3CDTF">2018-09-24T12:48:49Z</dcterms:modified>
</cp:coreProperties>
</file>