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32" r:id="rId3"/>
    <p:sldMasterId id="2147483756" r:id="rId4"/>
    <p:sldMasterId id="2147483780" r:id="rId5"/>
    <p:sldMasterId id="2147483828" r:id="rId6"/>
    <p:sldMasterId id="2147483660" r:id="rId7"/>
    <p:sldMasterId id="2147483672" r:id="rId8"/>
    <p:sldMasterId id="2147483696" r:id="rId9"/>
    <p:sldMasterId id="2147483744" r:id="rId10"/>
    <p:sldMasterId id="2147483720" r:id="rId11"/>
    <p:sldMasterId id="2147483768" r:id="rId12"/>
    <p:sldMasterId id="2147483792" r:id="rId13"/>
    <p:sldMasterId id="2147483804" r:id="rId14"/>
    <p:sldMasterId id="2147483816" r:id="rId15"/>
  </p:sldMasterIdLst>
  <p:notesMasterIdLst>
    <p:notesMasterId r:id="rId31"/>
  </p:notesMasterIdLst>
  <p:handoutMasterIdLst>
    <p:handoutMasterId r:id="rId32"/>
  </p:handoutMasterIdLst>
  <p:sldIdLst>
    <p:sldId id="407" r:id="rId16"/>
    <p:sldId id="414" r:id="rId17"/>
    <p:sldId id="415" r:id="rId18"/>
    <p:sldId id="416" r:id="rId19"/>
    <p:sldId id="417" r:id="rId20"/>
    <p:sldId id="408" r:id="rId21"/>
    <p:sldId id="409" r:id="rId22"/>
    <p:sldId id="410" r:id="rId23"/>
    <p:sldId id="411" r:id="rId24"/>
    <p:sldId id="412" r:id="rId25"/>
    <p:sldId id="413" r:id="rId26"/>
    <p:sldId id="418" r:id="rId27"/>
    <p:sldId id="419" r:id="rId28"/>
    <p:sldId id="420" r:id="rId29"/>
    <p:sldId id="42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62F"/>
    <a:srgbClr val="28CC28"/>
    <a:srgbClr val="5AB939"/>
    <a:srgbClr val="00FFFF"/>
    <a:srgbClr val="C78681"/>
    <a:srgbClr val="35B6E7"/>
    <a:srgbClr val="ECD7D5"/>
    <a:srgbClr val="C92626"/>
    <a:srgbClr val="CD857F"/>
    <a:srgbClr val="BE1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41"/>
    <p:restoredTop sz="90441"/>
  </p:normalViewPr>
  <p:slideViewPr>
    <p:cSldViewPr snapToGrid="0" snapToObjects="1">
      <p:cViewPr varScale="1">
        <p:scale>
          <a:sx n="58" d="100"/>
          <a:sy n="58" d="100"/>
        </p:scale>
        <p:origin x="1224" y="44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70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6CF495-517A-DB4A-851A-531FD6978A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36E0-E120-1E43-A670-31CA964BF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8A182-79C5-774A-B806-6FE08AD94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C0C-430C-7D40-A74D-048293F73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85F55-515A-D143-9F8D-5CF6D4031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F550-B0C5-2C48-8A0E-CBB3E403107D}" type="datetimeFigureOut">
              <a:rPr lang="en-US" smtClean="0"/>
              <a:t>9/13/2018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98AF-F1B1-6B4D-B681-2A4447443EF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A6A7-490A-FA4A-8683-4B5EC5BB1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2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4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14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318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345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98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52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854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91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40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48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79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86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52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FDB-0CD8-064B-9672-9E7030B0C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C4A3-05F1-4243-B9B4-004623D7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8E76-E301-494C-AEC7-0B3AE79E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44C3-C753-B548-9E23-F88D6D4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7EFD-CF05-E54F-B009-B8B1EFA7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A1B6-987B-0049-B141-BF5A9108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CD01-2DB0-CE42-8BEB-1C0514FD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E5C5A-504A-A849-9433-FD6A59E7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A85-2C20-F842-ADF9-3E7E6CD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8366-1FD2-1F48-8325-E0910A02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92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6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877A5-8540-F54E-9AE1-FFCC8C3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17F72-81D9-0749-AEA4-184AD792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FFEB6-26E3-BE43-9963-4D9C8FC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FB2-1D1B-014E-96D7-38B0DD88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1984-E3F7-B743-90AB-8278D61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6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2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6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4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3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5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0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1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9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4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4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83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5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1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4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3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17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43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9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8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48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6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96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6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39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1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0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3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5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4660-2AFE-714D-8458-8ED804BD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8766-9662-934C-8671-AC641BDB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4D45-2752-3D46-A264-36560364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9B10-03FB-BF48-BEAE-8795BA0F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AB7E-592E-A246-9411-D05688A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7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78C0-D223-5A45-8DEC-72F6F7E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E6BB-C73D-474D-8FE2-8799BAD4F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F62D-86D6-1443-8E3D-6767EE2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F18D-DFE0-3746-A56E-82779821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1E83-F346-2347-848B-0DEB3E1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5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62E-E3C6-6F46-8066-286627D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CC63-A1FE-4E47-B09D-4A5AC797F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FD8D-4AA0-D340-AD6F-7D28FBB2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4E3C8-AFC1-A144-ABE7-5ADCEB83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74B4-835F-5240-9225-B3160C29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17B8-4A1A-9343-B4DA-63840032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1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9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BA96-EEA0-F84C-803B-A5017054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EEA3-5399-5241-8431-A451A81E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DECA-CDA2-6440-9F43-881B2C74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AEE42-2119-CD4D-8CE2-250EFB7CF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8F738-EF42-E549-A30C-3CE5D9A00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57F6C-B70D-8E4D-AA0E-862B97B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2A071-E422-E548-8E11-F49AB4B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4F317-94A6-6B44-A89B-5C87BDD1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0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7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8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8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7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BA6-9B27-8D48-B7CD-425ABF2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4C25A-6350-C541-A01B-117D10D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05B4-8AF7-7B47-920A-3C772955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42C29-0507-2A40-B057-A4A8BF0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3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6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6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2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337C-089B-AA4A-8F2B-4A7964D8C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5BAA2-98CA-274D-B30C-269BF66B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4009-D101-2F4F-A6C9-28EBC6BB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68C9-7F79-094B-95FD-B7D294F9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4997-666B-0041-8DB6-0939267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DDA0-2C2A-1A49-82E9-C7F1F295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4D2D-4B98-0144-97AF-F794DC0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D608-CD5C-5D43-BFFB-3B67DDC7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8B77E-3E58-9644-9F2A-F5CADEFD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3CE1-71F3-0E4E-8CE6-FAA6687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E93-7EDE-724D-BF2D-D7993ADE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3A29-1DCF-6D49-8A49-629DD7AF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72AC-D8CD-414C-A7D5-99EEA9C4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6843-BA41-1F47-8C37-AD41EC4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25D5F-38F9-0A45-B409-96FE1DD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81CE-452D-EA4C-B05A-C86DD806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F05F8-030C-E948-8E5C-BC9AD2C9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D98E-E019-1041-9747-4DC514A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AC3F-3055-8D41-A201-97A24875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3D67-247E-E14A-B4E3-BFBC4034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94968-7DE3-3548-81D9-9EAF606E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0A7A5-4981-3048-A2DA-B368C60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2A1F-7875-5C4D-A638-A826A632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6B34-7998-A747-B1B2-9B49356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78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B4B0-5112-FF4C-BA34-498C6AD0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EA86D-C439-D04A-B9A3-FBC7772C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9444-FCE3-B540-B1D2-B7DD857E3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4EF9-E57A-794A-A3B3-261C235E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325F5-172B-1844-B319-D4E9C48CB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4038D-8636-F94A-BAEB-C2D54008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3AC8-5D90-DD46-A86C-661F7949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AFED7-075D-6347-9927-A2538700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7B9-73C9-194E-9716-223DF50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DCEB-D55B-744F-9634-2CC3B851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065C-B575-344F-B7E3-8190EAF2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BF58-C427-0D43-AF89-64A9FEA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49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AE105-43E9-AF44-AF80-98CF4794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0C4AA-74D2-FD40-B144-A9279D5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AAC4-D0EA-0945-A09D-F1F7FE5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4844-D280-7747-872A-F74D0EB1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A31-9316-B543-AA64-1C9E288F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1499-3214-9045-827F-E83B7D53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A8C5-7B9A-954D-A5D4-EEC1D4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FDB93-247B-604A-92F9-8B4848B3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1FF-F9F6-7D4D-B5AA-B613B413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2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EF41-39B4-4642-8A43-B2F34D8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81A4-D5C9-714E-9A90-0380DB378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BA61D-5C8D-0640-BC0B-67B80ADE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8577-A8D5-4440-B555-1A2E6FAB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3EC2-F465-5143-8628-F2538E97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E9D-CBC8-1443-BC44-B28A43E2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90ED-C5FD-3C4B-8D90-46D8EB1A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2244-1603-C94C-B10F-6A6E6EDF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F65E-86D9-D74A-9027-FBA166C4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BCB8-616B-AC45-A68E-6235A113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6A4F-15AD-8D44-85FC-ACE5C4A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75BF3-450F-D24F-BEF0-B20A140B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6CD68-917F-4741-8EFE-0DB977D27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FB7D-81B3-5F41-B763-C94FC6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E9A3-B842-A144-B2E4-9344D98E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D1A-A5F6-044E-B806-309A2F2D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3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DF9-1A75-594F-85D8-4DA7A39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C142-721A-2547-B4B8-3FDA3957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55B7-F274-5743-89FA-A432CDFF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A4AE-62A9-D24C-810B-B73D5D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4BCE5-45E7-6C48-9CD1-777A60B3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BF74-2277-D147-A5AE-3E43C4F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6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8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E5F5-A8E6-7240-AE9C-42C8E7C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26CC-D551-B14A-8A26-A8B62B11B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46FCF-123C-A146-B441-016767D6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13A5-4020-5547-9017-D64724D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E43-EACE-EC44-AA6D-D9E83BB4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95FE-93B5-294B-8D4F-06474EC4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8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6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C6C9E5B7-C62B-A349-9B92-337FB8066E0B}"/>
              </a:ext>
            </a:extLst>
          </p:cNvPr>
          <p:cNvSpPr/>
          <p:nvPr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53ED77E-7E52-5E4C-A77D-AB6421030DB7}"/>
              </a:ext>
            </a:extLst>
          </p:cNvPr>
          <p:cNvSpPr/>
          <p:nvPr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0CC91ED-8CB7-DF47-87E6-88DA86DD2E7B}"/>
              </a:ext>
            </a:extLst>
          </p:cNvPr>
          <p:cNvSpPr/>
          <p:nvPr userDrawn="1"/>
        </p:nvSpPr>
        <p:spPr>
          <a:xfrm rot="10800000">
            <a:off x="-3980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63A649-2E2B-E949-9E0A-66C44F0FF3B0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200AEC62-402D-6F4B-965B-30EAB0B6D00D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DD0C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3602"/>
            <a:ext cx="576592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68F77F-BD95-894F-A39D-5AB0DA92DEF1}"/>
              </a:ext>
            </a:extLst>
          </p:cNvPr>
          <p:cNvSpPr/>
          <p:nvPr userDrawn="1"/>
        </p:nvSpPr>
        <p:spPr>
          <a:xfrm>
            <a:off x="0" y="6631733"/>
            <a:ext cx="12192000" cy="27474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04016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Internal document-strictly confidential </a:t>
            </a:r>
            <a:endParaRPr lang="el-G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7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F8D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1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5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4C1A98-A7C4-F449-A873-4D758E7891A1}"/>
              </a:ext>
            </a:extLst>
          </p:cNvPr>
          <p:cNvSpPr/>
          <p:nvPr/>
        </p:nvSpPr>
        <p:spPr>
          <a:xfrm>
            <a:off x="3191026" y="-28281"/>
            <a:ext cx="9000974" cy="69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BFF5A3E-42F9-4043-BA4F-8BB2420E9AB9}"/>
              </a:ext>
            </a:extLst>
          </p:cNvPr>
          <p:cNvSpPr/>
          <p:nvPr/>
        </p:nvSpPr>
        <p:spPr>
          <a:xfrm>
            <a:off x="4617627" y="-21771"/>
            <a:ext cx="7574374" cy="691870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  <a:gd name="connsiteX0" fmla="*/ 3932206 w 8716887"/>
              <a:gd name="connsiteY0" fmla="*/ 21771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32206 w 8716887"/>
              <a:gd name="connsiteY5" fmla="*/ 21771 h 6887266"/>
              <a:gd name="connsiteX0" fmla="*/ 3953978 w 8716887"/>
              <a:gd name="connsiteY0" fmla="*/ 0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53978 w 8716887"/>
              <a:gd name="connsiteY5" fmla="*/ 0 h 6887266"/>
              <a:gd name="connsiteX0" fmla="*/ 3953978 w 8740429"/>
              <a:gd name="connsiteY0" fmla="*/ 0 h 6887266"/>
              <a:gd name="connsiteX1" fmla="*/ 8716887 w 8740429"/>
              <a:gd name="connsiteY1" fmla="*/ 0 h 6887266"/>
              <a:gd name="connsiteX2" fmla="*/ 8740429 w 8740429"/>
              <a:gd name="connsiteY2" fmla="*/ 6870848 h 6887266"/>
              <a:gd name="connsiteX3" fmla="*/ 2576095 w 8740429"/>
              <a:gd name="connsiteY3" fmla="*/ 6887266 h 6887266"/>
              <a:gd name="connsiteX4" fmla="*/ 0 w 8740429"/>
              <a:gd name="connsiteY4" fmla="*/ 6886052 h 6887266"/>
              <a:gd name="connsiteX5" fmla="*/ 3953978 w 8740429"/>
              <a:gd name="connsiteY5" fmla="*/ 0 h 6887266"/>
              <a:gd name="connsiteX0" fmla="*/ 3594750 w 8381201"/>
              <a:gd name="connsiteY0" fmla="*/ 0 h 6929595"/>
              <a:gd name="connsiteX1" fmla="*/ 8357659 w 8381201"/>
              <a:gd name="connsiteY1" fmla="*/ 0 h 6929595"/>
              <a:gd name="connsiteX2" fmla="*/ 8381201 w 8381201"/>
              <a:gd name="connsiteY2" fmla="*/ 6870848 h 6929595"/>
              <a:gd name="connsiteX3" fmla="*/ 2216867 w 8381201"/>
              <a:gd name="connsiteY3" fmla="*/ 6887266 h 6929595"/>
              <a:gd name="connsiteX4" fmla="*/ 0 w 8381201"/>
              <a:gd name="connsiteY4" fmla="*/ 6929595 h 6929595"/>
              <a:gd name="connsiteX5" fmla="*/ 3594750 w 8381201"/>
              <a:gd name="connsiteY5" fmla="*/ 0 h 6929595"/>
              <a:gd name="connsiteX0" fmla="*/ 3975750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3975750 w 8762201"/>
              <a:gd name="connsiteY5" fmla="*/ 0 h 6929595"/>
              <a:gd name="connsiteX0" fmla="*/ 4095493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95493 w 8762201"/>
              <a:gd name="connsiteY5" fmla="*/ 0 h 6929595"/>
              <a:gd name="connsiteX0" fmla="*/ 4062836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62836 w 8762201"/>
              <a:gd name="connsiteY5" fmla="*/ 0 h 6929595"/>
              <a:gd name="connsiteX0" fmla="*/ 4019293 w 8718658"/>
              <a:gd name="connsiteY0" fmla="*/ 0 h 6918709"/>
              <a:gd name="connsiteX1" fmla="*/ 8695116 w 8718658"/>
              <a:gd name="connsiteY1" fmla="*/ 0 h 6918709"/>
              <a:gd name="connsiteX2" fmla="*/ 8718658 w 8718658"/>
              <a:gd name="connsiteY2" fmla="*/ 6870848 h 6918709"/>
              <a:gd name="connsiteX3" fmla="*/ 2554324 w 8718658"/>
              <a:gd name="connsiteY3" fmla="*/ 6887266 h 6918709"/>
              <a:gd name="connsiteX4" fmla="*/ 0 w 8718658"/>
              <a:gd name="connsiteY4" fmla="*/ 6918709 h 6918709"/>
              <a:gd name="connsiteX5" fmla="*/ 4019293 w 8718658"/>
              <a:gd name="connsiteY5" fmla="*/ 0 h 6918709"/>
              <a:gd name="connsiteX0" fmla="*/ 4051950 w 8751315"/>
              <a:gd name="connsiteY0" fmla="*/ 0 h 6929595"/>
              <a:gd name="connsiteX1" fmla="*/ 8727773 w 8751315"/>
              <a:gd name="connsiteY1" fmla="*/ 0 h 6929595"/>
              <a:gd name="connsiteX2" fmla="*/ 8751315 w 8751315"/>
              <a:gd name="connsiteY2" fmla="*/ 6870848 h 6929595"/>
              <a:gd name="connsiteX3" fmla="*/ 2586981 w 8751315"/>
              <a:gd name="connsiteY3" fmla="*/ 6887266 h 6929595"/>
              <a:gd name="connsiteX4" fmla="*/ 0 w 8751315"/>
              <a:gd name="connsiteY4" fmla="*/ 6929595 h 6929595"/>
              <a:gd name="connsiteX5" fmla="*/ 4051950 w 8751315"/>
              <a:gd name="connsiteY5" fmla="*/ 0 h 6929595"/>
              <a:gd name="connsiteX0" fmla="*/ 4051950 w 8740429"/>
              <a:gd name="connsiteY0" fmla="*/ 0 h 6929595"/>
              <a:gd name="connsiteX1" fmla="*/ 8727773 w 8740429"/>
              <a:gd name="connsiteY1" fmla="*/ 0 h 6929595"/>
              <a:gd name="connsiteX2" fmla="*/ 8740429 w 8740429"/>
              <a:gd name="connsiteY2" fmla="*/ 6903505 h 6929595"/>
              <a:gd name="connsiteX3" fmla="*/ 2586981 w 8740429"/>
              <a:gd name="connsiteY3" fmla="*/ 6887266 h 6929595"/>
              <a:gd name="connsiteX4" fmla="*/ 0 w 8740429"/>
              <a:gd name="connsiteY4" fmla="*/ 6929595 h 6929595"/>
              <a:gd name="connsiteX5" fmla="*/ 4051950 w 8740429"/>
              <a:gd name="connsiteY5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6148345 w 9192667"/>
              <a:gd name="connsiteY4" fmla="*/ 6912428 h 6929595"/>
              <a:gd name="connsiteX5" fmla="*/ 2586981 w 9192667"/>
              <a:gd name="connsiteY5" fmla="*/ 6887266 h 6929595"/>
              <a:gd name="connsiteX6" fmla="*/ 0 w 9192667"/>
              <a:gd name="connsiteY6" fmla="*/ 6929595 h 6929595"/>
              <a:gd name="connsiteX7" fmla="*/ 4051950 w 9192667"/>
              <a:gd name="connsiteY7" fmla="*/ 0 h 6929595"/>
              <a:gd name="connsiteX0" fmla="*/ 4051950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4051950 w 8728259"/>
              <a:gd name="connsiteY6" fmla="*/ 0 h 6929595"/>
              <a:gd name="connsiteX0" fmla="*/ 5162293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5162293 w 8728259"/>
              <a:gd name="connsiteY6" fmla="*/ 0 h 6929595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0 w 7574374"/>
              <a:gd name="connsiteY4" fmla="*/ 6918709 h 6918709"/>
              <a:gd name="connsiteX5" fmla="*/ 4008408 w 7574374"/>
              <a:gd name="connsiteY5" fmla="*/ 0 h 69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4374" h="6918709">
                <a:moveTo>
                  <a:pt x="4008408" y="0"/>
                </a:moveTo>
                <a:lnTo>
                  <a:pt x="7573888" y="0"/>
                </a:lnTo>
                <a:lnTo>
                  <a:pt x="7574374" y="1948542"/>
                </a:lnTo>
                <a:lnTo>
                  <a:pt x="4994460" y="6912428"/>
                </a:lnTo>
                <a:lnTo>
                  <a:pt x="0" y="6918709"/>
                </a:lnTo>
                <a:lnTo>
                  <a:pt x="4008408" y="0"/>
                </a:lnTo>
                <a:close/>
              </a:path>
            </a:pathLst>
          </a:custGeom>
          <a:blipFill>
            <a:blip r:embed="rId3"/>
            <a:stretch>
              <a:fillRect l="-124600" t="-36113" r="-6099" b="-66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SELLING STORY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HORECA &amp; QSR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373540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E772FCC-C365-C64E-9D0E-5F51906089A7}"/>
              </a:ext>
            </a:extLst>
          </p:cNvPr>
          <p:cNvSpPr/>
          <p:nvPr/>
        </p:nvSpPr>
        <p:spPr>
          <a:xfrm>
            <a:off x="6815465" y="1007115"/>
            <a:ext cx="990623" cy="124532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5">
            <a:extLst>
              <a:ext uri="{FF2B5EF4-FFF2-40B4-BE49-F238E27FC236}">
                <a16:creationId xmlns:a16="http://schemas.microsoft.com/office/drawing/2014/main" id="{DFC00E76-F30F-D74B-995D-A97C989B6DE5}"/>
              </a:ext>
            </a:extLst>
          </p:cNvPr>
          <p:cNvSpPr/>
          <p:nvPr/>
        </p:nvSpPr>
        <p:spPr>
          <a:xfrm>
            <a:off x="4612785" y="2419726"/>
            <a:ext cx="2362486" cy="3626672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7562DBE5-C594-7449-974D-55DA8630F8B7}"/>
              </a:ext>
            </a:extLst>
          </p:cNvPr>
          <p:cNvSpPr/>
          <p:nvPr/>
        </p:nvSpPr>
        <p:spPr>
          <a:xfrm>
            <a:off x="4350956" y="4727670"/>
            <a:ext cx="1936274" cy="243411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6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PROMO OFFERS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A343DEA-FEF2-0B4E-A226-C9FB237BD4F4}"/>
              </a:ext>
            </a:extLst>
          </p:cNvPr>
          <p:cNvSpPr txBox="1">
            <a:spLocks/>
          </p:cNvSpPr>
          <p:nvPr/>
        </p:nvSpPr>
        <p:spPr>
          <a:xfrm>
            <a:off x="818450" y="1333253"/>
            <a:ext cx="3907491" cy="295284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Examples throughout the day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F1561-B7E2-684B-8C5B-413C2BB9C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47" t="11907" r="5367" b="14747"/>
          <a:stretch/>
        </p:blipFill>
        <p:spPr>
          <a:xfrm>
            <a:off x="4212756" y="1660551"/>
            <a:ext cx="3242853" cy="32754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8A277B-DC56-8943-BAB1-6D858DD768FB}"/>
              </a:ext>
            </a:extLst>
          </p:cNvPr>
          <p:cNvCxnSpPr>
            <a:cxnSpLocks/>
          </p:cNvCxnSpPr>
          <p:nvPr/>
        </p:nvCxnSpPr>
        <p:spPr>
          <a:xfrm flipH="1">
            <a:off x="6757192" y="1902650"/>
            <a:ext cx="507562" cy="203025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1534B8-97BE-8E46-A572-FEBE14D5ED92}"/>
              </a:ext>
            </a:extLst>
          </p:cNvPr>
          <p:cNvCxnSpPr>
            <a:cxnSpLocks/>
          </p:cNvCxnSpPr>
          <p:nvPr/>
        </p:nvCxnSpPr>
        <p:spPr>
          <a:xfrm flipH="1">
            <a:off x="7326790" y="3538125"/>
            <a:ext cx="834655" cy="0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2D6A93-953A-0F41-B9AF-B0B2EAC5D755}"/>
              </a:ext>
            </a:extLst>
          </p:cNvPr>
          <p:cNvCxnSpPr>
            <a:cxnSpLocks/>
          </p:cNvCxnSpPr>
          <p:nvPr/>
        </p:nvCxnSpPr>
        <p:spPr>
          <a:xfrm flipH="1">
            <a:off x="4588837" y="4713704"/>
            <a:ext cx="616569" cy="222310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7BD853-D87D-414D-AA7B-FB4BE60B115B}"/>
              </a:ext>
            </a:extLst>
          </p:cNvPr>
          <p:cNvCxnSpPr>
            <a:cxnSpLocks/>
          </p:cNvCxnSpPr>
          <p:nvPr/>
        </p:nvCxnSpPr>
        <p:spPr>
          <a:xfrm flipH="1">
            <a:off x="3586953" y="4077202"/>
            <a:ext cx="960597" cy="0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F8B579E-7261-824F-9307-CFA317938641}"/>
              </a:ext>
            </a:extLst>
          </p:cNvPr>
          <p:cNvSpPr/>
          <p:nvPr/>
        </p:nvSpPr>
        <p:spPr>
          <a:xfrm>
            <a:off x="7264754" y="1517697"/>
            <a:ext cx="16863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DEAL</a:t>
            </a:r>
            <a:b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with breakfast item for set price to encourage employees to fuel up for </a:t>
            </a:r>
            <a:b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day.</a:t>
            </a:r>
          </a:p>
          <a:p>
            <a:pPr algn="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association of food and drink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2B73B8-891F-CA4B-824D-61F38A7B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931" y="1517698"/>
            <a:ext cx="864937" cy="1205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B39157-9B4A-304E-AD97-C776D531E89E}"/>
              </a:ext>
            </a:extLst>
          </p:cNvPr>
          <p:cNvSpPr/>
          <p:nvPr/>
        </p:nvSpPr>
        <p:spPr>
          <a:xfrm>
            <a:off x="7950514" y="3162633"/>
            <a:ext cx="17929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MULTI-PURCHASE OFFER</a:t>
            </a:r>
            <a:b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for 1 / 3 for 2 offer on drinks purchased between </a:t>
            </a:r>
            <a:b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10:00-11:00.</a:t>
            </a:r>
          </a:p>
          <a:p>
            <a:pPr algn="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incidence of priority categories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12037B-5970-4148-A81B-D4025DB65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915" y="2920484"/>
            <a:ext cx="974840" cy="133004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669AD1-A46B-F541-B208-CE9BFAA08927}"/>
              </a:ext>
            </a:extLst>
          </p:cNvPr>
          <p:cNvCxnSpPr>
            <a:cxnSpLocks/>
          </p:cNvCxnSpPr>
          <p:nvPr/>
        </p:nvCxnSpPr>
        <p:spPr>
          <a:xfrm flipH="1" flipV="1">
            <a:off x="7199889" y="3966357"/>
            <a:ext cx="1017493" cy="652884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36E63B3-A5DC-6148-8FB9-719837FB3848}"/>
              </a:ext>
            </a:extLst>
          </p:cNvPr>
          <p:cNvSpPr/>
          <p:nvPr/>
        </p:nvSpPr>
        <p:spPr>
          <a:xfrm>
            <a:off x="8085996" y="4478286"/>
            <a:ext cx="17929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LOYALTY CARD</a:t>
            </a:r>
            <a:b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(Digital) loyalty card to log purchase of a</a:t>
            </a:r>
          </a:p>
          <a:p>
            <a:pPr algn="r"/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between 10am-12pm on specific days. If a drink is purchased each day Monday to Thursday, a free drink is given on Friday.</a:t>
            </a:r>
          </a:p>
          <a:p>
            <a:pPr algn="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Encourages repeat purchase and builds </a:t>
            </a:r>
            <a:b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 loyalty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2ACF13-B216-B94E-940C-6FA55EDC1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4478" y="4537804"/>
            <a:ext cx="833427" cy="111898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59A6C5-0B57-3945-87A5-F4D1B7303502}"/>
              </a:ext>
            </a:extLst>
          </p:cNvPr>
          <p:cNvCxnSpPr>
            <a:cxnSpLocks/>
          </p:cNvCxnSpPr>
          <p:nvPr/>
        </p:nvCxnSpPr>
        <p:spPr>
          <a:xfrm>
            <a:off x="6151830" y="4795947"/>
            <a:ext cx="138511" cy="326022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CB1F2AB-50A2-B04F-B7F6-2EBAC3F82F13}"/>
              </a:ext>
            </a:extLst>
          </p:cNvPr>
          <p:cNvSpPr/>
          <p:nvPr/>
        </p:nvSpPr>
        <p:spPr>
          <a:xfrm>
            <a:off x="5089431" y="5121969"/>
            <a:ext cx="17929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DEAL</a:t>
            </a:r>
            <a:b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 and drink for a set price</a:t>
            </a:r>
          </a:p>
          <a:p>
            <a:pPr algn="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Convenience drives purchase and food and </a:t>
            </a:r>
            <a:b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association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71D6CA-7784-7D43-B419-70CD45F13FDA}"/>
              </a:ext>
            </a:extLst>
          </p:cNvPr>
          <p:cNvSpPr/>
          <p:nvPr/>
        </p:nvSpPr>
        <p:spPr>
          <a:xfrm>
            <a:off x="3248558" y="4919546"/>
            <a:ext cx="17929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PAIRINGS</a:t>
            </a:r>
            <a:b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 of portfolio drink pairings next to specific lunch items on menu or food types, e.g. Coca-Cola Zero </a:t>
            </a:r>
            <a:b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+ burger</a:t>
            </a:r>
          </a:p>
          <a:p>
            <a:pPr algn="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Convenience drives purchase and food and </a:t>
            </a:r>
            <a:b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association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244E6-FA3C-074E-8AFA-A77EBEC5C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679" y="4792140"/>
            <a:ext cx="1042835" cy="10125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7833B5-8622-EE4D-AF7C-FD7B6105B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597" y="4958958"/>
            <a:ext cx="1102150" cy="108425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E789B6-6DF3-2A45-A6C2-3B5061FC99C2}"/>
              </a:ext>
            </a:extLst>
          </p:cNvPr>
          <p:cNvSpPr/>
          <p:nvPr/>
        </p:nvSpPr>
        <p:spPr>
          <a:xfrm>
            <a:off x="2118275" y="3567143"/>
            <a:ext cx="149539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SNACK DEAL</a:t>
            </a:r>
            <a:b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and drink combo for set price</a:t>
            </a:r>
          </a:p>
          <a:p>
            <a:pPr algn="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association of drink with snack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ACE81D-980F-6842-AD1E-53C31FDB6671}"/>
              </a:ext>
            </a:extLst>
          </p:cNvPr>
          <p:cNvCxnSpPr>
            <a:cxnSpLocks/>
          </p:cNvCxnSpPr>
          <p:nvPr/>
        </p:nvCxnSpPr>
        <p:spPr>
          <a:xfrm flipH="1" flipV="1">
            <a:off x="3715930" y="2388165"/>
            <a:ext cx="573902" cy="846695"/>
          </a:xfrm>
          <a:prstGeom prst="line">
            <a:avLst/>
          </a:prstGeom>
          <a:ln w="31750" cap="rnd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7C39767-DD64-6C4B-9030-C6BB372BC5BB}"/>
              </a:ext>
            </a:extLst>
          </p:cNvPr>
          <p:cNvSpPr/>
          <p:nvPr/>
        </p:nvSpPr>
        <p:spPr>
          <a:xfrm>
            <a:off x="1982794" y="1834378"/>
            <a:ext cx="1792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PAIRINGS</a:t>
            </a:r>
            <a:br>
              <a:rPr lang="en-US" sz="1000" b="1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 of drink based on snack choice (savory vs. sweet) in venue and via </a:t>
            </a:r>
            <a:b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4E31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 inserts</a:t>
            </a:r>
          </a:p>
          <a:p>
            <a:pPr algn="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Benefit: Drives association of drink with snack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5FD3F91-876B-444D-8902-6CF62ECFA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13" y="3567143"/>
            <a:ext cx="1048181" cy="9206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FD412C-0FAA-F74F-B3C6-29FE9F80C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165" y="1904980"/>
            <a:ext cx="1000362" cy="861252"/>
          </a:xfrm>
          <a:prstGeom prst="rect">
            <a:avLst/>
          </a:prstGeom>
        </p:spPr>
      </p:pic>
      <p:pic>
        <p:nvPicPr>
          <p:cNvPr id="39" name="Picture 38" descr="3.png">
            <a:extLst>
              <a:ext uri="{FF2B5EF4-FFF2-40B4-BE49-F238E27FC236}">
                <a16:creationId xmlns:a16="http://schemas.microsoft.com/office/drawing/2014/main" id="{271995DF-EEE9-8844-9075-22AD6569DA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60" y="519377"/>
            <a:ext cx="582875" cy="6761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ACFA69-CF1B-3C48-974D-F7F657D1E7A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0287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OPTIMUM PLACEMENT</a:t>
            </a:r>
          </a:p>
        </p:txBody>
      </p:sp>
      <p:pic>
        <p:nvPicPr>
          <p:cNvPr id="38" name="Picture 37" descr="3.png">
            <a:extLst>
              <a:ext uri="{FF2B5EF4-FFF2-40B4-BE49-F238E27FC236}">
                <a16:creationId xmlns:a16="http://schemas.microsoft.com/office/drawing/2014/main" id="{30754CE6-48BA-F741-89FE-509F3F8D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60" y="519377"/>
            <a:ext cx="582875" cy="676164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BE1D50B-911C-5748-8C08-EA0114677CD9}"/>
              </a:ext>
            </a:extLst>
          </p:cNvPr>
          <p:cNvSpPr txBox="1">
            <a:spLocks/>
          </p:cNvSpPr>
          <p:nvPr/>
        </p:nvSpPr>
        <p:spPr>
          <a:xfrm>
            <a:off x="814143" y="1442170"/>
            <a:ext cx="4884950" cy="268440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 OF THE DAY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84947E44-DACC-AC48-AB0A-51A17AE47745}"/>
              </a:ext>
            </a:extLst>
          </p:cNvPr>
          <p:cNvSpPr txBox="1">
            <a:spLocks/>
          </p:cNvSpPr>
          <p:nvPr/>
        </p:nvSpPr>
        <p:spPr>
          <a:xfrm>
            <a:off x="6028584" y="3030922"/>
            <a:ext cx="4884950" cy="268440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MORNING BRAKE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667152-5494-8444-989A-67C01E2CA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14" y="1787290"/>
            <a:ext cx="4940368" cy="23518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BE7B359-9F58-6543-91C0-F5C03AB48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584" y="3378758"/>
            <a:ext cx="4884950" cy="2322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AB88FB-920F-494D-9921-3E6DF33ABA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668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OPTIMUM PLACEMENT</a:t>
            </a:r>
          </a:p>
        </p:txBody>
      </p:sp>
      <p:pic>
        <p:nvPicPr>
          <p:cNvPr id="38" name="Picture 37" descr="3.png">
            <a:extLst>
              <a:ext uri="{FF2B5EF4-FFF2-40B4-BE49-F238E27FC236}">
                <a16:creationId xmlns:a16="http://schemas.microsoft.com/office/drawing/2014/main" id="{30754CE6-48BA-F741-89FE-509F3F8D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460" y="519377"/>
            <a:ext cx="582875" cy="676164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BE1D50B-911C-5748-8C08-EA0114677CD9}"/>
              </a:ext>
            </a:extLst>
          </p:cNvPr>
          <p:cNvSpPr txBox="1">
            <a:spLocks/>
          </p:cNvSpPr>
          <p:nvPr/>
        </p:nvSpPr>
        <p:spPr>
          <a:xfrm>
            <a:off x="814143" y="1442170"/>
            <a:ext cx="4884950" cy="268440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84947E44-DACC-AC48-AB0A-51A17AE47745}"/>
              </a:ext>
            </a:extLst>
          </p:cNvPr>
          <p:cNvSpPr txBox="1">
            <a:spLocks/>
          </p:cNvSpPr>
          <p:nvPr/>
        </p:nvSpPr>
        <p:spPr>
          <a:xfrm>
            <a:off x="6028584" y="3030922"/>
            <a:ext cx="4884950" cy="268440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AFTERNOON BRAKE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667152-5494-8444-989A-67C01E2CA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14" y="1787290"/>
            <a:ext cx="4940368" cy="235185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BE7B359-9F58-6543-91C0-F5C03AB48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584" y="3378758"/>
            <a:ext cx="4884950" cy="2322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26EB9-212E-9A44-94F8-4A3E738F9E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3578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PROFIT STORY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91740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Clr>
                <a:schemeClr val="accent4"/>
              </a:buClr>
            </a:pPr>
            <a:r>
              <a:rPr lang="en-US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profit story tool to show the customer the profit opportunity by:</a:t>
            </a:r>
            <a:b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Assortment listing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Juice &amp; coffee offer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Combo meal deal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4C5E0C-1D17-5A46-8CA0-1390085D9DBF}"/>
              </a:ext>
            </a:extLst>
          </p:cNvPr>
          <p:cNvGrpSpPr/>
          <p:nvPr/>
        </p:nvGrpSpPr>
        <p:grpSpPr>
          <a:xfrm>
            <a:off x="4235187" y="1900448"/>
            <a:ext cx="5834100" cy="4173780"/>
            <a:chOff x="4760860" y="2520617"/>
            <a:chExt cx="2670279" cy="181676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EF4C493-5E2A-FA45-8719-71830600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0860" y="2520617"/>
              <a:ext cx="2670279" cy="181676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E0ADFEF-1143-944D-B7D7-3EC379AA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9854" y="2610739"/>
              <a:ext cx="2263589" cy="1648703"/>
            </a:xfrm>
            <a:prstGeom prst="rect">
              <a:avLst/>
            </a:prstGeom>
          </p:spPr>
        </p:pic>
      </p:grpSp>
      <p:pic>
        <p:nvPicPr>
          <p:cNvPr id="36" name="Picture 35" descr="3.png">
            <a:extLst>
              <a:ext uri="{FF2B5EF4-FFF2-40B4-BE49-F238E27FC236}">
                <a16:creationId xmlns:a16="http://schemas.microsoft.com/office/drawing/2014/main" id="{6F4B709F-2F96-F44E-81FA-0BAA94FCA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63" y="519596"/>
            <a:ext cx="583493" cy="67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432E29-6190-F146-980E-848A2D4C9A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1167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REINFORCE KEY BENEFITS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335652"/>
            <a:ext cx="5490155" cy="2926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ASSORTMENT:</a:t>
            </a:r>
          </a:p>
          <a:p>
            <a:pPr>
              <a:lnSpc>
                <a:spcPts val="1700"/>
              </a:lnSpc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profitable categories (SSD, Coffee, Juices) will increase annual profit by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</a:t>
            </a: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Increase transactions by  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</a:p>
          <a:p>
            <a:pPr lvl="1">
              <a:lnSpc>
                <a:spcPts val="1700"/>
              </a:lnSpc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 OFFERS :</a:t>
            </a:r>
          </a:p>
          <a:p>
            <a:pPr marL="742950" lvl="1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lvl="1" indent="-268288">
              <a:lnSpc>
                <a:spcPts val="17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 Annual Profits by, potentially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 € , XX%</a:t>
            </a:r>
          </a:p>
        </p:txBody>
      </p:sp>
      <p:pic>
        <p:nvPicPr>
          <p:cNvPr id="12" name="Picture 11" descr="4.png">
            <a:extLst>
              <a:ext uri="{FF2B5EF4-FFF2-40B4-BE49-F238E27FC236}">
                <a16:creationId xmlns:a16="http://schemas.microsoft.com/office/drawing/2014/main" id="{6EB6A322-A099-8449-B8B9-14ABEACD1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50" y="519376"/>
            <a:ext cx="571050" cy="676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6C3D42-88B1-1A41-A376-47835223A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182" y="1335652"/>
            <a:ext cx="3003993" cy="1439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E49A6-BA12-8A45-B52C-B90E6EC8D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746" y="2954870"/>
            <a:ext cx="1532863" cy="2122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7D0A4-F21B-5243-B1A9-8A2DB2C84E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7027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E43A9-620A-544F-9647-573D973FE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44" y="3635429"/>
            <a:ext cx="5316666" cy="231831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CLOSE THE DEAL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91796D-AFC0-894A-88B1-71B2E6E9EBEA}"/>
              </a:ext>
            </a:extLst>
          </p:cNvPr>
          <p:cNvSpPr txBox="1"/>
          <p:nvPr/>
        </p:nvSpPr>
        <p:spPr>
          <a:xfrm>
            <a:off x="742865" y="1851530"/>
            <a:ext cx="91740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sign the contract 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deliver the cooler in the outlet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What/when the order will be place</a:t>
            </a: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we will activate the promo offer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3A4769-66BC-CB46-A901-D383DE016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137" y="519377"/>
            <a:ext cx="540930" cy="676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B0959-6D67-9F43-BC99-2B02008313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81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5C058F85-A9B3-F245-9D70-0F86C9E80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301696"/>
            <a:ext cx="956130" cy="605548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B7DA0A40-C711-8140-9103-0C69FD0D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300" y="3305107"/>
            <a:ext cx="917678" cy="605713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F361A96-0D61-BF41-B520-C86AF4BFC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6748" y="3300226"/>
            <a:ext cx="1062362" cy="608489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A02AC7EA-5B56-F347-A48B-8405EF116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880" y="3291153"/>
            <a:ext cx="1000404" cy="64103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A8BB350-9C55-C542-AC9A-38E071F64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7054" y="3312843"/>
            <a:ext cx="949546" cy="64125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OCCASION - FACTSHEETS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one of the biggest occasion/drinking moment in terms </a:t>
            </a:r>
            <a:b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expenditure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19,4 BN Euro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occasion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13,2 %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occasion in volume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 BN Euro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occasion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48925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 of fluid every day to be properly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of</a:t>
            </a:r>
            <a:r>
              <a:rPr lang="en-US" sz="1100" kern="0" dirty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feel it is very important to stay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men and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women are properly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50% of consumers are not currently satisfied with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 choice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energize, harmony, unwind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–occasions: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while working,  31% while taking a break, 11% while eating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When: 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AM to 8 PM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86,1%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occasion value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occasion generates the highest value between 11am &amp; 5pm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4355621"/>
            <a:ext cx="449913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is the biggest category –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43,6%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-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21,7%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,SSD – </a:t>
            </a:r>
            <a:r>
              <a:rPr lang="en-GB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Tea – 7,9%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 - 6,2%, Diary &amp; Soy – 4,4%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drinks – 2%, Sport drinks – 0,2%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are looking for large packs to stay refreshed and hydrated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 </a:t>
            </a: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prefer smaller bottles and cans while taking a break and eating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0" y="4355621"/>
            <a:ext cx="560947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beverages consumed at work are purchased outside of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Companies: 50 -250; 250+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SSD share, </a:t>
            </a:r>
            <a:r>
              <a:rPr lang="en-US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collar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water &amp; coffee share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Channels:   Organized trade (C&amp;C&amp;B2B) – 4,1%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On The Go &amp; QSR – 2,5%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HORECA (close to working place) – 3,6%</a:t>
            </a:r>
          </a:p>
          <a:p>
            <a:pPr marL="182563" indent="-173038" defTabSz="549737">
              <a:buClr>
                <a:schemeClr val="accent4"/>
              </a:buClr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1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channel – 2,7%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RTM: DSD, ISD, Full Service Wending, Rental business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Gatekeepers: Owner, Purchasing, HR</a:t>
            </a: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965426" y="1651497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E0AEF2-E07A-2544-9EF8-A7B4BC2AAE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9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‘HORECA &amp; QSR’ - FACTSHEETS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3,6 %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TTL retail value within At Work drinking moments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25,4 % </a:t>
            </a:r>
            <a:r>
              <a:rPr lang="en-GB" sz="1100" kern="0" dirty="0">
                <a:latin typeface="Arial" panose="020B0604020202020204" pitchFamily="34" charset="0"/>
                <a:cs typeface="Arial" panose="020B0604020202020204" pitchFamily="34" charset="0"/>
              </a:rPr>
              <a:t>of retail value At work occasion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100" b="1" kern="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kern="0" dirty="0">
                <a:latin typeface="Arial" panose="020B0604020202020204" pitchFamily="34" charset="0"/>
                <a:cs typeface="Arial" panose="020B0604020202020204" pitchFamily="34" charset="0"/>
              </a:rPr>
              <a:t>channel for purchase within At Work Occasion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BN Euro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subchannel 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48925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Early evening consumption (5-8PM)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31,7%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Mid morning consumption (8-11AM)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24,5%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Afternoon consumption (2-5PM)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4062806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4355621"/>
            <a:ext cx="44991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Sparkling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Iced Tea 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1" y="4355621"/>
            <a:ext cx="52766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r>
              <a:rPr lang="en-GB" sz="11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beverages consumed at work are purchased outside of workplace</a:t>
            </a:r>
          </a:p>
          <a:p>
            <a:pPr marL="182563" indent="-173038" defTabSz="549737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At work occasion volume  both in HORECA 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965426" y="1651497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7B67900-C797-9741-9085-33900498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83" y="2959519"/>
            <a:ext cx="1337745" cy="9394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DF548D-CEDD-824E-8637-73A318E7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974" y="2980875"/>
            <a:ext cx="1351380" cy="9394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CE6D81-A87C-004C-9AFC-5BB4280C6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300" y="2980875"/>
            <a:ext cx="875304" cy="9394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0BAAB5-777D-8D4B-B8F3-EBC1F8968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50" y="3001758"/>
            <a:ext cx="1292387" cy="9185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E4E749-44AA-9142-8BDE-C8BE67AC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7884" y="3001252"/>
            <a:ext cx="1328716" cy="91908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74E5C5E-E014-1843-A59C-D4A0B4BF3729}"/>
              </a:ext>
            </a:extLst>
          </p:cNvPr>
          <p:cNvSpPr txBox="1">
            <a:spLocks/>
          </p:cNvSpPr>
          <p:nvPr/>
        </p:nvSpPr>
        <p:spPr>
          <a:xfrm>
            <a:off x="713488" y="934138"/>
            <a:ext cx="10174863" cy="6331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(outlet in proximity of 1-2 km from work place)</a:t>
            </a:r>
            <a:endParaRPr lang="en-US" sz="40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B77FEF8-EEDE-C14A-A07C-8A7725CF52D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813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‘HORECA &amp; QSR’ - SELLING STORY SUMMARY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IDENTIFY / SUMMARISE OPPORTUNITY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04382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BIG IDEA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1497198"/>
            <a:ext cx="449913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one of the biggest occasion in terms of expenditure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TTL retail value within At Work drinking moments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25,4 %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retail value At work occasion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BN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 size of the price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 share within the subchannel  </a:t>
            </a: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beverages consumed is outside the work place,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 </a:t>
            </a:r>
            <a:r>
              <a:rPr lang="en-US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occasion volume consumed at HORECA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1497198"/>
            <a:ext cx="526581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9737"/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transaction growth through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JUICES &amp; WATER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combing with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defTabSz="549737"/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OFFERS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 and lunch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leveraging also food aggregators</a:t>
            </a:r>
          </a:p>
          <a:p>
            <a:pPr defTabSz="549737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/>
            <a:endParaRPr lang="en-US" sz="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/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GROWTH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549737"/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capture this opportunity with 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  <a:endParaRPr lang="en-GB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49737"/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transactions, </a:t>
            </a:r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€xxx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revenue and </a:t>
            </a:r>
          </a:p>
          <a:p>
            <a:pPr defTabSz="549737"/>
            <a:r>
              <a:rPr lang="en-GB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€xxx </a:t>
            </a:r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cash margin, by listing our products and </a:t>
            </a:r>
          </a:p>
          <a:p>
            <a:pPr defTabSz="549737"/>
            <a:r>
              <a:rPr lang="en-GB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 offer to your consumers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3336279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HOW IT WORKS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3336279"/>
            <a:ext cx="5189616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KEY BENEFITS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3629094"/>
            <a:ext cx="48632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availability for juice and water pairing them with coffee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offers for breakfast and lunch drive transaction growth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endParaRPr lang="en-GB" sz="8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DEAL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MULTI-PURCHASE OFFER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LOYALTY CARD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PORTFOLIO PAIRINGS</a:t>
            </a:r>
          </a:p>
          <a:p>
            <a:pPr marL="628650" lvl="1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2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SNACK DEAL</a:t>
            </a:r>
            <a:endParaRPr lang="el-GR" sz="12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DC445EB-1134-4A40-B513-6BC4590090FC}"/>
              </a:ext>
            </a:extLst>
          </p:cNvPr>
          <p:cNvSpPr txBox="1"/>
          <p:nvPr/>
        </p:nvSpPr>
        <p:spPr>
          <a:xfrm>
            <a:off x="6096000" y="3629094"/>
            <a:ext cx="5609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  Transactions and Revenue</a:t>
            </a:r>
            <a:endParaRPr lang="en-GB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Cash Profit-Margin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 </a:t>
            </a:r>
            <a:endParaRPr lang="en-GB" sz="11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Transaction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%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xx 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Annual Profit Increase: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€xx </a:t>
            </a: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xx%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7E212-E878-C849-8DCC-055A804569C7}"/>
              </a:ext>
            </a:extLst>
          </p:cNvPr>
          <p:cNvSpPr/>
          <p:nvPr/>
        </p:nvSpPr>
        <p:spPr>
          <a:xfrm>
            <a:off x="819398" y="5305497"/>
            <a:ext cx="10553204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CLOSE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1D2946-9974-AC41-B54B-1258F13903E6}"/>
              </a:ext>
            </a:extLst>
          </p:cNvPr>
          <p:cNvSpPr txBox="1"/>
          <p:nvPr/>
        </p:nvSpPr>
        <p:spPr>
          <a:xfrm>
            <a:off x="742864" y="5598313"/>
            <a:ext cx="10629737" cy="634818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Summarise Key Points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GB" sz="11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listings for new SKUs , agree Juice/Water &amp; Coffee combo offer , COMBO Meal OFFER with date of activation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Listen, Wait &amp; Close!</a:t>
            </a:r>
          </a:p>
          <a:p>
            <a: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Compete the Order</a:t>
            </a:r>
          </a:p>
        </p:txBody>
      </p:sp>
      <p:pic>
        <p:nvPicPr>
          <p:cNvPr id="21" name="Picture 2" descr="Image result for hand share icon black">
            <a:extLst>
              <a:ext uri="{FF2B5EF4-FFF2-40B4-BE49-F238E27FC236}">
                <a16:creationId xmlns:a16="http://schemas.microsoft.com/office/drawing/2014/main" id="{FEC8338C-C5D4-1941-BECF-A510BEDE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319" y="5605555"/>
            <a:ext cx="619926" cy="6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9E4218-DB19-A249-AE34-4618F1424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264" y="2496392"/>
            <a:ext cx="549337" cy="555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6F00DD-84D2-AE41-B60C-80EC79C84E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30" y="4285082"/>
            <a:ext cx="905327" cy="8542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D12BDE-DA2D-7A4F-A7D8-CD1FDCB4CC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24" y="4257718"/>
            <a:ext cx="832889" cy="8098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D7F378-8277-5C48-93CC-43FDB421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319128" y="2447250"/>
            <a:ext cx="689886" cy="65620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CF143B6-ABB5-274E-8BF3-DDD90D90678B}"/>
              </a:ext>
            </a:extLst>
          </p:cNvPr>
          <p:cNvSpPr txBox="1">
            <a:spLocks/>
          </p:cNvSpPr>
          <p:nvPr/>
        </p:nvSpPr>
        <p:spPr>
          <a:xfrm>
            <a:off x="713488" y="934138"/>
            <a:ext cx="10174863" cy="6331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(outlet in proximity of 1-2 km from work place)</a:t>
            </a:r>
            <a:endParaRPr lang="en-US" sz="400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35CFC3-7DA6-0F4B-9E63-5F1C497106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039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4C1A98-A7C4-F449-A873-4D758E7891A1}"/>
              </a:ext>
            </a:extLst>
          </p:cNvPr>
          <p:cNvSpPr/>
          <p:nvPr/>
        </p:nvSpPr>
        <p:spPr>
          <a:xfrm>
            <a:off x="3191026" y="-28281"/>
            <a:ext cx="9000974" cy="69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4BFF5A3E-42F9-4043-BA4F-8BB2420E9AB9}"/>
              </a:ext>
            </a:extLst>
          </p:cNvPr>
          <p:cNvSpPr/>
          <p:nvPr/>
        </p:nvSpPr>
        <p:spPr>
          <a:xfrm>
            <a:off x="4617627" y="-21771"/>
            <a:ext cx="7574374" cy="6918709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  <a:gd name="connsiteX0" fmla="*/ 3932206 w 8716887"/>
              <a:gd name="connsiteY0" fmla="*/ 21771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32206 w 8716887"/>
              <a:gd name="connsiteY5" fmla="*/ 21771 h 6887266"/>
              <a:gd name="connsiteX0" fmla="*/ 3953978 w 8716887"/>
              <a:gd name="connsiteY0" fmla="*/ 0 h 6887266"/>
              <a:gd name="connsiteX1" fmla="*/ 8716887 w 8716887"/>
              <a:gd name="connsiteY1" fmla="*/ 0 h 6887266"/>
              <a:gd name="connsiteX2" fmla="*/ 4788915 w 8716887"/>
              <a:gd name="connsiteY2" fmla="*/ 3169705 h 6887266"/>
              <a:gd name="connsiteX3" fmla="*/ 2576095 w 8716887"/>
              <a:gd name="connsiteY3" fmla="*/ 6887266 h 6887266"/>
              <a:gd name="connsiteX4" fmla="*/ 0 w 8716887"/>
              <a:gd name="connsiteY4" fmla="*/ 6886052 h 6887266"/>
              <a:gd name="connsiteX5" fmla="*/ 3953978 w 8716887"/>
              <a:gd name="connsiteY5" fmla="*/ 0 h 6887266"/>
              <a:gd name="connsiteX0" fmla="*/ 3953978 w 8740429"/>
              <a:gd name="connsiteY0" fmla="*/ 0 h 6887266"/>
              <a:gd name="connsiteX1" fmla="*/ 8716887 w 8740429"/>
              <a:gd name="connsiteY1" fmla="*/ 0 h 6887266"/>
              <a:gd name="connsiteX2" fmla="*/ 8740429 w 8740429"/>
              <a:gd name="connsiteY2" fmla="*/ 6870848 h 6887266"/>
              <a:gd name="connsiteX3" fmla="*/ 2576095 w 8740429"/>
              <a:gd name="connsiteY3" fmla="*/ 6887266 h 6887266"/>
              <a:gd name="connsiteX4" fmla="*/ 0 w 8740429"/>
              <a:gd name="connsiteY4" fmla="*/ 6886052 h 6887266"/>
              <a:gd name="connsiteX5" fmla="*/ 3953978 w 8740429"/>
              <a:gd name="connsiteY5" fmla="*/ 0 h 6887266"/>
              <a:gd name="connsiteX0" fmla="*/ 3594750 w 8381201"/>
              <a:gd name="connsiteY0" fmla="*/ 0 h 6929595"/>
              <a:gd name="connsiteX1" fmla="*/ 8357659 w 8381201"/>
              <a:gd name="connsiteY1" fmla="*/ 0 h 6929595"/>
              <a:gd name="connsiteX2" fmla="*/ 8381201 w 8381201"/>
              <a:gd name="connsiteY2" fmla="*/ 6870848 h 6929595"/>
              <a:gd name="connsiteX3" fmla="*/ 2216867 w 8381201"/>
              <a:gd name="connsiteY3" fmla="*/ 6887266 h 6929595"/>
              <a:gd name="connsiteX4" fmla="*/ 0 w 8381201"/>
              <a:gd name="connsiteY4" fmla="*/ 6929595 h 6929595"/>
              <a:gd name="connsiteX5" fmla="*/ 3594750 w 8381201"/>
              <a:gd name="connsiteY5" fmla="*/ 0 h 6929595"/>
              <a:gd name="connsiteX0" fmla="*/ 3975750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3975750 w 8762201"/>
              <a:gd name="connsiteY5" fmla="*/ 0 h 6929595"/>
              <a:gd name="connsiteX0" fmla="*/ 4095493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95493 w 8762201"/>
              <a:gd name="connsiteY5" fmla="*/ 0 h 6929595"/>
              <a:gd name="connsiteX0" fmla="*/ 4062836 w 8762201"/>
              <a:gd name="connsiteY0" fmla="*/ 0 h 6929595"/>
              <a:gd name="connsiteX1" fmla="*/ 8738659 w 8762201"/>
              <a:gd name="connsiteY1" fmla="*/ 0 h 6929595"/>
              <a:gd name="connsiteX2" fmla="*/ 8762201 w 8762201"/>
              <a:gd name="connsiteY2" fmla="*/ 6870848 h 6929595"/>
              <a:gd name="connsiteX3" fmla="*/ 2597867 w 8762201"/>
              <a:gd name="connsiteY3" fmla="*/ 6887266 h 6929595"/>
              <a:gd name="connsiteX4" fmla="*/ 0 w 8762201"/>
              <a:gd name="connsiteY4" fmla="*/ 6929595 h 6929595"/>
              <a:gd name="connsiteX5" fmla="*/ 4062836 w 8762201"/>
              <a:gd name="connsiteY5" fmla="*/ 0 h 6929595"/>
              <a:gd name="connsiteX0" fmla="*/ 4019293 w 8718658"/>
              <a:gd name="connsiteY0" fmla="*/ 0 h 6918709"/>
              <a:gd name="connsiteX1" fmla="*/ 8695116 w 8718658"/>
              <a:gd name="connsiteY1" fmla="*/ 0 h 6918709"/>
              <a:gd name="connsiteX2" fmla="*/ 8718658 w 8718658"/>
              <a:gd name="connsiteY2" fmla="*/ 6870848 h 6918709"/>
              <a:gd name="connsiteX3" fmla="*/ 2554324 w 8718658"/>
              <a:gd name="connsiteY3" fmla="*/ 6887266 h 6918709"/>
              <a:gd name="connsiteX4" fmla="*/ 0 w 8718658"/>
              <a:gd name="connsiteY4" fmla="*/ 6918709 h 6918709"/>
              <a:gd name="connsiteX5" fmla="*/ 4019293 w 8718658"/>
              <a:gd name="connsiteY5" fmla="*/ 0 h 6918709"/>
              <a:gd name="connsiteX0" fmla="*/ 4051950 w 8751315"/>
              <a:gd name="connsiteY0" fmla="*/ 0 h 6929595"/>
              <a:gd name="connsiteX1" fmla="*/ 8727773 w 8751315"/>
              <a:gd name="connsiteY1" fmla="*/ 0 h 6929595"/>
              <a:gd name="connsiteX2" fmla="*/ 8751315 w 8751315"/>
              <a:gd name="connsiteY2" fmla="*/ 6870848 h 6929595"/>
              <a:gd name="connsiteX3" fmla="*/ 2586981 w 8751315"/>
              <a:gd name="connsiteY3" fmla="*/ 6887266 h 6929595"/>
              <a:gd name="connsiteX4" fmla="*/ 0 w 8751315"/>
              <a:gd name="connsiteY4" fmla="*/ 6929595 h 6929595"/>
              <a:gd name="connsiteX5" fmla="*/ 4051950 w 8751315"/>
              <a:gd name="connsiteY5" fmla="*/ 0 h 6929595"/>
              <a:gd name="connsiteX0" fmla="*/ 4051950 w 8740429"/>
              <a:gd name="connsiteY0" fmla="*/ 0 h 6929595"/>
              <a:gd name="connsiteX1" fmla="*/ 8727773 w 8740429"/>
              <a:gd name="connsiteY1" fmla="*/ 0 h 6929595"/>
              <a:gd name="connsiteX2" fmla="*/ 8740429 w 8740429"/>
              <a:gd name="connsiteY2" fmla="*/ 6903505 h 6929595"/>
              <a:gd name="connsiteX3" fmla="*/ 2586981 w 8740429"/>
              <a:gd name="connsiteY3" fmla="*/ 6887266 h 6929595"/>
              <a:gd name="connsiteX4" fmla="*/ 0 w 8740429"/>
              <a:gd name="connsiteY4" fmla="*/ 6929595 h 6929595"/>
              <a:gd name="connsiteX5" fmla="*/ 4051950 w 8740429"/>
              <a:gd name="connsiteY5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2586981 w 9192667"/>
              <a:gd name="connsiteY4" fmla="*/ 6887266 h 6929595"/>
              <a:gd name="connsiteX5" fmla="*/ 0 w 9192667"/>
              <a:gd name="connsiteY5" fmla="*/ 6929595 h 6929595"/>
              <a:gd name="connsiteX6" fmla="*/ 4051950 w 9192667"/>
              <a:gd name="connsiteY6" fmla="*/ 0 h 6929595"/>
              <a:gd name="connsiteX0" fmla="*/ 4051950 w 9192667"/>
              <a:gd name="connsiteY0" fmla="*/ 0 h 6929595"/>
              <a:gd name="connsiteX1" fmla="*/ 8727773 w 9192667"/>
              <a:gd name="connsiteY1" fmla="*/ 0 h 6929595"/>
              <a:gd name="connsiteX2" fmla="*/ 8728259 w 9192667"/>
              <a:gd name="connsiteY2" fmla="*/ 1948542 h 6929595"/>
              <a:gd name="connsiteX3" fmla="*/ 8740429 w 9192667"/>
              <a:gd name="connsiteY3" fmla="*/ 6903505 h 6929595"/>
              <a:gd name="connsiteX4" fmla="*/ 6148345 w 9192667"/>
              <a:gd name="connsiteY4" fmla="*/ 6912428 h 6929595"/>
              <a:gd name="connsiteX5" fmla="*/ 2586981 w 9192667"/>
              <a:gd name="connsiteY5" fmla="*/ 6887266 h 6929595"/>
              <a:gd name="connsiteX6" fmla="*/ 0 w 9192667"/>
              <a:gd name="connsiteY6" fmla="*/ 6929595 h 6929595"/>
              <a:gd name="connsiteX7" fmla="*/ 4051950 w 9192667"/>
              <a:gd name="connsiteY7" fmla="*/ 0 h 6929595"/>
              <a:gd name="connsiteX0" fmla="*/ 4051950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4051950 w 8728259"/>
              <a:gd name="connsiteY6" fmla="*/ 0 h 6929595"/>
              <a:gd name="connsiteX0" fmla="*/ 5162293 w 8728259"/>
              <a:gd name="connsiteY0" fmla="*/ 0 h 6929595"/>
              <a:gd name="connsiteX1" fmla="*/ 8727773 w 8728259"/>
              <a:gd name="connsiteY1" fmla="*/ 0 h 6929595"/>
              <a:gd name="connsiteX2" fmla="*/ 8728259 w 8728259"/>
              <a:gd name="connsiteY2" fmla="*/ 1948542 h 6929595"/>
              <a:gd name="connsiteX3" fmla="*/ 6148345 w 8728259"/>
              <a:gd name="connsiteY3" fmla="*/ 6912428 h 6929595"/>
              <a:gd name="connsiteX4" fmla="*/ 2586981 w 8728259"/>
              <a:gd name="connsiteY4" fmla="*/ 6887266 h 6929595"/>
              <a:gd name="connsiteX5" fmla="*/ 0 w 8728259"/>
              <a:gd name="connsiteY5" fmla="*/ 6929595 h 6929595"/>
              <a:gd name="connsiteX6" fmla="*/ 5162293 w 8728259"/>
              <a:gd name="connsiteY6" fmla="*/ 0 h 6929595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1433096 w 7574374"/>
              <a:gd name="connsiteY4" fmla="*/ 6887266 h 6918709"/>
              <a:gd name="connsiteX5" fmla="*/ 0 w 7574374"/>
              <a:gd name="connsiteY5" fmla="*/ 6918709 h 6918709"/>
              <a:gd name="connsiteX6" fmla="*/ 4008408 w 7574374"/>
              <a:gd name="connsiteY6" fmla="*/ 0 h 6918709"/>
              <a:gd name="connsiteX0" fmla="*/ 4008408 w 7574374"/>
              <a:gd name="connsiteY0" fmla="*/ 0 h 6918709"/>
              <a:gd name="connsiteX1" fmla="*/ 7573888 w 7574374"/>
              <a:gd name="connsiteY1" fmla="*/ 0 h 6918709"/>
              <a:gd name="connsiteX2" fmla="*/ 7574374 w 7574374"/>
              <a:gd name="connsiteY2" fmla="*/ 1948542 h 6918709"/>
              <a:gd name="connsiteX3" fmla="*/ 4994460 w 7574374"/>
              <a:gd name="connsiteY3" fmla="*/ 6912428 h 6918709"/>
              <a:gd name="connsiteX4" fmla="*/ 0 w 7574374"/>
              <a:gd name="connsiteY4" fmla="*/ 6918709 h 6918709"/>
              <a:gd name="connsiteX5" fmla="*/ 4008408 w 7574374"/>
              <a:gd name="connsiteY5" fmla="*/ 0 h 6918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4374" h="6918709">
                <a:moveTo>
                  <a:pt x="4008408" y="0"/>
                </a:moveTo>
                <a:lnTo>
                  <a:pt x="7573888" y="0"/>
                </a:lnTo>
                <a:lnTo>
                  <a:pt x="7574374" y="1948542"/>
                </a:lnTo>
                <a:lnTo>
                  <a:pt x="4994460" y="6912428"/>
                </a:lnTo>
                <a:lnTo>
                  <a:pt x="0" y="6918709"/>
                </a:lnTo>
                <a:lnTo>
                  <a:pt x="4008408" y="0"/>
                </a:lnTo>
                <a:close/>
              </a:path>
            </a:pathLst>
          </a:custGeom>
          <a:blipFill>
            <a:blip r:embed="rId3"/>
            <a:stretch>
              <a:fillRect l="-124600" t="-36113" r="-6099" b="-66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FULL SELLING STORY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HORECA &amp; QSR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881462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DE772FCC-C365-C64E-9D0E-5F51906089A7}"/>
              </a:ext>
            </a:extLst>
          </p:cNvPr>
          <p:cNvSpPr/>
          <p:nvPr/>
        </p:nvSpPr>
        <p:spPr>
          <a:xfrm>
            <a:off x="6815465" y="1007115"/>
            <a:ext cx="990623" cy="124532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5">
            <a:extLst>
              <a:ext uri="{FF2B5EF4-FFF2-40B4-BE49-F238E27FC236}">
                <a16:creationId xmlns:a16="http://schemas.microsoft.com/office/drawing/2014/main" id="{DFC00E76-F30F-D74B-995D-A97C989B6DE5}"/>
              </a:ext>
            </a:extLst>
          </p:cNvPr>
          <p:cNvSpPr/>
          <p:nvPr/>
        </p:nvSpPr>
        <p:spPr>
          <a:xfrm>
            <a:off x="4612785" y="2419726"/>
            <a:ext cx="2362486" cy="3626672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7562DBE5-C594-7449-974D-55DA8630F8B7}"/>
              </a:ext>
            </a:extLst>
          </p:cNvPr>
          <p:cNvSpPr/>
          <p:nvPr/>
        </p:nvSpPr>
        <p:spPr>
          <a:xfrm>
            <a:off x="4350956" y="4727670"/>
            <a:ext cx="1936274" cy="2434115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4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8399F1D-9B9D-5C46-903D-63BAE25BA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98"/>
          <a:stretch/>
        </p:blipFill>
        <p:spPr>
          <a:xfrm>
            <a:off x="6253865" y="4479753"/>
            <a:ext cx="1990955" cy="169056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AT WORK OPPORTUNITIES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262002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IS THE BIGGEST REVENUE OPPORTUNITY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262002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DEHYDRATION CAN INFLUENCE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&amp; MENTAL PERFORMANCE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1095844" y="1813680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64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Localize content with country figures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F021A2-A0DB-1043-8537-7C0466C021F3}"/>
              </a:ext>
            </a:extLst>
          </p:cNvPr>
          <p:cNvGrpSpPr/>
          <p:nvPr/>
        </p:nvGrpSpPr>
        <p:grpSpPr>
          <a:xfrm>
            <a:off x="1592355" y="1844273"/>
            <a:ext cx="3643703" cy="1940087"/>
            <a:chOff x="1066847" y="1336124"/>
            <a:chExt cx="4008073" cy="21340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FCDFCA2-F78B-9B4F-92AA-9162A43D8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47" y="1336124"/>
              <a:ext cx="4008073" cy="213409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C1C208-651B-E447-AC9C-144417841FB5}"/>
                </a:ext>
              </a:extLst>
            </p:cNvPr>
            <p:cNvSpPr/>
            <p:nvPr/>
          </p:nvSpPr>
          <p:spPr>
            <a:xfrm>
              <a:off x="1066847" y="1920240"/>
              <a:ext cx="259033" cy="145178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914400" eaLnBrk="1" hangingPunct="1"/>
              <a:endParaRPr lang="en-US" sz="1400" b="1" dirty="0">
                <a:latin typeface="+mj-lt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1A05AA-0471-7744-A7E0-43A504DA6448}"/>
                </a:ext>
              </a:extLst>
            </p:cNvPr>
            <p:cNvSpPr/>
            <p:nvPr/>
          </p:nvSpPr>
          <p:spPr>
            <a:xfrm>
              <a:off x="3009947" y="2560320"/>
              <a:ext cx="259033" cy="8117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914400" eaLnBrk="1" hangingPunct="1"/>
              <a:endParaRPr lang="en-US" sz="1400" b="1" dirty="0">
                <a:latin typeface="+mj-lt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89DFEAB-F62A-FF43-85F8-2D92146AB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106" y="4479617"/>
            <a:ext cx="3680201" cy="1549559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3886460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OF BEVERAGES ARE BOUGHT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THE WORKPLACE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CEFD4ED-98F8-5443-97A0-A7A6F42DEE39}"/>
              </a:ext>
            </a:extLst>
          </p:cNvPr>
          <p:cNvSpPr/>
          <p:nvPr/>
        </p:nvSpPr>
        <p:spPr>
          <a:xfrm>
            <a:off x="6182986" y="3886460"/>
            <a:ext cx="5189616" cy="480171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THE PRIZE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D7BDAA-A3A9-9F4E-8EE5-08F1BE268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84" y="1830367"/>
            <a:ext cx="4048221" cy="1855886"/>
          </a:xfrm>
          <a:prstGeom prst="rect">
            <a:avLst/>
          </a:prstGeom>
        </p:spPr>
      </p:pic>
      <p:sp>
        <p:nvSpPr>
          <p:cNvPr id="26" name="Triangle 25">
            <a:extLst>
              <a:ext uri="{FF2B5EF4-FFF2-40B4-BE49-F238E27FC236}">
                <a16:creationId xmlns:a16="http://schemas.microsoft.com/office/drawing/2014/main" id="{0B9C913E-AD01-064B-B1EB-B1FAFFE5380E}"/>
              </a:ext>
            </a:extLst>
          </p:cNvPr>
          <p:cNvSpPr/>
          <p:nvPr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01F76986-ED87-3D4E-A959-AE4163BCC2F3}"/>
              </a:ext>
            </a:extLst>
          </p:cNvPr>
          <p:cNvSpPr/>
          <p:nvPr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2925229-4AE9-4C43-AF6A-707AD9B8B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A6AF26-CAD9-BE4A-83D8-C1B237B92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4657" y="4479616"/>
            <a:ext cx="3087946" cy="131357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4AAF5FC-1153-9A4B-837D-C9AEF6E92AF5}"/>
              </a:ext>
            </a:extLst>
          </p:cNvPr>
          <p:cNvSpPr/>
          <p:nvPr/>
        </p:nvSpPr>
        <p:spPr>
          <a:xfrm>
            <a:off x="8284656" y="5272043"/>
            <a:ext cx="3087946" cy="10663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endParaRPr lang="en-US" sz="1400" b="1" dirty="0">
              <a:latin typeface="+mj-lt"/>
            </a:endParaRPr>
          </a:p>
        </p:txBody>
      </p:sp>
      <p:pic>
        <p:nvPicPr>
          <p:cNvPr id="32" name="Picture 31" descr="1.png">
            <a:extLst>
              <a:ext uri="{FF2B5EF4-FFF2-40B4-BE49-F238E27FC236}">
                <a16:creationId xmlns:a16="http://schemas.microsoft.com/office/drawing/2014/main" id="{9B028BFF-BDC5-844E-989D-1E77794C76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48" y="519378"/>
            <a:ext cx="570090" cy="6761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B78AFC9-C39B-1448-99C7-821B8C539383}"/>
              </a:ext>
            </a:extLst>
          </p:cNvPr>
          <p:cNvSpPr/>
          <p:nvPr/>
        </p:nvSpPr>
        <p:spPr>
          <a:xfrm>
            <a:off x="4481905" y="5035458"/>
            <a:ext cx="742933" cy="10554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ffra Corp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AF5069-A8D8-294F-B9DA-0F66A94A0D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61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BIG IDEA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7D60CE-DCBD-804F-862B-CC71D3DD9CA5}"/>
              </a:ext>
            </a:extLst>
          </p:cNvPr>
          <p:cNvSpPr/>
          <p:nvPr/>
        </p:nvSpPr>
        <p:spPr>
          <a:xfrm>
            <a:off x="819398" y="1587972"/>
            <a:ext cx="5189616" cy="436519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INCIDENCE OF JUICE AND WATER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783E6B7-81B1-B043-92B2-30ABE663D132}"/>
              </a:ext>
            </a:extLst>
          </p:cNvPr>
          <p:cNvSpPr/>
          <p:nvPr/>
        </p:nvSpPr>
        <p:spPr>
          <a:xfrm>
            <a:off x="6182986" y="1587972"/>
            <a:ext cx="5189616" cy="436519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INCIDENCE THROUGH CONVENIENT </a:t>
            </a:r>
            <a:b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FOR BREAKFAST AND LUNCH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CB7E2E-26FB-C544-9E6A-8B2F03373237}"/>
              </a:ext>
            </a:extLst>
          </p:cNvPr>
          <p:cNvSpPr txBox="1"/>
          <p:nvPr/>
        </p:nvSpPr>
        <p:spPr>
          <a:xfrm>
            <a:off x="742865" y="2050610"/>
            <a:ext cx="449913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19361">
              <a:lnSpc>
                <a:spcPct val="90000"/>
              </a:lnSpc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focusing on product intrinsic or building adjacencies with coffee in </a:t>
            </a:r>
          </a:p>
          <a:p>
            <a:pPr lvl="0" defTabSz="819361">
              <a:lnSpc>
                <a:spcPct val="90000"/>
              </a:lnSpc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to work place outlets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F494838-0E99-D34C-A331-E7B73F319937}"/>
              </a:ext>
            </a:extLst>
          </p:cNvPr>
          <p:cNvSpPr txBox="1"/>
          <p:nvPr/>
        </p:nvSpPr>
        <p:spPr>
          <a:xfrm>
            <a:off x="6106783" y="2050610"/>
            <a:ext cx="426730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19361">
              <a:lnSpc>
                <a:spcPct val="90000"/>
              </a:lnSpc>
              <a:defRPr/>
            </a:pP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leveraging also food aggregators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253CEDB-C2EC-764E-8E31-CCF40F7BC1FA}"/>
              </a:ext>
            </a:extLst>
          </p:cNvPr>
          <p:cNvSpPr/>
          <p:nvPr/>
        </p:nvSpPr>
        <p:spPr>
          <a:xfrm>
            <a:off x="819398" y="4616218"/>
            <a:ext cx="10553204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A86623B-2438-AF49-9CE0-F5221E39C0CA}"/>
              </a:ext>
            </a:extLst>
          </p:cNvPr>
          <p:cNvSpPr txBox="1"/>
          <p:nvPr/>
        </p:nvSpPr>
        <p:spPr>
          <a:xfrm>
            <a:off x="742865" y="4909033"/>
            <a:ext cx="97836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3200" lvl="0" indent="-20320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CAPPY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in your offer we will drive consumer consumption which will increase your profit for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bring you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annually</a:t>
            </a:r>
          </a:p>
          <a:p>
            <a:pPr marL="203200" lvl="0" indent="-2032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introducing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COMBO MEAL DEAL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 will grow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purchase and food &amp; drink association,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adding incremental revenue of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XX%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the next year which will bring you additional </a:t>
            </a:r>
            <a:r>
              <a:rPr lang="en-US" sz="1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Euro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819086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390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  <a:latin typeface="Effra Corp"/>
              </a:rPr>
              <a:t>Localize content with country SKUs and activation examples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47ABD9-45CE-BE46-B984-4B4873AAA15B}"/>
              </a:ext>
            </a:extLst>
          </p:cNvPr>
          <p:cNvSpPr/>
          <p:nvPr/>
        </p:nvSpPr>
        <p:spPr>
          <a:xfrm>
            <a:off x="5455498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8721AE9-3C9F-4E45-A6F0-082C502D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210" y="2746579"/>
            <a:ext cx="3003993" cy="14394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5721EF8-A2FC-1E42-BD8E-DB1F8FBBC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038" y="2424769"/>
            <a:ext cx="1393512" cy="19297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E07C8FE-F4BE-284F-8DFD-271765F69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1396" y="512285"/>
            <a:ext cx="578994" cy="681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112488-6BA5-D841-B8DE-E84D725904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571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- PORTFOLIO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819086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887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  <a:latin typeface="Effra Corp"/>
              </a:rPr>
              <a:t>Localize content based on country portfolio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1E25E1-CF23-174B-A2DC-080171FD8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14" y="1654373"/>
            <a:ext cx="1741462" cy="20623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0FAAB7-3B37-9D4E-8887-AAFD6A7B6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659" y="1706124"/>
            <a:ext cx="3641246" cy="2010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F0B4A3-83B1-144B-BDE8-01A03CFC9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247" y="4171178"/>
            <a:ext cx="3734525" cy="2053584"/>
          </a:xfrm>
          <a:prstGeom prst="rect">
            <a:avLst/>
          </a:prstGeom>
        </p:spPr>
      </p:pic>
      <p:sp>
        <p:nvSpPr>
          <p:cNvPr id="19" name="Rounded Rectangle 29">
            <a:extLst>
              <a:ext uri="{FF2B5EF4-FFF2-40B4-BE49-F238E27FC236}">
                <a16:creationId xmlns:a16="http://schemas.microsoft.com/office/drawing/2014/main" id="{CA34F644-0556-C64F-A288-EC95028D857D}"/>
              </a:ext>
            </a:extLst>
          </p:cNvPr>
          <p:cNvSpPr/>
          <p:nvPr/>
        </p:nvSpPr>
        <p:spPr>
          <a:xfrm>
            <a:off x="809115" y="1265086"/>
            <a:ext cx="1790800" cy="30916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43196" tIns="21598" rIns="43196" bIns="215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 of day</a:t>
            </a:r>
          </a:p>
        </p:txBody>
      </p:sp>
      <p:sp>
        <p:nvSpPr>
          <p:cNvPr id="20" name="Rounded Rectangle 29">
            <a:extLst>
              <a:ext uri="{FF2B5EF4-FFF2-40B4-BE49-F238E27FC236}">
                <a16:creationId xmlns:a16="http://schemas.microsoft.com/office/drawing/2014/main" id="{B0054598-5B7A-5B42-8E70-EA73B8DB07B1}"/>
              </a:ext>
            </a:extLst>
          </p:cNvPr>
          <p:cNvSpPr/>
          <p:nvPr/>
        </p:nvSpPr>
        <p:spPr>
          <a:xfrm>
            <a:off x="3720472" y="1302336"/>
            <a:ext cx="3622433" cy="309164"/>
          </a:xfrm>
          <a:prstGeom prst="roundRect">
            <a:avLst/>
          </a:prstGeom>
          <a:solidFill>
            <a:srgbClr val="33CC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43196" tIns="21598" rIns="43196" bIns="215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Mid morning brake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1E2533-3D09-5444-B295-4C657F55C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050" y="4171179"/>
            <a:ext cx="3036372" cy="2053584"/>
          </a:xfrm>
          <a:prstGeom prst="rect">
            <a:avLst/>
          </a:prstGeom>
        </p:spPr>
      </p:pic>
      <p:sp>
        <p:nvSpPr>
          <p:cNvPr id="22" name="Rounded Rectangle 29">
            <a:extLst>
              <a:ext uri="{FF2B5EF4-FFF2-40B4-BE49-F238E27FC236}">
                <a16:creationId xmlns:a16="http://schemas.microsoft.com/office/drawing/2014/main" id="{14579DBD-CD75-7B40-AA9F-9F34EEA6B6EC}"/>
              </a:ext>
            </a:extLst>
          </p:cNvPr>
          <p:cNvSpPr/>
          <p:nvPr/>
        </p:nvSpPr>
        <p:spPr>
          <a:xfrm>
            <a:off x="1561050" y="3796849"/>
            <a:ext cx="3036372" cy="30916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43196" tIns="21598" rIns="43196" bIns="215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id="{F3EAE83F-EAA1-884C-BA4E-BD524E9BCA6F}"/>
              </a:ext>
            </a:extLst>
          </p:cNvPr>
          <p:cNvSpPr/>
          <p:nvPr/>
        </p:nvSpPr>
        <p:spPr>
          <a:xfrm>
            <a:off x="5812247" y="3796847"/>
            <a:ext cx="3734525" cy="30916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Overflow="overflow" horzOverflow="overflow" vert="horz" wrap="square" lIns="43196" tIns="21598" rIns="43196" bIns="215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Mid afternoon brake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D7287D-C9C1-324C-86FB-527AD2AD5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1396" y="512285"/>
            <a:ext cx="578994" cy="681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3263CF-3FAA-3349-82F6-7AB8EF718B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362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HOW IT WORKS – RIGHT ACTIVATION &amp; EQUIPMENT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D5779149-AAF0-874D-8BE2-A601024D2154}"/>
              </a:ext>
            </a:extLst>
          </p:cNvPr>
          <p:cNvSpPr/>
          <p:nvPr/>
        </p:nvSpPr>
        <p:spPr>
          <a:xfrm>
            <a:off x="10819086" y="2204909"/>
            <a:ext cx="553516" cy="541670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18649C4-4423-4A4C-9FB5-554D5357A4C4}"/>
              </a:ext>
            </a:extLst>
          </p:cNvPr>
          <p:cNvSpPr txBox="1"/>
          <p:nvPr/>
        </p:nvSpPr>
        <p:spPr>
          <a:xfrm>
            <a:off x="723157" y="6443761"/>
            <a:ext cx="2887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0000"/>
                </a:solidFill>
                <a:latin typeface="Effra Corp"/>
              </a:rPr>
              <a:t>Localize content based on country portfolio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00898EF-C6E7-6E48-8897-BDB71F424130}"/>
              </a:ext>
            </a:extLst>
          </p:cNvPr>
          <p:cNvSpPr/>
          <p:nvPr/>
        </p:nvSpPr>
        <p:spPr>
          <a:xfrm>
            <a:off x="431790" y="6421989"/>
            <a:ext cx="311075" cy="320847"/>
          </a:xfrm>
          <a:prstGeom prst="ellipse">
            <a:avLst/>
          </a:prstGeom>
          <a:solidFill>
            <a:srgbClr val="A1362F"/>
          </a:solidFill>
        </p:spPr>
        <p:txBody>
          <a:bodyPr wrap="square" rtlCol="0" anchor="ctr">
            <a:noAutofit/>
          </a:bodyPr>
          <a:lstStyle/>
          <a:p>
            <a:pPr algn="ctr" defTabSz="914400" eaLnBrk="1" hangingPunct="1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A7B929A-3436-F740-8833-533E946E796F}"/>
              </a:ext>
            </a:extLst>
          </p:cNvPr>
          <p:cNvSpPr txBox="1">
            <a:spLocks/>
          </p:cNvSpPr>
          <p:nvPr/>
        </p:nvSpPr>
        <p:spPr>
          <a:xfrm>
            <a:off x="806595" y="1231225"/>
            <a:ext cx="3982029" cy="357293"/>
          </a:xfrm>
          <a:prstGeom prst="rect">
            <a:avLst/>
          </a:prstGeom>
          <a:solidFill>
            <a:srgbClr val="A1362F"/>
          </a:solidFill>
          <a:ln>
            <a:solidFill>
              <a:srgbClr val="A1362F"/>
            </a:solidFill>
          </a:ln>
        </p:spPr>
        <p:txBody>
          <a:bodyPr lIns="36000" tIns="36000" rIns="36000" bIns="3600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600" b="1">
                <a:solidFill>
                  <a:srgbClr val="C00000"/>
                </a:solidFill>
                <a:effectLst/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133" b="1">
                <a:solidFill>
                  <a:srgbClr val="4D4D4D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586021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6pPr>
            <a:lvl7pPr marL="117204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7pPr>
            <a:lvl8pPr marL="175806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8pPr>
            <a:lvl9pPr marL="2344080" algn="l" rtl="0" fontAlgn="base">
              <a:spcBef>
                <a:spcPct val="0"/>
              </a:spcBef>
              <a:spcAft>
                <a:spcPct val="0"/>
              </a:spcAft>
              <a:defRPr sz="3733" b="1">
                <a:solidFill>
                  <a:srgbClr val="CC0000"/>
                </a:solidFill>
                <a:latin typeface="Helvetica" pitchFamily="34" charset="0"/>
              </a:defRPr>
            </a:lvl9pPr>
          </a:lstStyle>
          <a:p>
            <a:pPr lvl="0" algn="ctr"/>
            <a:r>
              <a:rPr lang="fr-FR" sz="1600" b="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time bar café coller merch. standard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1AB9F3-299B-E940-A311-E4C24F05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65" b="2187"/>
          <a:stretch/>
        </p:blipFill>
        <p:spPr>
          <a:xfrm>
            <a:off x="806595" y="1702188"/>
            <a:ext cx="3982029" cy="44424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DEEC364-12BE-8B46-A2CC-B162630B43CC}"/>
              </a:ext>
            </a:extLst>
          </p:cNvPr>
          <p:cNvSpPr/>
          <p:nvPr/>
        </p:nvSpPr>
        <p:spPr>
          <a:xfrm>
            <a:off x="5028391" y="5405964"/>
            <a:ext cx="5062666" cy="73866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Markets should develop their own merchandising standards based on opportunities in the market and customer specifics, always with the objective to offer enough choice to consumers</a:t>
            </a:r>
            <a:endParaRPr lang="en-US" sz="1400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E78151-0BEE-2D4B-8DAF-DD6A9AA5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396" y="512285"/>
            <a:ext cx="578994" cy="681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5651BB-93CC-0649-9D93-168F7ADEA4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45871" y="193880"/>
            <a:ext cx="1522622" cy="2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9892762"/>
      </p:ext>
    </p:extLst>
  </p:cSld>
  <p:clrMapOvr>
    <a:masterClrMapping/>
  </p:clrMapOvr>
</p:sld>
</file>

<file path=ppt/theme/theme1.xml><?xml version="1.0" encoding="utf-8"?>
<a:theme xmlns:a="http://schemas.openxmlformats.org/drawingml/2006/main" name="MID MORN BREAK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1022</Words>
  <Application>Microsoft Office PowerPoint</Application>
  <PresentationFormat>Widescreen</PresentationFormat>
  <Paragraphs>219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Arial</vt:lpstr>
      <vt:lpstr>Arial Black</vt:lpstr>
      <vt:lpstr>Arial Rounded MT Bold</vt:lpstr>
      <vt:lpstr>Calibri</vt:lpstr>
      <vt:lpstr>Calibri Light</vt:lpstr>
      <vt:lpstr>Effra Corp</vt:lpstr>
      <vt:lpstr>Verdana</vt:lpstr>
      <vt:lpstr>MID MORN BREAK TITLE</vt:lpstr>
      <vt:lpstr>Custom Design</vt:lpstr>
      <vt:lpstr>1_Custom Design</vt:lpstr>
      <vt:lpstr>2_Custom Design</vt:lpstr>
      <vt:lpstr>3_Custom Design</vt:lpstr>
      <vt:lpstr>6_Custom Design</vt:lpstr>
      <vt:lpstr>BLANK</vt:lpstr>
      <vt:lpstr>STANDARD BACKGROUND</vt:lpstr>
      <vt:lpstr>1_STANDARD BACKGROUND</vt:lpstr>
      <vt:lpstr>3_STANDARD BACKGROUND</vt:lpstr>
      <vt:lpstr>2_STANDARD BACKGROUND</vt:lpstr>
      <vt:lpstr>4_STANDARD BACKGROUND</vt:lpstr>
      <vt:lpstr>5_STANDARD BACKGROUND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Heineke</dc:creator>
  <cp:lastModifiedBy>Shelley Scammell</cp:lastModifiedBy>
  <cp:revision>223</cp:revision>
  <cp:lastPrinted>2018-03-05T14:46:17Z</cp:lastPrinted>
  <dcterms:created xsi:type="dcterms:W3CDTF">2018-03-05T10:15:35Z</dcterms:created>
  <dcterms:modified xsi:type="dcterms:W3CDTF">2018-09-13T11:45:28Z</dcterms:modified>
</cp:coreProperties>
</file>