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708" r:id="rId2"/>
    <p:sldMasterId id="2147483732" r:id="rId3"/>
    <p:sldMasterId id="2147483756" r:id="rId4"/>
    <p:sldMasterId id="2147483780" r:id="rId5"/>
    <p:sldMasterId id="2147483828" r:id="rId6"/>
    <p:sldMasterId id="2147483660" r:id="rId7"/>
    <p:sldMasterId id="2147483672" r:id="rId8"/>
    <p:sldMasterId id="2147483696" r:id="rId9"/>
    <p:sldMasterId id="2147483744" r:id="rId10"/>
    <p:sldMasterId id="2147483720" r:id="rId11"/>
    <p:sldMasterId id="2147483768" r:id="rId12"/>
    <p:sldMasterId id="2147483792" r:id="rId13"/>
    <p:sldMasterId id="2147483804" r:id="rId14"/>
    <p:sldMasterId id="2147483816" r:id="rId15"/>
  </p:sldMasterIdLst>
  <p:notesMasterIdLst>
    <p:notesMasterId r:id="rId32"/>
  </p:notesMasterIdLst>
  <p:handoutMasterIdLst>
    <p:handoutMasterId r:id="rId33"/>
  </p:handoutMasterIdLst>
  <p:sldIdLst>
    <p:sldId id="380" r:id="rId16"/>
    <p:sldId id="276" r:id="rId17"/>
    <p:sldId id="365" r:id="rId18"/>
    <p:sldId id="381" r:id="rId19"/>
    <p:sldId id="382" r:id="rId20"/>
    <p:sldId id="393" r:id="rId21"/>
    <p:sldId id="383" r:id="rId22"/>
    <p:sldId id="384" r:id="rId23"/>
    <p:sldId id="385" r:id="rId24"/>
    <p:sldId id="392" r:id="rId25"/>
    <p:sldId id="394" r:id="rId26"/>
    <p:sldId id="389" r:id="rId27"/>
    <p:sldId id="390" r:id="rId28"/>
    <p:sldId id="391" r:id="rId29"/>
    <p:sldId id="274" r:id="rId30"/>
    <p:sldId id="27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A00"/>
    <a:srgbClr val="C78681"/>
    <a:srgbClr val="A1362F"/>
    <a:srgbClr val="ECD7D5"/>
    <a:srgbClr val="00FFFF"/>
    <a:srgbClr val="28CC28"/>
    <a:srgbClr val="5AB939"/>
    <a:srgbClr val="35B6E7"/>
    <a:srgbClr val="C92626"/>
    <a:srgbClr val="CD8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6"/>
    <p:restoredTop sz="90405"/>
  </p:normalViewPr>
  <p:slideViewPr>
    <p:cSldViewPr snapToGrid="0" snapToObjects="1">
      <p:cViewPr varScale="1">
        <p:scale>
          <a:sx n="58" d="100"/>
          <a:sy n="58" d="100"/>
        </p:scale>
        <p:origin x="1224" y="36"/>
      </p:cViewPr>
      <p:guideLst>
        <p:guide orient="horz" pos="2160"/>
        <p:guide pos="5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70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6CF495-517A-DB4A-851A-531FD6978A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236E0-E120-1E43-A670-31CA964BFA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8A182-79C5-774A-B806-6FE08AD945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58C0C-430C-7D40-A74D-048293F73C2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285F55-515A-D143-9F8D-5CF6D4031A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5F550-B0C5-2C48-8A0E-CBB3E403107D}" type="datetimeFigureOut">
              <a:rPr lang="en-US" smtClean="0"/>
              <a:t>9/24/2018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73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998AF-F1B1-6B4D-B681-2A4447443EF2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3A6A7-490A-FA4A-8683-4B5EC5BB1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7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54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5987A-FBE5-4B94-A1A9-8D8DE92BD5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63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28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23A6A7-490A-FA4A-8683-4B5EC5BB14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BFDB-0CD8-064B-9672-9E7030B0C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2C4A3-05F1-4243-B9B4-004623D74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8E76-E301-494C-AEC7-0B3AE79E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344C3-C753-B548-9E23-F88D6D42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37EFD-CF05-E54F-B009-B8B1EFA7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0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A1B6-987B-0049-B141-BF5A9108A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3CD01-2DB0-CE42-8BEB-1C0514FD3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E5C5A-504A-A849-9433-FD6A59E7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2AA85-2C20-F842-ADF9-3E7E6CD4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98366-1FD2-1F48-8325-E0910A024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42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769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9416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62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8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055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692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462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582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4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877A5-8540-F54E-9AE1-FFCC8C387D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17F72-81D9-0749-AEA4-184AD7920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FFEB6-26E3-BE43-9963-4D9C8FC4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1FB2-1D1B-014E-96D7-38B0DD88D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C1984-E3F7-B743-90AB-8278D61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5607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61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62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6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60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746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27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531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99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3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3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855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05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719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095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608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016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47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337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46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29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40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83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750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838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2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3495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253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8124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4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3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047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931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052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98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817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8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143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41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369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87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34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595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48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8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8617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096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724F-11A9-1644-8FE4-865D997F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45ED5-A8AD-4C4E-8CA9-20EB8EE4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8471-9396-6541-B405-C6B43CCD19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B182-2741-764D-BC52-BEBBF19B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7A7E2-9197-644A-918D-191B44E9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9668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FADF-508B-F244-8281-B72C058B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CE4D1-FA84-944C-BCE4-FED4691CD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D0680-A0A3-4E43-BB70-15CC75BD3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6377D-7D1E-B04B-A315-B5F1DAEA0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E2ECA-1746-274B-A139-8242B20F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462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168A-8643-9C42-BFD8-E2F40FE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D066-06D0-6A45-907B-73F6D8C66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08F19-7B08-2943-9E2B-69AD8E14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56FC-1721-B848-A801-14CD3F1F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A64C-537D-FA46-A918-60E6484F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939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24844-8D79-444D-9AD4-3E6BF7F1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4FCD6-4519-664F-A8C0-C5E0DE443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997B3-4EF1-5947-B2E4-5CBD64532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DED67-277D-494C-893A-63AB4513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7B-F3C5-964B-B6D6-CC0C6803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04994-350F-794D-9D2C-F7CF79773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011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ED82-26E5-9C4B-B6B9-C098FAB6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12130-2E59-894B-9680-963E55E3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F4DB7-8268-FE49-A4DA-F89BA01D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76F6-C96C-DF48-BEB3-C7F9146E8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12A6E0-1DCC-F64B-A0BE-8E64306871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3D32A0-0D85-B044-8165-5D970C2F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91D23-C3D8-844D-8DA6-B4E6A1997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33D89-2500-604F-A508-6EA682FF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60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7993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16E0-3FC4-544F-AB0F-7EEEB9CF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AAB1C6-2FA0-CD46-AB3A-17992B0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3DC04-7A54-3848-B5B8-C27777401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3A263-BA38-DD47-9C47-B9EFD48A7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100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D9D85E-A9CC-B146-AFBD-5FF435C7B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AF481-3933-474A-B14F-4B295086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C81FD-0AE8-BC49-A65C-C35B33AB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77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6A673-EFC2-0440-B1D1-01FB1999B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5BEB-E444-7647-ACA3-31DDC537E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BBAB-2FE6-4040-BD6F-D1C1E3714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7A34B-B8CE-C34F-8DD9-4A2716ED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EB068-52F8-964C-918B-013D5CB9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8CE97-2DFB-E041-9C0A-0764FF75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843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E642-BB48-EF4A-871C-B21EF485F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18930-9F4B-A94E-B21B-4B45D98FA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4EE60-9EB9-834B-93F6-ECA00AE3B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59D9C-2492-C949-8243-2A05AEC3A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88E54-0E55-574D-B2D7-1ED26307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9BF9A-0EB3-1C4E-8DF3-0650413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490A-A2A2-584C-9720-1214777C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2ABD-E6B3-A047-9238-C47A46F84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56E5-C0A5-F34C-AE8F-01790AA7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C02E2-B2BC-6F42-95F6-711F12E80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6252-27C1-534C-85F5-6B54E43C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8507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D41F-40B0-D842-BB10-D873A9B1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4E5C-818E-3142-ADA1-DE0F70B05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CB942-D209-4A46-B04F-27659052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AD648-1483-794E-88C1-86277F86B9DB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24CFD-83CF-1949-BD14-630088FE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7C166-628C-6244-B138-2FDC998B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1707E-4E62-804C-8170-5CBB571A0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54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3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4660-2AFE-714D-8458-8ED804BD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A8766-9662-934C-8671-AC641BDB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E4D45-2752-3D46-A264-36560364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9B10-03FB-BF48-BEAE-8795BA0F4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AB7E-592E-A246-9411-D05688A93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9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8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4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66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9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6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7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365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2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1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378C0-D223-5A45-8DEC-72F6F7EBA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E6BB-C73D-474D-8FE2-8799BAD4F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3F62D-86D6-1443-8E3D-6767EE2D0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FF18D-DFE0-3746-A56E-827798218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1E83-F346-2347-848B-0DEB3E14E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7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32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5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3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44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29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A762E-E3C6-6F46-8066-286627DF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ECC63-A1FE-4E47-B09D-4A5AC797F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BFD8D-4AA0-D340-AD6F-7D28FBB2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4E3C8-AFC1-A144-ABE7-5ADCEB83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474B4-835F-5240-9225-B3160C29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717B8-4A1A-9343-B4DA-63840032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3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723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05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05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1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57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511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490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13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6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BA96-EEA0-F84C-803B-A5017054A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0EEA3-5399-5241-8431-A451A81E5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DECA-CDA2-6440-9F43-881B2C747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AEE42-2119-CD4D-8CE2-250EFB7CF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8F738-EF42-E549-A30C-3CE5D9A00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057F6C-B70D-8E4D-AA0E-862B97B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2A071-E422-E548-8E11-F49AB4B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4F317-94A6-6B44-A89B-5C87BDD11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029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39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7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236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48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09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591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BC16-37F1-CF4C-811E-C8CCFA0CF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94510-820E-A44D-8B2A-432D11B6E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0F00-F3EE-F84F-8094-F9D4067B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B28D9-245D-784D-83EE-E96BA03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41E85-10D5-7441-AE53-B66C658F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72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16C2-3FE3-0B45-BC74-21B226F51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EA6B2-6EA4-AF4E-8DC9-14BBF50DB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4AAF3-6CB4-D74A-9425-C4BDC058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08ECD-EAB9-3440-8CA1-4085F193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3E482-1FA3-574D-A819-541364838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38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2CA7-7CC1-5B47-9E8A-FD79150B0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09DF4-BE4C-1B41-ACDC-D16920D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A82B-36A7-6640-9BF2-AFA20364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DADAF-4FD3-4147-B470-CB8311F9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7DC5-7981-4848-B156-F9FFFD235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7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A7E4-315A-204B-A061-8D25B1CEB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EA9A4-E50B-E14F-8B1A-638B01B8C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A464-543C-3446-887F-CB3E2B33F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157074-4F95-B642-8AC4-4FCC6377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C664D-D81F-B240-A0FB-954AA5F8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7756C-1CBC-D441-B141-D0D641EE3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1BA6-9B27-8D48-B7CD-425ABF2F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04C25A-6350-C541-A01B-117D10D33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F05B4-8AF7-7B47-920A-3C772955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E42C29-0507-2A40-B057-A4A8BF09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FBE5-1CA9-2549-9020-D2DDB9A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3BA54-60E7-954C-8935-73765C144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199CA-2BF5-894E-837D-E09AD8396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D4933C-5D5B-8B41-8F91-C5482137B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0EFA7-C594-DE40-B355-6278C76CA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1B582-3371-434F-B141-BD9356EFDC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1FFF9E-9605-0F43-B76A-A0AEFDB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A7E595-ACAD-DB43-B0B4-835CE09B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93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CEB23-F468-0E47-83C8-40F275B63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F4E0D-2199-B94F-807E-BD84EB20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31A2-FB38-6942-8551-461D9647E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F5270-2E3B-204D-AEA5-DD68ECA76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7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387969-8453-6541-BF29-80611B82EC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6A21A1-3AF7-3D48-8F21-BB1CB9DCB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4457D-634A-6845-B299-E61DCAD88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3FA-BC98-574A-87E2-34C134043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F2168-69DF-A546-BC95-5CDDE42AE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CA7F6A-1ACD-1E4A-A12B-F9B1F5923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DBCDF-83D0-D446-91AA-EF933B47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43A45-2ED0-D54A-9299-0F7313E4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19B61-45C7-964D-B286-732C2DFB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6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7BEB0-7E37-B745-8A99-EA19AC79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29818-0E56-A148-A129-722852501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E5DB2-694E-FB4A-9BA2-63E97E353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83934-D06B-A349-80C4-820247C4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15B3D-D44A-B74F-87AB-08CCC117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B64CE0-0855-BD4D-99C8-A99C81DE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216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B50D-EF0F-A94E-9ABC-17CA6DB7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E94DF-3C4B-CD45-9B02-058582377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46E1-D53D-7644-8762-6A5305586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8604F-6A5E-CE4C-AFE8-4FFD2057F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EDF91-33A9-E942-8D3A-694CEAE6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6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99D7F3-E6E6-5C4A-958B-03D999F0F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0D636-63C1-614E-871C-125543D2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9DFF1-61BA-4C45-BF71-BDE8AA0AB1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9D316-EDA0-7E42-88DE-03B616A1DC3C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E353F-DA46-5040-811C-943C9B6B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82862-1E5D-C542-B433-348FF1B7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92C28F-C7E5-3644-8781-426CECBD54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2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337C-089B-AA4A-8F2B-4A7964D8C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5BAA2-98CA-274D-B30C-269BF66B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94009-D101-2F4F-A6C9-28EBC6BBD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668C9-7F79-094B-95FD-B7D294F9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4997-666B-0041-8DB6-09392674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DDA0-2C2A-1A49-82E9-C7F1F295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14D2D-4B98-0144-97AF-F794DC0B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D608-CD5C-5D43-BFFB-3B67DDC72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8B77E-3E58-9644-9F2A-F5CADEFD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F3CE1-71F3-0E4E-8CE6-FAA66871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8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E93-7EDE-724D-BF2D-D7993ADE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53A29-1DCF-6D49-8A49-629DD7AF9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272AC-D8CD-414C-A7D5-99EEA9C4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36843-BA41-1F47-8C37-AD41EC49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25D5F-38F9-0A45-B409-96FE1DD8D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281CE-452D-EA4C-B05A-C86DD806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BF05F8-030C-E948-8E5C-BC9AD2C9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D98E-E019-1041-9747-4DC514AF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62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AC3F-3055-8D41-A201-97A248757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3D67-247E-E14A-B4E3-BFBC4034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294968-7DE3-3548-81D9-9EAF606E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0A7A5-4981-3048-A2DA-B368C607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E2A1F-7875-5C4D-A638-A826A632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46B34-7998-A747-B1B2-9B49356C2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78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8B4B0-5112-FF4C-BA34-498C6AD09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EA86D-C439-D04A-B9A3-FBC7772C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9444-FCE3-B540-B1D2-B7DD857E3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14EF9-E57A-794A-A3B3-261C235EB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D325F5-172B-1844-B319-D4E9C48CB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84038D-8636-F94A-BAEB-C2D540087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B3AC8-5D90-DD46-A86C-661F79499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EAFED7-075D-6347-9927-A2538700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38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E7B9-73C9-194E-9716-223DF50C7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ADCEB-D55B-744F-9634-2CC3B851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2065C-B575-344F-B7E3-8190EAF2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0BF58-C427-0D43-AF89-64A9FEAB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499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6AE105-43E9-AF44-AF80-98CF4794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E0C4AA-74D2-FD40-B144-A9279D5F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1AAC4-D0EA-0945-A09D-F1F7FE5DE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896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4844-D280-7747-872A-F74D0EB1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EBA31-9316-B543-AA64-1C9E288F7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8F1499-3214-9045-827F-E83B7D539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1A8C5-7B9A-954D-A5D4-EEC1D404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FDB93-247B-604A-92F9-8B4848B3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1FF-F9F6-7D4D-B5AA-B613B413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2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EF41-39B4-4642-8A43-B2F34D8D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7381A4-D5C9-714E-9A90-0380DB378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BA61D-5C8D-0640-BC0B-67B80ADE5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48577-A8D5-4440-B555-1A2E6FABE0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D3EC2-F465-5143-8628-F2538E97F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CFE9D-CBC8-1443-BC44-B28A43E28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871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A90ED-C5FD-3C4B-8D90-46D8EB1A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B2244-1603-C94C-B10F-6A6E6EDFD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F65E-86D9-D74A-9027-FBA166C4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8BCB8-616B-AC45-A68E-6235A1135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86A4F-15AD-8D44-85FC-ACE5C4A3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2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375BF3-450F-D24F-BEF0-B20A140B5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6CD68-917F-4741-8EFE-0DB977D27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FFB7D-81B3-5F41-B763-C94FC6F5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1571B8-4DCE-D04A-88B8-70D902A6B7E9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E9A3-B842-A144-B2E4-9344D98E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95D1A-A5F6-044E-B806-309A2F2D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3F71B-3940-2C4B-AAC3-A6ED9D491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9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339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7DF9-1A75-594F-85D8-4DA7A39A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5C142-721A-2547-B4B8-3FDA3957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A55B7-F274-5743-89FA-A432CDFFA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9A4AE-62A9-D24C-810B-B73D5D29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4BCE5-45E7-6C48-9CD1-777A60B3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ABF74-2277-D147-A5AE-3E43C4F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99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4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244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81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88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0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49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6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95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386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27F0-FED0-B64C-99A4-172233B27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9C6E0-E104-B44B-B1C4-B4BB01516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85CE-1E8A-2548-89CE-FB1C68F0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2CC4C-CC5B-484A-9535-44DDB73A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4A01-3C47-A542-B472-E5DD5B55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0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3E5F5-A8E6-7240-AE9C-42C8E7C8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26CC-D551-B14A-8A26-A8B62B11B1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46FCF-123C-A146-B441-016767D67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B13A5-4020-5547-9017-D64724D16D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D0369F-4769-BB46-AB47-E74B5F74EBC4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84E43-EACE-EC44-AA6D-D9E83BB4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95FE-93B5-294B-8D4F-06474EC4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B55611-66CF-5343-A417-85A17B377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7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D2CE-AA64-3841-BA3D-69FF054AE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44FD9-95F4-E747-A189-9E70CA6DB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40371-6D07-554C-BC1B-ECE4347D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E69-B942-8848-8525-54CE4EC76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74949-BD7B-9D47-9736-B5F5B5BC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06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8939-9029-2A4C-B913-2360A071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8411-803D-D041-B94B-B0D26B28D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3F962-4284-DD4E-9067-DA275CE1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BDF50-11B9-DE40-BB29-3C855C1A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C6E36-0ABD-2345-BA27-B4DF334B0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881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89F1D-03BA-D84D-88A8-C2538EF18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ACC2-39F4-2547-9A01-6E6F2B192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6680-B1C1-F344-8EC9-DDF7995B5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3DF3D-CE13-0645-B5EE-48B824DEF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F1ED0-7D19-D64A-BC82-223E831A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638A8-6047-8D41-8BDF-527D04EAB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389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870E-A610-AF4F-B7AC-820241EA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CF5E-8703-2043-BC5B-06CCEB6FF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DDFE4-4519-164E-A6FD-4CAB56F8B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C8D36-0A6F-B346-8C57-8811603167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AD9B2-7022-204F-BBA9-B71F8D269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99EB39-E79E-E540-8B2C-BB9B96E82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778C0-13AD-E94D-AB2C-69096392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2D0C3-699E-D444-877F-122D7C0C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66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F5FED-088E-6F4E-9815-ABBC36961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1B9DC-2A7E-6A4C-9551-CF82850D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92709-C989-724E-9D42-5A17148B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22FF2-3296-0A4F-857E-088A3FE2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58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E761-90B3-CA4D-8F36-877A0A6A8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E70D96-541E-E54C-B9A1-77EC7954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9515B-A4E0-1545-B84B-9386478E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20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FE8B-E9E3-3E48-9CA0-41DC1266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6FC4F-529B-6E49-8B73-BA72E5537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B695-3F38-FF46-80DF-A9BB6671C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25DC0-F7D7-4143-88B1-FCF1F45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5E058-E530-5E44-922F-0A64F73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B9592-DB52-8F4A-83AE-C0917159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73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E1BC-AE7B-F642-9CA3-4434AED47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C96633-1365-8246-A6FC-70F667F5A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BCA14-CDC3-D948-80C7-9EFA54D12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614AD-52B3-AB4A-831B-D913D4FB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AD4DA-E660-B947-915D-BCEDC536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36E2C-DCDF-9A46-B2A6-9EE91D7A5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C5D3-3C84-754F-8AC5-5EC3CC6F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2427F-63CB-D846-9AA4-FA5F84712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62325-33FA-FA43-87CC-E691B4779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0AB8-4423-E149-991F-B814770A2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97A73-BE4B-AD49-ADB4-5D4DB5EE5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728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AFC950-FDDA-E94A-BA30-04AC9BB141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C12F4D-161C-C343-ABB4-99217AE88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688-0CE5-274E-A69E-1FB070B5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DE9A36-A379-5F4D-BD5A-6E9073D397D6}" type="datetimeFigureOut">
              <a:rPr lang="en-US" smtClean="0"/>
              <a:t>9/24/2018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E279-9296-4A43-9550-57804373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7876-49D0-7344-B0CE-2CD5D7F1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230DCE-055D-4B49-A6AA-5A50A613A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7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angle 7">
            <a:extLst>
              <a:ext uri="{FF2B5EF4-FFF2-40B4-BE49-F238E27FC236}">
                <a16:creationId xmlns:a16="http://schemas.microsoft.com/office/drawing/2014/main" id="{C6C9E5B7-C62B-A349-9B92-337FB8066E0B}"/>
              </a:ext>
            </a:extLst>
          </p:cNvPr>
          <p:cNvSpPr/>
          <p:nvPr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553ED77E-7E52-5E4C-A77D-AB6421030DB7}"/>
              </a:ext>
            </a:extLst>
          </p:cNvPr>
          <p:cNvSpPr/>
          <p:nvPr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40CC91ED-8CB7-DF47-87E6-88DA86DD2E7B}"/>
              </a:ext>
            </a:extLst>
          </p:cNvPr>
          <p:cNvSpPr/>
          <p:nvPr userDrawn="1"/>
        </p:nvSpPr>
        <p:spPr>
          <a:xfrm rot="10800000">
            <a:off x="-3980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63A649-2E2B-E949-9E0A-66C44F0FF3B0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200AEC62-402D-6F4B-965B-30EAB0B6D00D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DD0C1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DD0C1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DD0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3602"/>
            <a:ext cx="576592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5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88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2599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9292" y="124014"/>
            <a:ext cx="576592" cy="5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7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>
            <a:extLst>
              <a:ext uri="{FF2B5EF4-FFF2-40B4-BE49-F238E27FC236}">
                <a16:creationId xmlns:a16="http://schemas.microsoft.com/office/drawing/2014/main" id="{F1C9106F-920C-7644-B59F-D1439126C4C7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E06C51F8-F1AD-7B49-B488-500C9D37A671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ED038D72-6F11-C043-9F21-23EC07F97A11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C9A6E-7B12-3F42-9E9C-605B82F687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1" name="Triangle 10">
            <a:extLst>
              <a:ext uri="{FF2B5EF4-FFF2-40B4-BE49-F238E27FC236}">
                <a16:creationId xmlns:a16="http://schemas.microsoft.com/office/drawing/2014/main" id="{02E7F303-E7A3-5043-8237-0C665D2EB724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DDED9D8F-40F4-8741-B3C2-D5F286E9223F}"/>
              </a:ext>
            </a:extLst>
          </p:cNvPr>
          <p:cNvSpPr/>
          <p:nvPr userDrawn="1"/>
        </p:nvSpPr>
        <p:spPr>
          <a:xfrm rot="10800000">
            <a:off x="1423" y="2747"/>
            <a:ext cx="1119511" cy="677612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5CB0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5CB03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5CB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A5322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A5322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2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E775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E7751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E775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21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rgbClr val="27357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rgbClr val="27357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9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182A8ECB-5F92-F64E-98CE-15971053A6E4}"/>
              </a:ext>
            </a:extLst>
          </p:cNvPr>
          <p:cNvSpPr/>
          <p:nvPr userDrawn="1"/>
        </p:nvSpPr>
        <p:spPr>
          <a:xfrm>
            <a:off x="825500" y="-21854"/>
            <a:ext cx="11366500" cy="6879855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A42C4040-241D-3645-BC20-6F8B8C3FC587}"/>
              </a:ext>
            </a:extLst>
          </p:cNvPr>
          <p:cNvSpPr/>
          <p:nvPr userDrawn="1"/>
        </p:nvSpPr>
        <p:spPr>
          <a:xfrm>
            <a:off x="2448664" y="960603"/>
            <a:ext cx="9743336" cy="5897397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0588856B-B892-D741-AA27-0D5F3C6BD7D9}"/>
              </a:ext>
            </a:extLst>
          </p:cNvPr>
          <p:cNvSpPr/>
          <p:nvPr userDrawn="1"/>
        </p:nvSpPr>
        <p:spPr>
          <a:xfrm rot="10800000">
            <a:off x="1771" y="0"/>
            <a:ext cx="2601793" cy="15748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04EF3ED-0A46-E24A-9DA7-E291B5CFB8A5}"/>
              </a:ext>
            </a:extLst>
          </p:cNvPr>
          <p:cNvSpPr/>
          <p:nvPr userDrawn="1"/>
        </p:nvSpPr>
        <p:spPr>
          <a:xfrm rot="10800000">
            <a:off x="1659" y="-7351"/>
            <a:ext cx="2122501" cy="1284696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A06532D8-D991-7149-8BDD-27036B9B3496}"/>
              </a:ext>
            </a:extLst>
          </p:cNvPr>
          <p:cNvSpPr/>
          <p:nvPr userDrawn="1"/>
        </p:nvSpPr>
        <p:spPr>
          <a:xfrm rot="10800000">
            <a:off x="1660" y="0"/>
            <a:ext cx="1647679" cy="997299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4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F8DA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F8DA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1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le 11">
            <a:extLst>
              <a:ext uri="{FF2B5EF4-FFF2-40B4-BE49-F238E27FC236}">
                <a16:creationId xmlns:a16="http://schemas.microsoft.com/office/drawing/2014/main" id="{4EDA6CC1-D7A3-6D40-BB9D-E7B965BBB12C}"/>
              </a:ext>
            </a:extLst>
          </p:cNvPr>
          <p:cNvSpPr/>
          <p:nvPr userDrawn="1"/>
        </p:nvSpPr>
        <p:spPr>
          <a:xfrm rot="10800000">
            <a:off x="-2295" y="0"/>
            <a:ext cx="1767780" cy="1069993"/>
          </a:xfrm>
          <a:prstGeom prst="triangle">
            <a:avLst>
              <a:gd name="adj" fmla="val 100000"/>
            </a:avLst>
          </a:prstGeom>
          <a:solidFill>
            <a:srgbClr val="0CB6E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834EACD-237B-6945-B59E-0E73AA4C9145}"/>
              </a:ext>
            </a:extLst>
          </p:cNvPr>
          <p:cNvSpPr/>
          <p:nvPr userDrawn="1"/>
        </p:nvSpPr>
        <p:spPr>
          <a:xfrm>
            <a:off x="9214985" y="5056089"/>
            <a:ext cx="2977015" cy="1801912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0F2C8AB-4E90-3F46-AC65-E5E8EB7F1B14}"/>
              </a:ext>
            </a:extLst>
          </p:cNvPr>
          <p:cNvSpPr/>
          <p:nvPr userDrawn="1"/>
        </p:nvSpPr>
        <p:spPr>
          <a:xfrm>
            <a:off x="9640111" y="5313405"/>
            <a:ext cx="2551890" cy="1544595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AB0B8-32E7-8741-B64C-1DC95818E5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93422" y="6228384"/>
            <a:ext cx="1536970" cy="551392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9ECE360C-3718-284B-93A4-0D8C9F4B1A2D}"/>
              </a:ext>
            </a:extLst>
          </p:cNvPr>
          <p:cNvSpPr/>
          <p:nvPr userDrawn="1"/>
        </p:nvSpPr>
        <p:spPr>
          <a:xfrm rot="10800000">
            <a:off x="0" y="0"/>
            <a:ext cx="1442127" cy="872883"/>
          </a:xfrm>
          <a:prstGeom prst="triangle">
            <a:avLst>
              <a:gd name="adj" fmla="val 100000"/>
            </a:avLst>
          </a:prstGeom>
          <a:solidFill>
            <a:srgbClr val="0CB6E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7EA6245C-3E32-1F4A-8AA4-3C122E000D7C}"/>
              </a:ext>
            </a:extLst>
          </p:cNvPr>
          <p:cNvSpPr/>
          <p:nvPr userDrawn="1"/>
        </p:nvSpPr>
        <p:spPr>
          <a:xfrm rot="10800000">
            <a:off x="1423" y="-3152"/>
            <a:ext cx="1119511" cy="677612"/>
          </a:xfrm>
          <a:prstGeom prst="triangle">
            <a:avLst>
              <a:gd name="adj" fmla="val 100000"/>
            </a:avLst>
          </a:prstGeom>
          <a:solidFill>
            <a:srgbClr val="0CB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5F887F-47A2-9C42-9279-C8290D8B0C7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418468" y="123602"/>
            <a:ext cx="578240" cy="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42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emf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emf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C850DE-D319-C54E-A4CF-1E50C7B45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30" t="9893" b="189"/>
          <a:stretch/>
        </p:blipFill>
        <p:spPr>
          <a:xfrm>
            <a:off x="2744243" y="-23749"/>
            <a:ext cx="9447757" cy="6881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691924-6D05-804C-8769-B2BA89058B21}"/>
              </a:ext>
            </a:extLst>
          </p:cNvPr>
          <p:cNvSpPr/>
          <p:nvPr/>
        </p:nvSpPr>
        <p:spPr>
          <a:xfrm>
            <a:off x="-55019" y="-122294"/>
            <a:ext cx="7620245" cy="7036628"/>
          </a:xfrm>
          <a:custGeom>
            <a:avLst/>
            <a:gdLst>
              <a:gd name="connsiteX0" fmla="*/ 0 w 3013410"/>
              <a:gd name="connsiteY0" fmla="*/ 0 h 7019210"/>
              <a:gd name="connsiteX1" fmla="*/ 3013410 w 3013410"/>
              <a:gd name="connsiteY1" fmla="*/ 0 h 7019210"/>
              <a:gd name="connsiteX2" fmla="*/ 3013410 w 3013410"/>
              <a:gd name="connsiteY2" fmla="*/ 7019210 h 7019210"/>
              <a:gd name="connsiteX3" fmla="*/ 0 w 3013410"/>
              <a:gd name="connsiteY3" fmla="*/ 7019210 h 7019210"/>
              <a:gd name="connsiteX4" fmla="*/ 0 w 3013410"/>
              <a:gd name="connsiteY4" fmla="*/ 0 h 7019210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013410 w 7620245"/>
              <a:gd name="connsiteY2" fmla="*/ 7027919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27919"/>
              <a:gd name="connsiteX1" fmla="*/ 7620245 w 7620245"/>
              <a:gd name="connsiteY1" fmla="*/ 0 h 7027919"/>
              <a:gd name="connsiteX2" fmla="*/ 3509799 w 7620245"/>
              <a:gd name="connsiteY2" fmla="*/ 7019211 h 7027919"/>
              <a:gd name="connsiteX3" fmla="*/ 0 w 7620245"/>
              <a:gd name="connsiteY3" fmla="*/ 7027919 h 7027919"/>
              <a:gd name="connsiteX4" fmla="*/ 0 w 7620245"/>
              <a:gd name="connsiteY4" fmla="*/ 8709 h 7027919"/>
              <a:gd name="connsiteX0" fmla="*/ 0 w 7620245"/>
              <a:gd name="connsiteY0" fmla="*/ 8709 h 7036628"/>
              <a:gd name="connsiteX1" fmla="*/ 7620245 w 7620245"/>
              <a:gd name="connsiteY1" fmla="*/ 0 h 7036628"/>
              <a:gd name="connsiteX2" fmla="*/ 3501090 w 7620245"/>
              <a:gd name="connsiteY2" fmla="*/ 7036628 h 7036628"/>
              <a:gd name="connsiteX3" fmla="*/ 0 w 7620245"/>
              <a:gd name="connsiteY3" fmla="*/ 7027919 h 7036628"/>
              <a:gd name="connsiteX4" fmla="*/ 0 w 7620245"/>
              <a:gd name="connsiteY4" fmla="*/ 8709 h 703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245" h="7036628">
                <a:moveTo>
                  <a:pt x="0" y="8709"/>
                </a:moveTo>
                <a:lnTo>
                  <a:pt x="7620245" y="0"/>
                </a:lnTo>
                <a:lnTo>
                  <a:pt x="3501090" y="7036628"/>
                </a:lnTo>
                <a:lnTo>
                  <a:pt x="0" y="7027919"/>
                </a:lnTo>
                <a:lnTo>
                  <a:pt x="0" y="8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65A2FA-D67B-8A46-BECD-04D9CBDEDDC1}"/>
              </a:ext>
            </a:extLst>
          </p:cNvPr>
          <p:cNvSpPr/>
          <p:nvPr/>
        </p:nvSpPr>
        <p:spPr>
          <a:xfrm>
            <a:off x="-52376" y="4120337"/>
            <a:ext cx="3425916" cy="2741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B8C5F5-F40B-FB44-9EB2-A330057F4A2B}"/>
              </a:ext>
            </a:extLst>
          </p:cNvPr>
          <p:cNvSpPr/>
          <p:nvPr/>
        </p:nvSpPr>
        <p:spPr>
          <a:xfrm>
            <a:off x="1492908" y="1007115"/>
            <a:ext cx="3425916" cy="293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46EA8-1B90-7844-B573-8F200C3D523B}"/>
              </a:ext>
            </a:extLst>
          </p:cNvPr>
          <p:cNvSpPr txBox="1"/>
          <p:nvPr/>
        </p:nvSpPr>
        <p:spPr>
          <a:xfrm>
            <a:off x="217696" y="2709944"/>
            <a:ext cx="9038277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GB" sz="3600" b="1" dirty="0">
                <a:solidFill>
                  <a:srgbClr val="A53228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CUSTOMER SELL IN</a:t>
            </a:r>
            <a:endParaRPr lang="en-US" sz="3600" b="1" dirty="0">
              <a:solidFill>
                <a:srgbClr val="A53228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DAF3D9-C665-9D41-92F7-C9C60743A873}"/>
              </a:ext>
            </a:extLst>
          </p:cNvPr>
          <p:cNvSpPr txBox="1"/>
          <p:nvPr/>
        </p:nvSpPr>
        <p:spPr>
          <a:xfrm>
            <a:off x="235884" y="3325925"/>
            <a:ext cx="6731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KA Super / </a:t>
            </a:r>
            <a:r>
              <a:rPr lang="en-GB" sz="2000" dirty="0" err="1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Hypers</a:t>
            </a:r>
            <a:endParaRPr lang="en-US" sz="20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Image result for coca-cola logo">
            <a:extLst>
              <a:ext uri="{FF2B5EF4-FFF2-40B4-BE49-F238E27FC236}">
                <a16:creationId xmlns:a16="http://schemas.microsoft.com/office/drawing/2014/main" id="{5579A30F-FDD6-4122-AAD0-39A181F2A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" y="4043832"/>
            <a:ext cx="1533286" cy="5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07C4C6B5-CDF6-374D-9CBE-9077B360EA7E}"/>
              </a:ext>
            </a:extLst>
          </p:cNvPr>
          <p:cNvSpPr/>
          <p:nvPr/>
        </p:nvSpPr>
        <p:spPr>
          <a:xfrm>
            <a:off x="10736635" y="439703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115B8-C727-8A44-960D-669E14D5C1C8}"/>
              </a:ext>
            </a:extLst>
          </p:cNvPr>
          <p:cNvCxnSpPr>
            <a:cxnSpLocks/>
          </p:cNvCxnSpPr>
          <p:nvPr/>
        </p:nvCxnSpPr>
        <p:spPr>
          <a:xfrm flipH="1">
            <a:off x="3373540" y="-69850"/>
            <a:ext cx="4094582" cy="6975475"/>
          </a:xfrm>
          <a:prstGeom prst="line">
            <a:avLst/>
          </a:prstGeom>
          <a:ln w="38100">
            <a:solidFill>
              <a:srgbClr val="A632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riangle 15">
            <a:extLst>
              <a:ext uri="{FF2B5EF4-FFF2-40B4-BE49-F238E27FC236}">
                <a16:creationId xmlns:a16="http://schemas.microsoft.com/office/drawing/2014/main" id="{CBE9B015-BF76-4749-9A28-464895909FDD}"/>
              </a:ext>
            </a:extLst>
          </p:cNvPr>
          <p:cNvSpPr/>
          <p:nvPr/>
        </p:nvSpPr>
        <p:spPr>
          <a:xfrm>
            <a:off x="11062825" y="472322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1" name="Triangle 15">
            <a:extLst>
              <a:ext uri="{FF2B5EF4-FFF2-40B4-BE49-F238E27FC236}">
                <a16:creationId xmlns:a16="http://schemas.microsoft.com/office/drawing/2014/main" id="{F95E680B-A5AA-5348-99AF-3218ED66508B}"/>
              </a:ext>
            </a:extLst>
          </p:cNvPr>
          <p:cNvSpPr/>
          <p:nvPr/>
        </p:nvSpPr>
        <p:spPr>
          <a:xfrm>
            <a:off x="11335541" y="5044068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2" name="Triangle 15">
            <a:extLst>
              <a:ext uri="{FF2B5EF4-FFF2-40B4-BE49-F238E27FC236}">
                <a16:creationId xmlns:a16="http://schemas.microsoft.com/office/drawing/2014/main" id="{49214882-D187-A24B-B87E-9EB5A266F0D6}"/>
              </a:ext>
            </a:extLst>
          </p:cNvPr>
          <p:cNvSpPr/>
          <p:nvPr/>
        </p:nvSpPr>
        <p:spPr>
          <a:xfrm flipH="1" flipV="1">
            <a:off x="-143579" y="-113585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EE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3" name="Triangle 15">
            <a:extLst>
              <a:ext uri="{FF2B5EF4-FFF2-40B4-BE49-F238E27FC236}">
                <a16:creationId xmlns:a16="http://schemas.microsoft.com/office/drawing/2014/main" id="{CE221CA2-C5C6-AC41-A589-81EC01BFC1F9}"/>
              </a:ext>
            </a:extLst>
          </p:cNvPr>
          <p:cNvSpPr/>
          <p:nvPr/>
        </p:nvSpPr>
        <p:spPr>
          <a:xfrm flipH="1" flipV="1">
            <a:off x="-451715" y="-29345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CC8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4" name="Triangle 15">
            <a:extLst>
              <a:ext uri="{FF2B5EF4-FFF2-40B4-BE49-F238E27FC236}">
                <a16:creationId xmlns:a16="http://schemas.microsoft.com/office/drawing/2014/main" id="{4C1392FA-9710-564E-AC70-B19A974871F5}"/>
              </a:ext>
            </a:extLst>
          </p:cNvPr>
          <p:cNvSpPr/>
          <p:nvPr/>
        </p:nvSpPr>
        <p:spPr>
          <a:xfrm flipH="1" flipV="1">
            <a:off x="-759851" y="-538166"/>
            <a:ext cx="1591165" cy="2571012"/>
          </a:xfrm>
          <a:custGeom>
            <a:avLst/>
            <a:gdLst>
              <a:gd name="connsiteX0" fmla="*/ 0 w 9743336"/>
              <a:gd name="connsiteY0" fmla="*/ 5897397 h 5897397"/>
              <a:gd name="connsiteX1" fmla="*/ 9743336 w 9743336"/>
              <a:gd name="connsiteY1" fmla="*/ 0 h 5897397"/>
              <a:gd name="connsiteX2" fmla="*/ 9743336 w 9743336"/>
              <a:gd name="connsiteY2" fmla="*/ 5897397 h 5897397"/>
              <a:gd name="connsiteX3" fmla="*/ 0 w 9743336"/>
              <a:gd name="connsiteY3" fmla="*/ 5897397 h 5897397"/>
              <a:gd name="connsiteX0" fmla="*/ 0 w 1312568"/>
              <a:gd name="connsiteY0" fmla="*/ 1874037 h 5897397"/>
              <a:gd name="connsiteX1" fmla="*/ 1312568 w 1312568"/>
              <a:gd name="connsiteY1" fmla="*/ 0 h 5897397"/>
              <a:gd name="connsiteX2" fmla="*/ 1312568 w 1312568"/>
              <a:gd name="connsiteY2" fmla="*/ 5897397 h 5897397"/>
              <a:gd name="connsiteX3" fmla="*/ 0 w 1312568"/>
              <a:gd name="connsiteY3" fmla="*/ 1874037 h 5897397"/>
              <a:gd name="connsiteX0" fmla="*/ 0 w 1440584"/>
              <a:gd name="connsiteY0" fmla="*/ 2367813 h 5897397"/>
              <a:gd name="connsiteX1" fmla="*/ 1440584 w 1440584"/>
              <a:gd name="connsiteY1" fmla="*/ 0 h 5897397"/>
              <a:gd name="connsiteX2" fmla="*/ 1440584 w 1440584"/>
              <a:gd name="connsiteY2" fmla="*/ 5897397 h 5897397"/>
              <a:gd name="connsiteX3" fmla="*/ 0 w 1440584"/>
              <a:gd name="connsiteY3" fmla="*/ 2367813 h 5897397"/>
              <a:gd name="connsiteX0" fmla="*/ 0 w 1440584"/>
              <a:gd name="connsiteY0" fmla="*/ 2367813 h 2386101"/>
              <a:gd name="connsiteX1" fmla="*/ 1440584 w 1440584"/>
              <a:gd name="connsiteY1" fmla="*/ 0 h 2386101"/>
              <a:gd name="connsiteX2" fmla="*/ 1404008 w 1440584"/>
              <a:gd name="connsiteY2" fmla="*/ 2386101 h 2386101"/>
              <a:gd name="connsiteX3" fmla="*/ 0 w 1440584"/>
              <a:gd name="connsiteY3" fmla="*/ 2367813 h 2386101"/>
              <a:gd name="connsiteX0" fmla="*/ 0 w 1520794"/>
              <a:gd name="connsiteY0" fmla="*/ 2496149 h 2496149"/>
              <a:gd name="connsiteX1" fmla="*/ 1520794 w 1520794"/>
              <a:gd name="connsiteY1" fmla="*/ 0 h 2496149"/>
              <a:gd name="connsiteX2" fmla="*/ 1484218 w 1520794"/>
              <a:gd name="connsiteY2" fmla="*/ 2386101 h 2496149"/>
              <a:gd name="connsiteX3" fmla="*/ 0 w 1520794"/>
              <a:gd name="connsiteY3" fmla="*/ 2496149 h 2496149"/>
              <a:gd name="connsiteX0" fmla="*/ 0 w 1504752"/>
              <a:gd name="connsiteY0" fmla="*/ 2571012 h 2571012"/>
              <a:gd name="connsiteX1" fmla="*/ 1504752 w 1504752"/>
              <a:gd name="connsiteY1" fmla="*/ 0 h 2571012"/>
              <a:gd name="connsiteX2" fmla="*/ 1484218 w 1504752"/>
              <a:gd name="connsiteY2" fmla="*/ 2460964 h 2571012"/>
              <a:gd name="connsiteX3" fmla="*/ 0 w 1504752"/>
              <a:gd name="connsiteY3" fmla="*/ 2571012 h 2571012"/>
              <a:gd name="connsiteX0" fmla="*/ 0 w 1591165"/>
              <a:gd name="connsiteY0" fmla="*/ 2571012 h 2571012"/>
              <a:gd name="connsiteX1" fmla="*/ 1504752 w 1591165"/>
              <a:gd name="connsiteY1" fmla="*/ 0 h 2571012"/>
              <a:gd name="connsiteX2" fmla="*/ 1591165 w 1591165"/>
              <a:gd name="connsiteY2" fmla="*/ 2541174 h 2571012"/>
              <a:gd name="connsiteX3" fmla="*/ 0 w 1591165"/>
              <a:gd name="connsiteY3" fmla="*/ 2571012 h 257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1165" h="2571012">
                <a:moveTo>
                  <a:pt x="0" y="2571012"/>
                </a:moveTo>
                <a:lnTo>
                  <a:pt x="1504752" y="0"/>
                </a:lnTo>
                <a:lnTo>
                  <a:pt x="1591165" y="2541174"/>
                </a:lnTo>
                <a:lnTo>
                  <a:pt x="0" y="2571012"/>
                </a:lnTo>
                <a:close/>
              </a:path>
            </a:pathLst>
          </a:cu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Speech Bubble: Rectangle 8">
            <a:extLst>
              <a:ext uri="{FF2B5EF4-FFF2-40B4-BE49-F238E27FC236}">
                <a16:creationId xmlns:a16="http://schemas.microsoft.com/office/drawing/2014/main" id="{068D209B-6CB7-2A4A-BD81-1228A1990779}"/>
              </a:ext>
            </a:extLst>
          </p:cNvPr>
          <p:cNvSpPr/>
          <p:nvPr/>
        </p:nvSpPr>
        <p:spPr>
          <a:xfrm>
            <a:off x="2039317" y="4853476"/>
            <a:ext cx="1606939" cy="399741"/>
          </a:xfrm>
          <a:prstGeom prst="wedgeRectCallout">
            <a:avLst>
              <a:gd name="adj1" fmla="val -2578"/>
              <a:gd name="adj2" fmla="val -1233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Insert Customer’s logo</a:t>
            </a:r>
            <a:endParaRPr lang="en-GB" sz="1000" dirty="0">
              <a:solidFill>
                <a:srgbClr val="62422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D8E63-74EB-5E4E-AF00-194039ECB16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6" y="1496087"/>
            <a:ext cx="3567786" cy="12518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4AABB2-BAEF-304D-A88D-6EC56F107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4521" y="3823401"/>
            <a:ext cx="1583246" cy="1118788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4AEEFF06-E9CE-0C48-8CB4-2C082AAD9ECF}"/>
              </a:ext>
            </a:extLst>
          </p:cNvPr>
          <p:cNvSpPr/>
          <p:nvPr/>
        </p:nvSpPr>
        <p:spPr>
          <a:xfrm>
            <a:off x="3483864" y="-27432"/>
            <a:ext cx="8705088" cy="6903720"/>
          </a:xfrm>
          <a:custGeom>
            <a:avLst/>
            <a:gdLst>
              <a:gd name="connsiteX0" fmla="*/ 0 w 8705088"/>
              <a:gd name="connsiteY0" fmla="*/ 6894576 h 6903720"/>
              <a:gd name="connsiteX1" fmla="*/ 4023360 w 8705088"/>
              <a:gd name="connsiteY1" fmla="*/ 0 h 6903720"/>
              <a:gd name="connsiteX2" fmla="*/ 8705088 w 8705088"/>
              <a:gd name="connsiteY2" fmla="*/ 0 h 6903720"/>
              <a:gd name="connsiteX3" fmla="*/ 8705088 w 8705088"/>
              <a:gd name="connsiteY3" fmla="*/ 3538728 h 6903720"/>
              <a:gd name="connsiteX4" fmla="*/ 6720840 w 8705088"/>
              <a:gd name="connsiteY4" fmla="*/ 6903720 h 6903720"/>
              <a:gd name="connsiteX5" fmla="*/ 0 w 8705088"/>
              <a:gd name="connsiteY5" fmla="*/ 6894576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05088" h="6903720">
                <a:moveTo>
                  <a:pt x="0" y="6894576"/>
                </a:moveTo>
                <a:lnTo>
                  <a:pt x="4023360" y="0"/>
                </a:lnTo>
                <a:lnTo>
                  <a:pt x="8705088" y="0"/>
                </a:lnTo>
                <a:lnTo>
                  <a:pt x="8705088" y="3538728"/>
                </a:lnTo>
                <a:lnTo>
                  <a:pt x="6720840" y="6903720"/>
                </a:lnTo>
                <a:lnTo>
                  <a:pt x="0" y="6894576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 l="-1928" t="-3637" r="-25881" b="-69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7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529ACC01-86FA-4C40-AB6F-B29F7D253078}"/>
              </a:ext>
            </a:extLst>
          </p:cNvPr>
          <p:cNvSpPr/>
          <p:nvPr/>
        </p:nvSpPr>
        <p:spPr>
          <a:xfrm>
            <a:off x="2208179" y="2060561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E5910ED-C95D-0C4E-821A-7A81C75BA8E3}"/>
              </a:ext>
            </a:extLst>
          </p:cNvPr>
          <p:cNvSpPr/>
          <p:nvPr/>
        </p:nvSpPr>
        <p:spPr>
          <a:xfrm>
            <a:off x="2208179" y="3852076"/>
            <a:ext cx="9045074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CE2F2E-F19E-419C-97BF-DB9B064775E3}"/>
              </a:ext>
            </a:extLst>
          </p:cNvPr>
          <p:cNvSpPr txBox="1"/>
          <p:nvPr/>
        </p:nvSpPr>
        <p:spPr>
          <a:xfrm>
            <a:off x="826627" y="676757"/>
            <a:ext cx="799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  <a:ea typeface="Arial" charset="0"/>
                <a:cs typeface="Arial" panose="020B0604020202020204" pitchFamily="34" charset="0"/>
              </a:rPr>
              <a:t>WE CAN OFFER A BALANCED RANGE OF DRINKS AND PACK SIZES TO MEET CONSUMER REFRESHMENT NEEDS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D3F561-F45A-4244-BF92-A4075F6CBB88}"/>
              </a:ext>
            </a:extLst>
          </p:cNvPr>
          <p:cNvSpPr/>
          <p:nvPr/>
        </p:nvSpPr>
        <p:spPr>
          <a:xfrm>
            <a:off x="10562933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4E31E8-20AA-44DF-937F-0EB3CE36DC3A}"/>
              </a:ext>
            </a:extLst>
          </p:cNvPr>
          <p:cNvSpPr/>
          <p:nvPr/>
        </p:nvSpPr>
        <p:spPr>
          <a:xfrm>
            <a:off x="10900293" y="70164"/>
            <a:ext cx="1291707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WINNING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DEB8C-03B5-4E94-8253-55D0973E0444}"/>
              </a:ext>
            </a:extLst>
          </p:cNvPr>
          <p:cNvSpPr/>
          <p:nvPr/>
        </p:nvSpPr>
        <p:spPr>
          <a:xfrm>
            <a:off x="841141" y="2652215"/>
            <a:ext cx="128913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WHITE COLLAR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C8B455-1BBD-4791-8096-63A30A4127B3}"/>
              </a:ext>
            </a:extLst>
          </p:cNvPr>
          <p:cNvSpPr/>
          <p:nvPr/>
        </p:nvSpPr>
        <p:spPr>
          <a:xfrm>
            <a:off x="841141" y="4460117"/>
            <a:ext cx="125386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 COLLAR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01985E4-A28A-884D-A473-7B68ECECDC5E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6242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 to markets: Replace with country specific product &amp; pack portfolio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9B6A2E-9EC0-D44F-8E86-AA4F20FB3804}"/>
              </a:ext>
            </a:extLst>
          </p:cNvPr>
          <p:cNvSpPr txBox="1"/>
          <p:nvPr/>
        </p:nvSpPr>
        <p:spPr>
          <a:xfrm>
            <a:off x="2220793" y="2072313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B40AC4-8A64-534F-A4F1-543B1E6E8B5F}"/>
              </a:ext>
            </a:extLst>
          </p:cNvPr>
          <p:cNvSpPr txBox="1"/>
          <p:nvPr/>
        </p:nvSpPr>
        <p:spPr>
          <a:xfrm>
            <a:off x="2220793" y="3900726"/>
            <a:ext cx="3223572" cy="2585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ENABLING CATEGORIES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F58E517-0890-B843-AEA5-607EB07DC4E6}"/>
              </a:ext>
            </a:extLst>
          </p:cNvPr>
          <p:cNvSpPr/>
          <p:nvPr/>
        </p:nvSpPr>
        <p:spPr>
          <a:xfrm>
            <a:off x="4163439" y="2304455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462941-8A20-A441-A650-96ED58ADC617}"/>
              </a:ext>
            </a:extLst>
          </p:cNvPr>
          <p:cNvSpPr txBox="1"/>
          <p:nvPr/>
        </p:nvSpPr>
        <p:spPr>
          <a:xfrm>
            <a:off x="2779204" y="2519018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D5CC6A-BB71-BE4F-BDEA-3A5EBC4ADF8E}"/>
              </a:ext>
            </a:extLst>
          </p:cNvPr>
          <p:cNvSpPr txBox="1"/>
          <p:nvPr/>
        </p:nvSpPr>
        <p:spPr>
          <a:xfrm>
            <a:off x="2777014" y="3175123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5210BFA-D1BD-A947-BDE6-8064BAAD5F83}"/>
              </a:ext>
            </a:extLst>
          </p:cNvPr>
          <p:cNvGrpSpPr/>
          <p:nvPr/>
        </p:nvGrpSpPr>
        <p:grpSpPr>
          <a:xfrm>
            <a:off x="2326630" y="2397098"/>
            <a:ext cx="443430" cy="473873"/>
            <a:chOff x="6762242" y="2566797"/>
            <a:chExt cx="1338773" cy="133877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A96C350-4D71-1B47-A79F-92EFBF4A66E9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DBA50E5-D14E-E140-82B0-CE8AAAEC6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7D8880E-A05B-CB40-B405-B01B22946ABE}"/>
              </a:ext>
            </a:extLst>
          </p:cNvPr>
          <p:cNvGrpSpPr/>
          <p:nvPr/>
        </p:nvGrpSpPr>
        <p:grpSpPr>
          <a:xfrm>
            <a:off x="2326630" y="3060528"/>
            <a:ext cx="443430" cy="473873"/>
            <a:chOff x="6276854" y="3905346"/>
            <a:chExt cx="1010618" cy="108000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EAFEC88-A050-6F4A-A722-312D8B86DADD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C78DB9CB-9902-2945-A41B-C1BBDDE3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4243E43D-6445-B148-9EB1-0A4DDD59CEBE}"/>
              </a:ext>
            </a:extLst>
          </p:cNvPr>
          <p:cNvSpPr/>
          <p:nvPr/>
        </p:nvSpPr>
        <p:spPr>
          <a:xfrm>
            <a:off x="4163439" y="4098298"/>
            <a:ext cx="7011910" cy="1303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78B3C7-1561-A24D-B7C6-C40C815D176E}"/>
              </a:ext>
            </a:extLst>
          </p:cNvPr>
          <p:cNvSpPr txBox="1"/>
          <p:nvPr/>
        </p:nvSpPr>
        <p:spPr>
          <a:xfrm>
            <a:off x="2779204" y="4312861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COFFEE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E933271-A50C-5B45-B631-27A2306AE46C}"/>
              </a:ext>
            </a:extLst>
          </p:cNvPr>
          <p:cNvSpPr txBox="1"/>
          <p:nvPr/>
        </p:nvSpPr>
        <p:spPr>
          <a:xfrm>
            <a:off x="2777014" y="4968966"/>
            <a:ext cx="1136504" cy="244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54A00AF-B872-3D41-B013-8829C2624831}"/>
              </a:ext>
            </a:extLst>
          </p:cNvPr>
          <p:cNvGrpSpPr/>
          <p:nvPr/>
        </p:nvGrpSpPr>
        <p:grpSpPr>
          <a:xfrm>
            <a:off x="2326630" y="4190941"/>
            <a:ext cx="443430" cy="473873"/>
            <a:chOff x="6762242" y="2566797"/>
            <a:chExt cx="1338773" cy="133877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C591FB2-1D7C-3F44-AA21-C52E0AEE2D13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988EFB8-357F-1942-8B50-7B6B0F68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9C20DAA-92D1-4343-AE2D-CDB4FA32E510}"/>
              </a:ext>
            </a:extLst>
          </p:cNvPr>
          <p:cNvGrpSpPr/>
          <p:nvPr/>
        </p:nvGrpSpPr>
        <p:grpSpPr>
          <a:xfrm>
            <a:off x="2326630" y="4854371"/>
            <a:ext cx="443430" cy="473873"/>
            <a:chOff x="6276854" y="3905346"/>
            <a:chExt cx="1010618" cy="108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6CB9A7-D384-CF45-83E2-6F7C081A0315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FF97970-47BB-E746-B930-997CB7DB1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C92B8BF-03CD-0347-B5E5-FE09C84F0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69747" r="46858" b="12881"/>
          <a:stretch/>
        </p:blipFill>
        <p:spPr>
          <a:xfrm>
            <a:off x="6099474" y="2991001"/>
            <a:ext cx="312001" cy="419148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992C1FE-7252-E84F-A221-4AC05066D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1" t="69747" r="54499" b="12881"/>
          <a:stretch/>
        </p:blipFill>
        <p:spPr>
          <a:xfrm>
            <a:off x="6442260" y="2991001"/>
            <a:ext cx="312001" cy="41914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BF1330C-9B9A-C84C-9F9D-4F982F0417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52613" r="46858" b="30015"/>
          <a:stretch/>
        </p:blipFill>
        <p:spPr>
          <a:xfrm>
            <a:off x="5070252" y="3028544"/>
            <a:ext cx="312001" cy="41914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59D779AE-F9EC-4C46-8C53-81CE9FD5AD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77" t="52146" r="54393" b="30482"/>
          <a:stretch/>
        </p:blipFill>
        <p:spPr>
          <a:xfrm>
            <a:off x="5405419" y="3013304"/>
            <a:ext cx="312001" cy="419148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4B4E4409-0FD7-3C45-867D-95CFDBE25E64}"/>
              </a:ext>
            </a:extLst>
          </p:cNvPr>
          <p:cNvSpPr txBox="1"/>
          <p:nvPr/>
        </p:nvSpPr>
        <p:spPr>
          <a:xfrm>
            <a:off x="5287312" y="3407783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330ml can or 500ml PET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0B04938-6FEE-DF45-A549-7E7F96FAAE50}"/>
              </a:ext>
            </a:extLst>
          </p:cNvPr>
          <p:cNvSpPr/>
          <p:nvPr/>
        </p:nvSpPr>
        <p:spPr>
          <a:xfrm>
            <a:off x="10633587" y="69130"/>
            <a:ext cx="1494922" cy="542928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D6C26FF-BB8D-E743-933A-937BA790D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793" t="50544" r="1387" b="12468"/>
          <a:stretch/>
        </p:blipFill>
        <p:spPr>
          <a:xfrm>
            <a:off x="4504115" y="2535779"/>
            <a:ext cx="278332" cy="76611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016915B-6C79-6940-817C-C513A09A76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71" t="22550" r="51098" b="60153"/>
          <a:stretch/>
        </p:blipFill>
        <p:spPr>
          <a:xfrm>
            <a:off x="5603442" y="2320382"/>
            <a:ext cx="672860" cy="54352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6F00971-2AFA-6549-A0F5-8C34065A5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02" t="21074" r="41387" b="62241"/>
          <a:stretch/>
        </p:blipFill>
        <p:spPr>
          <a:xfrm>
            <a:off x="6381115" y="2306796"/>
            <a:ext cx="506604" cy="52431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A52BD80-04C9-AA46-A452-7281979F75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79" t="21074" r="63912" b="62241"/>
          <a:stretch/>
        </p:blipFill>
        <p:spPr>
          <a:xfrm>
            <a:off x="5024006" y="2306796"/>
            <a:ext cx="470334" cy="5243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160C697-A500-7F40-8CEF-11F8DB132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24" t="11844" r="52375" b="72169"/>
          <a:stretch/>
        </p:blipFill>
        <p:spPr>
          <a:xfrm>
            <a:off x="7121062" y="2308286"/>
            <a:ext cx="549298" cy="532274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8D2B172-2C10-2E41-BB2C-D7792084B4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7" t="24485" r="84328" b="64845"/>
          <a:stretch/>
        </p:blipFill>
        <p:spPr>
          <a:xfrm>
            <a:off x="8076961" y="2408194"/>
            <a:ext cx="743790" cy="335281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D560CB5-48AE-914F-A2FD-8DA2CE0F2F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86" t="21074" r="73559" b="62241"/>
          <a:stretch/>
        </p:blipFill>
        <p:spPr>
          <a:xfrm>
            <a:off x="9012496" y="2333102"/>
            <a:ext cx="487465" cy="455956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0282B197-CE8C-6949-BB3E-533EF9A371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56" t="11844" r="12092" b="72169"/>
          <a:stretch/>
        </p:blipFill>
        <p:spPr>
          <a:xfrm>
            <a:off x="9636157" y="2308286"/>
            <a:ext cx="689527" cy="53227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00CBCB96-89D8-4A4A-9BAD-96069C35E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79" t="11844" r="720" b="72169"/>
          <a:stretch/>
        </p:blipFill>
        <p:spPr>
          <a:xfrm>
            <a:off x="10428269" y="2308286"/>
            <a:ext cx="549298" cy="532274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DED204A5-16C5-BF45-BE51-C2D8FEF8C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22" t="48271" r="75335" b="33450"/>
          <a:stretch/>
        </p:blipFill>
        <p:spPr>
          <a:xfrm>
            <a:off x="5777039" y="3006681"/>
            <a:ext cx="243999" cy="4225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516FDE1F-9B68-4D4D-9FFA-F5FDF1D79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4" t="46702" r="63806" b="13323"/>
          <a:stretch/>
        </p:blipFill>
        <p:spPr>
          <a:xfrm>
            <a:off x="7261460" y="2780597"/>
            <a:ext cx="265861" cy="682636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863ECF9-DF2B-6747-8800-5E6E59B8D0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27" t="46702" r="49913" b="13323"/>
          <a:stretch/>
        </p:blipFill>
        <p:spPr>
          <a:xfrm>
            <a:off x="8270306" y="2780597"/>
            <a:ext cx="265861" cy="682636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444B69A6-2DA1-5C47-A03B-E06AEAB9CD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50" t="46702" r="37390" b="13323"/>
          <a:stretch/>
        </p:blipFill>
        <p:spPr>
          <a:xfrm>
            <a:off x="9106529" y="2780597"/>
            <a:ext cx="265861" cy="68263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00A8A8EB-7A44-3B46-B605-044B51DBC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424" t="46702" r="25516" b="13323"/>
          <a:stretch/>
        </p:blipFill>
        <p:spPr>
          <a:xfrm>
            <a:off x="9847989" y="2780597"/>
            <a:ext cx="265861" cy="682636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FEC7A226-C8FD-A24F-B7A9-FD9CE95ED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27" t="46702" r="13113" b="13323"/>
          <a:stretch/>
        </p:blipFill>
        <p:spPr>
          <a:xfrm>
            <a:off x="10569987" y="2780597"/>
            <a:ext cx="265861" cy="682636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BAEF76A2-BFD2-E347-A19D-72D0DCFBCC52}"/>
              </a:ext>
            </a:extLst>
          </p:cNvPr>
          <p:cNvSpPr txBox="1"/>
          <p:nvPr/>
        </p:nvSpPr>
        <p:spPr>
          <a:xfrm>
            <a:off x="6547833" y="3407783"/>
            <a:ext cx="156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flavors, 330ml can or 550ml PET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0EC2686-FC52-8942-862A-301AA9136B4E}"/>
              </a:ext>
            </a:extLst>
          </p:cNvPr>
          <p:cNvSpPr txBox="1"/>
          <p:nvPr/>
        </p:nvSpPr>
        <p:spPr>
          <a:xfrm>
            <a:off x="7923683" y="3407783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550ml PET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782C04A-D383-9341-9189-EBDFC27C0561}"/>
              </a:ext>
            </a:extLst>
          </p:cNvPr>
          <p:cNvSpPr txBox="1"/>
          <p:nvPr/>
        </p:nvSpPr>
        <p:spPr>
          <a:xfrm>
            <a:off x="8642354" y="3407783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flavors 330ml PET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DFD7F22-C552-404A-986B-7A02F0AC5B71}"/>
              </a:ext>
            </a:extLst>
          </p:cNvPr>
          <p:cNvSpPr txBox="1"/>
          <p:nvPr/>
        </p:nvSpPr>
        <p:spPr>
          <a:xfrm>
            <a:off x="9501752" y="3407783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250ml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3729B7D-C41C-684B-9EE9-386990309C3A}"/>
              </a:ext>
            </a:extLst>
          </p:cNvPr>
          <p:cNvSpPr txBox="1"/>
          <p:nvPr/>
        </p:nvSpPr>
        <p:spPr>
          <a:xfrm>
            <a:off x="10175387" y="3407783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 500ml PET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46C8BA8-217C-5F48-A074-234799BDF1DB}"/>
              </a:ext>
            </a:extLst>
          </p:cNvPr>
          <p:cNvSpPr txBox="1"/>
          <p:nvPr/>
        </p:nvSpPr>
        <p:spPr>
          <a:xfrm>
            <a:off x="4158985" y="3300006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rotational flavors, innovations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E563A5BC-F215-234C-B1B2-BC962B48F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69747" r="46858" b="12881"/>
          <a:stretch/>
        </p:blipFill>
        <p:spPr>
          <a:xfrm>
            <a:off x="6099474" y="4783799"/>
            <a:ext cx="312001" cy="419148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C6251313-1E38-C54E-804C-AFC5A38FE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71" t="69747" r="54499" b="12881"/>
          <a:stretch/>
        </p:blipFill>
        <p:spPr>
          <a:xfrm>
            <a:off x="6442260" y="4783799"/>
            <a:ext cx="312001" cy="419148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2D54E9AF-B90D-1241-A5E1-BAB57E02D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12" t="52613" r="46858" b="30015"/>
          <a:stretch/>
        </p:blipFill>
        <p:spPr>
          <a:xfrm>
            <a:off x="5070252" y="4821342"/>
            <a:ext cx="312001" cy="419148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C83A7A20-6A32-244C-8779-1139E0D41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77" t="52146" r="54393" b="30482"/>
          <a:stretch/>
        </p:blipFill>
        <p:spPr>
          <a:xfrm>
            <a:off x="5405419" y="4806102"/>
            <a:ext cx="312001" cy="419148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B67D0DBA-1942-9F43-B7A3-07AD92638519}"/>
              </a:ext>
            </a:extLst>
          </p:cNvPr>
          <p:cNvSpPr txBox="1"/>
          <p:nvPr/>
        </p:nvSpPr>
        <p:spPr>
          <a:xfrm>
            <a:off x="5287312" y="5200581"/>
            <a:ext cx="128996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330ml can or 500ml PET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7BCED9B4-1F9B-B442-9743-88373DB7B1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793" t="50544" r="1387" b="12468"/>
          <a:stretch/>
        </p:blipFill>
        <p:spPr>
          <a:xfrm>
            <a:off x="4504115" y="4328577"/>
            <a:ext cx="278332" cy="766118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1821F0AE-1E6B-6645-857E-04DEA753A1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871" t="22550" r="51098" b="60153"/>
          <a:stretch/>
        </p:blipFill>
        <p:spPr>
          <a:xfrm>
            <a:off x="5603442" y="4113180"/>
            <a:ext cx="672860" cy="54352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2E273AF8-0D8B-0B4F-B837-F2E1FB2540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802" t="21074" r="41387" b="62241"/>
          <a:stretch/>
        </p:blipFill>
        <p:spPr>
          <a:xfrm>
            <a:off x="6381115" y="4099594"/>
            <a:ext cx="506604" cy="52431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54E1056-056E-0B48-BF22-452E5507B8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79" t="21074" r="63912" b="62241"/>
          <a:stretch/>
        </p:blipFill>
        <p:spPr>
          <a:xfrm>
            <a:off x="5024006" y="4099594"/>
            <a:ext cx="470334" cy="52431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96664BC2-7ABA-B547-A68F-D99DAFE3B4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24" t="11844" r="52375" b="72169"/>
          <a:stretch/>
        </p:blipFill>
        <p:spPr>
          <a:xfrm>
            <a:off x="7121062" y="4101084"/>
            <a:ext cx="549298" cy="532274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F3CDA392-3548-F14E-93C8-35AE6645F1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67" t="24485" r="84328" b="64845"/>
          <a:stretch/>
        </p:blipFill>
        <p:spPr>
          <a:xfrm>
            <a:off x="8076961" y="4200992"/>
            <a:ext cx="743790" cy="33528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647F20E8-D492-F84C-9E8F-43637F0BAB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86" t="21074" r="73559" b="62241"/>
          <a:stretch/>
        </p:blipFill>
        <p:spPr>
          <a:xfrm>
            <a:off x="9012496" y="4125900"/>
            <a:ext cx="487465" cy="455956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ECCEA337-B72C-1C44-BE1F-7E80DBA5B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679" t="11844" r="720" b="72169"/>
          <a:stretch/>
        </p:blipFill>
        <p:spPr>
          <a:xfrm>
            <a:off x="10428269" y="4101084"/>
            <a:ext cx="549298" cy="532274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65CE6349-B8E3-6E46-A293-54966F437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22" t="48271" r="75335" b="33450"/>
          <a:stretch/>
        </p:blipFill>
        <p:spPr>
          <a:xfrm>
            <a:off x="5777039" y="4799479"/>
            <a:ext cx="243999" cy="422560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6257D7A7-EF32-5947-97E8-573D22A1D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4" t="46702" r="63806" b="13323"/>
          <a:stretch/>
        </p:blipFill>
        <p:spPr>
          <a:xfrm>
            <a:off x="7261460" y="4573395"/>
            <a:ext cx="265861" cy="682636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290EA794-6112-5C40-AE07-D78DE196C9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027" t="46702" r="49913" b="13323"/>
          <a:stretch/>
        </p:blipFill>
        <p:spPr>
          <a:xfrm>
            <a:off x="8270306" y="4573395"/>
            <a:ext cx="265861" cy="682636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246FAC84-B85F-CB49-92C6-C4F70424AE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50" t="46702" r="37390" b="13323"/>
          <a:stretch/>
        </p:blipFill>
        <p:spPr>
          <a:xfrm>
            <a:off x="9106529" y="4573395"/>
            <a:ext cx="265861" cy="682636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ED3776F8-5977-A945-BC36-A0D88DECCB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827" t="46702" r="13113" b="13323"/>
          <a:stretch/>
        </p:blipFill>
        <p:spPr>
          <a:xfrm>
            <a:off x="10569987" y="4573395"/>
            <a:ext cx="265861" cy="682636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B7A08CF1-E5DA-BC46-AC77-5A12A057BCA2}"/>
              </a:ext>
            </a:extLst>
          </p:cNvPr>
          <p:cNvSpPr txBox="1"/>
          <p:nvPr/>
        </p:nvSpPr>
        <p:spPr>
          <a:xfrm>
            <a:off x="7923683" y="5200581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550ml PET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6B74F35-90AA-FB4D-975F-CD8A4DAF6FCF}"/>
              </a:ext>
            </a:extLst>
          </p:cNvPr>
          <p:cNvSpPr txBox="1"/>
          <p:nvPr/>
        </p:nvSpPr>
        <p:spPr>
          <a:xfrm>
            <a:off x="10175387" y="5200581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 500ml PET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A34E500-94F9-6645-958C-F6A589965FA0}"/>
              </a:ext>
            </a:extLst>
          </p:cNvPr>
          <p:cNvSpPr txBox="1"/>
          <p:nvPr/>
        </p:nvSpPr>
        <p:spPr>
          <a:xfrm>
            <a:off x="4158985" y="5092804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rotational flavors, innovations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0E27CB7-7201-F44B-97CF-B8C2FEE30559}"/>
              </a:ext>
            </a:extLst>
          </p:cNvPr>
          <p:cNvSpPr txBox="1"/>
          <p:nvPr/>
        </p:nvSpPr>
        <p:spPr>
          <a:xfrm>
            <a:off x="6547833" y="5200581"/>
            <a:ext cx="156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flavors, 330ml can or 550ml PET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FBF46787-DAC2-DE4F-B5EA-FEBB0906E718}"/>
              </a:ext>
            </a:extLst>
          </p:cNvPr>
          <p:cNvSpPr txBox="1"/>
          <p:nvPr/>
        </p:nvSpPr>
        <p:spPr>
          <a:xfrm>
            <a:off x="8642354" y="5200581"/>
            <a:ext cx="1066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flavors 330ml PET</a:t>
            </a: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3BBD76CA-2CE6-3E44-9814-4224234423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173" t="13152" r="12750" b="75558"/>
          <a:stretch/>
        </p:blipFill>
        <p:spPr>
          <a:xfrm>
            <a:off x="9637584" y="4210090"/>
            <a:ext cx="650285" cy="319358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54FE16AE-FC8E-C543-992F-E9E17B713C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915" t="55473" r="10910" b="11084"/>
          <a:stretch/>
        </p:blipFill>
        <p:spPr>
          <a:xfrm>
            <a:off x="9832099" y="4630106"/>
            <a:ext cx="297735" cy="617291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24F5DABF-A682-064E-926B-1809888E44FC}"/>
              </a:ext>
            </a:extLst>
          </p:cNvPr>
          <p:cNvSpPr txBox="1"/>
          <p:nvPr/>
        </p:nvSpPr>
        <p:spPr>
          <a:xfrm>
            <a:off x="9501752" y="5200581"/>
            <a:ext cx="9691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500ml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39A4646A-7BBC-F443-9090-2E5B75FC5615}"/>
              </a:ext>
            </a:extLst>
          </p:cNvPr>
          <p:cNvSpPr/>
          <p:nvPr/>
        </p:nvSpPr>
        <p:spPr>
          <a:xfrm>
            <a:off x="2114233" y="5542237"/>
            <a:ext cx="275768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A136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Drive availability for Refreshment </a:t>
            </a: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At Work  for full portfolio through key enabling categories Water and Coffee 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594B9E1-3ACF-BE4B-BC71-D378EFB39B7E}"/>
              </a:ext>
            </a:extLst>
          </p:cNvPr>
          <p:cNvSpPr/>
          <p:nvPr/>
        </p:nvSpPr>
        <p:spPr>
          <a:xfrm>
            <a:off x="4659323" y="5542237"/>
            <a:ext cx="316619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050" b="1" dirty="0">
                <a:solidFill>
                  <a:srgbClr val="A136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Drive incidence </a:t>
            </a: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all categories </a:t>
            </a:r>
            <a:b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(except coffee) through relevant solutions </a:t>
            </a:r>
            <a:b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adjacency throughout the shopping trip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0CEC8BA-FF15-D842-B1A4-73917E764FAB}"/>
              </a:ext>
            </a:extLst>
          </p:cNvPr>
          <p:cNvSpPr/>
          <p:nvPr/>
        </p:nvSpPr>
        <p:spPr>
          <a:xfrm>
            <a:off x="7434818" y="5542237"/>
            <a:ext cx="317969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Clr>
                <a:srgbClr val="A1362F"/>
              </a:buClr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Leverage OT channel to drive </a:t>
            </a:r>
            <a:r>
              <a:rPr lang="en-US" sz="1050" b="1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solidFill>
                  <a:srgbClr val="A1362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consumer recruitment and loyalty</a:t>
            </a:r>
            <a:r>
              <a:rPr lang="en-US" sz="1050" b="1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50" dirty="0">
                <a:solidFill>
                  <a:srgbClr val="C7868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At Work channels and occasions) for NARTD beverages </a:t>
            </a:r>
            <a:endParaRPr lang="en-US" sz="1100" dirty="0">
              <a:solidFill>
                <a:srgbClr val="C7868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92FE4A-97CB-4E79-8492-D328FC0FDCBF}"/>
              </a:ext>
            </a:extLst>
          </p:cNvPr>
          <p:cNvSpPr txBox="1"/>
          <p:nvPr/>
        </p:nvSpPr>
        <p:spPr>
          <a:xfrm>
            <a:off x="826627" y="676757"/>
            <a:ext cx="9637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THE RIGHT ACTIVATION THROUGHOUT THE DAY TARGETING ALL SUB-OCCASIONS WILL DRIVE INCIDENCE OF BEVERAGES, FREQUENCY OF PURCHASE, TRANSACTIONS AND REVENUE </a:t>
            </a:r>
          </a:p>
          <a:p>
            <a:endParaRPr lang="en-US" dirty="0">
              <a:solidFill>
                <a:srgbClr val="C00000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15E878-6C28-4561-B3F4-6F1C5AEA7062}"/>
              </a:ext>
            </a:extLst>
          </p:cNvPr>
          <p:cNvSpPr txBox="1">
            <a:spLocks/>
          </p:cNvSpPr>
          <p:nvPr/>
        </p:nvSpPr>
        <p:spPr>
          <a:xfrm>
            <a:off x="2248348" y="16987"/>
            <a:ext cx="9943652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18DEC0-7322-45A2-9647-913AA789CD8A}"/>
              </a:ext>
            </a:extLst>
          </p:cNvPr>
          <p:cNvSpPr/>
          <p:nvPr/>
        </p:nvSpPr>
        <p:spPr>
          <a:xfrm>
            <a:off x="2248348" y="6591042"/>
            <a:ext cx="686875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Replace pictures with real merchandising &amp; equipment solutions available in your market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B066FC-04A5-F348-BC95-DC47064F68DA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CA954-0710-D54F-B9D5-F649937F0759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6B8A81-297C-794F-B8FB-9BE629B63C2F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AAAC76-B681-DC47-8564-23C327C39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173" t="52" r="14821" b="2771"/>
          <a:stretch/>
        </p:blipFill>
        <p:spPr>
          <a:xfrm>
            <a:off x="5813625" y="2043026"/>
            <a:ext cx="3731842" cy="3449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C7D499-46D8-CF4A-B21A-4AD98F305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79" t="4537" r="24383" b="5292"/>
          <a:stretch/>
        </p:blipFill>
        <p:spPr>
          <a:xfrm>
            <a:off x="10109953" y="2873215"/>
            <a:ext cx="1153283" cy="1295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777C23-2AAC-3749-8ED6-8262F1F7B6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24" t="11151" r="28352" b="17079"/>
          <a:stretch/>
        </p:blipFill>
        <p:spPr>
          <a:xfrm>
            <a:off x="10125958" y="4185381"/>
            <a:ext cx="1121273" cy="1307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6EA5D3-8E82-CD45-A0B1-E6DFAFF8E2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1" t="17618" r="33869" b="23021"/>
          <a:stretch/>
        </p:blipFill>
        <p:spPr>
          <a:xfrm>
            <a:off x="10127600" y="2043026"/>
            <a:ext cx="1117988" cy="784093"/>
          </a:xfrm>
          <a:prstGeom prst="rect">
            <a:avLst/>
          </a:prstGeom>
          <a:ln w="19050">
            <a:solidFill>
              <a:srgbClr val="F8DA0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2C3D2A-08E8-6946-AD42-352C5E0029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71" b="4338"/>
          <a:stretch/>
        </p:blipFill>
        <p:spPr>
          <a:xfrm>
            <a:off x="4240268" y="3817664"/>
            <a:ext cx="1188793" cy="1668751"/>
          </a:xfrm>
          <a:prstGeom prst="rect">
            <a:avLst/>
          </a:prstGeom>
          <a:ln w="19050">
            <a:solidFill>
              <a:srgbClr val="5CB03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E6A678-D5BE-5246-A397-8F48A4E2C7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21" t="4659" r="24965" b="3516"/>
          <a:stretch/>
        </p:blipFill>
        <p:spPr>
          <a:xfrm>
            <a:off x="2888248" y="2043026"/>
            <a:ext cx="1225256" cy="1655299"/>
          </a:xfrm>
          <a:prstGeom prst="rect">
            <a:avLst/>
          </a:prstGeom>
          <a:ln w="19050">
            <a:solidFill>
              <a:srgbClr val="5CB032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EB4D43-A606-DB45-BD65-A043B3E0B05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112" y="4268492"/>
            <a:ext cx="1711392" cy="1222422"/>
          </a:xfrm>
          <a:prstGeom prst="rect">
            <a:avLst/>
          </a:prstGeom>
          <a:ln w="19050">
            <a:solidFill>
              <a:srgbClr val="F8DA0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D6479C-8F85-9E44-9BFA-9824DFF49E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29" t="6616" r="4236" b="1"/>
          <a:stretch/>
        </p:blipFill>
        <p:spPr>
          <a:xfrm>
            <a:off x="4240268" y="2043026"/>
            <a:ext cx="1188793" cy="1660817"/>
          </a:xfrm>
          <a:prstGeom prst="rect">
            <a:avLst/>
          </a:prstGeom>
          <a:ln w="19050">
            <a:solidFill>
              <a:srgbClr val="F8DA00"/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C4CD84-6799-5942-B08F-6F2F945F0107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9035143" y="3219166"/>
            <a:ext cx="1090815" cy="1619970"/>
          </a:xfrm>
          <a:prstGeom prst="line">
            <a:avLst/>
          </a:prstGeom>
          <a:ln w="25400">
            <a:solidFill>
              <a:srgbClr val="5CB032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09B7D8-D766-FB43-86A8-8ED33980524F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5429061" y="4133632"/>
            <a:ext cx="1559568" cy="518408"/>
          </a:xfrm>
          <a:prstGeom prst="line">
            <a:avLst/>
          </a:prstGeom>
          <a:ln w="25400">
            <a:solidFill>
              <a:srgbClr val="5CB032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7FFA-218E-414D-BE90-9D9AAEA65E0E}"/>
              </a:ext>
            </a:extLst>
          </p:cNvPr>
          <p:cNvCxnSpPr>
            <a:cxnSpLocks/>
          </p:cNvCxnSpPr>
          <p:nvPr/>
        </p:nvCxnSpPr>
        <p:spPr>
          <a:xfrm>
            <a:off x="7453086" y="3117500"/>
            <a:ext cx="2712141" cy="0"/>
          </a:xfrm>
          <a:prstGeom prst="line">
            <a:avLst/>
          </a:prstGeom>
          <a:ln w="25400">
            <a:solidFill>
              <a:srgbClr val="5CB032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499737-6268-B14B-AAB8-4C707E9DDDCF}"/>
              </a:ext>
            </a:extLst>
          </p:cNvPr>
          <p:cNvCxnSpPr>
            <a:cxnSpLocks/>
          </p:cNvCxnSpPr>
          <p:nvPr/>
        </p:nvCxnSpPr>
        <p:spPr>
          <a:xfrm flipV="1">
            <a:off x="5459466" y="3695851"/>
            <a:ext cx="538234" cy="2474"/>
          </a:xfrm>
          <a:prstGeom prst="line">
            <a:avLst/>
          </a:prstGeom>
          <a:ln w="25400">
            <a:solidFill>
              <a:srgbClr val="F8DA00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8821109C-6BD3-A149-B07E-7372E2125F33}"/>
              </a:ext>
            </a:extLst>
          </p:cNvPr>
          <p:cNvCxnSpPr>
            <a:cxnSpLocks/>
          </p:cNvCxnSpPr>
          <p:nvPr/>
        </p:nvCxnSpPr>
        <p:spPr>
          <a:xfrm>
            <a:off x="3962412" y="1992425"/>
            <a:ext cx="2035288" cy="1606059"/>
          </a:xfrm>
          <a:prstGeom prst="bentConnector3">
            <a:avLst>
              <a:gd name="adj1" fmla="val 81378"/>
            </a:avLst>
          </a:prstGeom>
          <a:ln w="25400">
            <a:solidFill>
              <a:srgbClr val="5CB032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348736-5392-954C-B9EB-46F4DE30A61C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8964903" y="2435073"/>
            <a:ext cx="1162697" cy="290380"/>
          </a:xfrm>
          <a:prstGeom prst="line">
            <a:avLst/>
          </a:prstGeom>
          <a:ln w="25400">
            <a:solidFill>
              <a:srgbClr val="F8DA00"/>
            </a:solidFill>
            <a:prstDash val="sysDot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207D2B6-67AA-AD45-BACC-9E2EFA469FA2}"/>
              </a:ext>
            </a:extLst>
          </p:cNvPr>
          <p:cNvSpPr txBox="1"/>
          <p:nvPr/>
        </p:nvSpPr>
        <p:spPr>
          <a:xfrm>
            <a:off x="1192724" y="1927313"/>
            <a:ext cx="1977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Transition zone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A5809-E463-A046-AAC2-2DC0AF17D6A7}"/>
              </a:ext>
            </a:extLst>
          </p:cNvPr>
          <p:cNvSpPr txBox="1"/>
          <p:nvPr/>
        </p:nvSpPr>
        <p:spPr>
          <a:xfrm>
            <a:off x="1192723" y="2123256"/>
            <a:ext cx="1617054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en-GB" sz="8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Drive awareness and create desire for food &amp; refreshment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0C4B71-031F-9D4B-8CC7-10C12B8C660F}"/>
              </a:ext>
            </a:extLst>
          </p:cNvPr>
          <p:cNvSpPr txBox="1"/>
          <p:nvPr/>
        </p:nvSpPr>
        <p:spPr>
          <a:xfrm>
            <a:off x="1192724" y="2400255"/>
            <a:ext cx="1977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Impulse zone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53B52C-310D-4D43-9C2F-E1B7B02F1740}"/>
              </a:ext>
            </a:extLst>
          </p:cNvPr>
          <p:cNvSpPr txBox="1"/>
          <p:nvPr/>
        </p:nvSpPr>
        <p:spPr>
          <a:xfrm>
            <a:off x="1192723" y="2596198"/>
            <a:ext cx="1338033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en-GB" sz="8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Drive consideration on path to purchase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889516-CE0A-854F-8955-868242EECA84}"/>
              </a:ext>
            </a:extLst>
          </p:cNvPr>
          <p:cNvSpPr txBox="1"/>
          <p:nvPr/>
        </p:nvSpPr>
        <p:spPr>
          <a:xfrm>
            <a:off x="1192724" y="2916672"/>
            <a:ext cx="1977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27357D"/>
                </a:solidFill>
                <a:latin typeface="Arial" charset="0"/>
                <a:ea typeface="Arial" charset="0"/>
                <a:cs typeface="Arial" charset="0"/>
              </a:rPr>
              <a:t>Destination zone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622C48-D594-9743-9855-756B953A1D68}"/>
              </a:ext>
            </a:extLst>
          </p:cNvPr>
          <p:cNvSpPr txBox="1"/>
          <p:nvPr/>
        </p:nvSpPr>
        <p:spPr>
          <a:xfrm>
            <a:off x="1192724" y="3113028"/>
            <a:ext cx="133803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0"/>
              </a:lnSpc>
            </a:pPr>
            <a:r>
              <a:rPr lang="en-GB" sz="800" dirty="0">
                <a:solidFill>
                  <a:srgbClr val="27357D"/>
                </a:solidFill>
                <a:latin typeface="Arial" charset="0"/>
                <a:ea typeface="Arial" charset="0"/>
                <a:cs typeface="Arial" charset="0"/>
              </a:rPr>
              <a:t>Entice and drive demand at point of purchase</a:t>
            </a:r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3A69FB2E-08BD-7543-8062-8CB9B94379FB}"/>
              </a:ext>
            </a:extLst>
          </p:cNvPr>
          <p:cNvSpPr/>
          <p:nvPr/>
        </p:nvSpPr>
        <p:spPr>
          <a:xfrm>
            <a:off x="907143" y="2008845"/>
            <a:ext cx="267195" cy="178131"/>
          </a:xfrm>
          <a:prstGeom prst="parallelogram">
            <a:avLst>
              <a:gd name="adj" fmla="val 8833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EA735364-4014-D44E-9ADD-7285E557AE67}"/>
              </a:ext>
            </a:extLst>
          </p:cNvPr>
          <p:cNvSpPr/>
          <p:nvPr/>
        </p:nvSpPr>
        <p:spPr>
          <a:xfrm>
            <a:off x="907143" y="2999442"/>
            <a:ext cx="267195" cy="178131"/>
          </a:xfrm>
          <a:prstGeom prst="parallelogram">
            <a:avLst>
              <a:gd name="adj" fmla="val 88333"/>
            </a:avLst>
          </a:prstGeom>
          <a:solidFill>
            <a:srgbClr val="273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35D81451-0579-7045-903E-BFE3DAE61C48}"/>
              </a:ext>
            </a:extLst>
          </p:cNvPr>
          <p:cNvSpPr/>
          <p:nvPr/>
        </p:nvSpPr>
        <p:spPr>
          <a:xfrm>
            <a:off x="907143" y="2488653"/>
            <a:ext cx="267195" cy="178131"/>
          </a:xfrm>
          <a:prstGeom prst="parallelogram">
            <a:avLst>
              <a:gd name="adj" fmla="val 8833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1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10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4A34CA-1352-48A1-AFC7-4F6FF326AD27}"/>
              </a:ext>
            </a:extLst>
          </p:cNvPr>
          <p:cNvSpPr txBox="1"/>
          <p:nvPr/>
        </p:nvSpPr>
        <p:spPr>
          <a:xfrm>
            <a:off x="826628" y="676757"/>
            <a:ext cx="793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OFFER CHILLED AVAILABILITY O</a:t>
            </a:r>
            <a:r>
              <a:rPr lang="en-US" alt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F ‘READY TO EAT’ MEALS </a:t>
            </a:r>
            <a:br>
              <a:rPr lang="en-US" alt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</a:br>
            <a:r>
              <a:rPr lang="pl-PL" alt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WITH BEVERAG</a:t>
            </a:r>
            <a:r>
              <a:rPr lang="en-GB" alt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E</a:t>
            </a:r>
            <a:r>
              <a:rPr lang="pl-PL" alt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S FOR AN </a:t>
            </a:r>
            <a:r>
              <a:rPr lang="en-US" alt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‘AT WORK’ QUICK MISSION</a:t>
            </a:r>
            <a:endParaRPr lang="pl-PL" altLang="en-US" dirty="0">
              <a:solidFill>
                <a:srgbClr val="A1362F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4E4F64-19E6-4CCA-B4E0-5703506137E8}"/>
              </a:ext>
            </a:extLst>
          </p:cNvPr>
          <p:cNvSpPr txBox="1">
            <a:spLocks/>
          </p:cNvSpPr>
          <p:nvPr/>
        </p:nvSpPr>
        <p:spPr>
          <a:xfrm>
            <a:off x="2237590" y="16987"/>
            <a:ext cx="9954409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F6C01C-BB1B-E745-A6B8-EE32FC3A1E5D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1885D9-671F-0341-A116-17F9B693D886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5C009A-33F1-B54F-859B-973B6A97D4FB}"/>
              </a:ext>
            </a:extLst>
          </p:cNvPr>
          <p:cNvSpPr/>
          <p:nvPr/>
        </p:nvSpPr>
        <p:spPr>
          <a:xfrm>
            <a:off x="2248348" y="6591042"/>
            <a:ext cx="686875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to coolers activation – insert your proposal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5C2AB3-20E8-1444-95E9-3B4E509D2D99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9059E4-46AD-A248-875C-BEAA0828A938}"/>
              </a:ext>
            </a:extLst>
          </p:cNvPr>
          <p:cNvSpPr/>
          <p:nvPr/>
        </p:nvSpPr>
        <p:spPr>
          <a:xfrm>
            <a:off x="928256" y="1877086"/>
            <a:ext cx="5978095" cy="271044"/>
          </a:xfrm>
          <a:prstGeom prst="rect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 SOLUTION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239DE08-538C-3D49-899D-68E3CEAD0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569" y="2494243"/>
            <a:ext cx="2850717" cy="221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CB2EE7C-782D-C042-B9AD-A033958A08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53691" r="66624" b="3943"/>
          <a:stretch/>
        </p:blipFill>
        <p:spPr>
          <a:xfrm>
            <a:off x="3949764" y="2494242"/>
            <a:ext cx="2956587" cy="2210761"/>
          </a:xfrm>
          <a:prstGeom prst="rect">
            <a:avLst/>
          </a:prstGeom>
          <a:ln>
            <a:noFill/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A8E903C-8840-0240-9006-D503D546F798}"/>
              </a:ext>
            </a:extLst>
          </p:cNvPr>
          <p:cNvSpPr/>
          <p:nvPr/>
        </p:nvSpPr>
        <p:spPr>
          <a:xfrm>
            <a:off x="928256" y="2134599"/>
            <a:ext cx="5978095" cy="271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Sandwiches &amp; beverages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0320883C-0E35-7A44-8B52-12EB186A298B}"/>
              </a:ext>
            </a:extLst>
          </p:cNvPr>
          <p:cNvSpPr/>
          <p:nvPr/>
        </p:nvSpPr>
        <p:spPr>
          <a:xfrm>
            <a:off x="6963177" y="1791929"/>
            <a:ext cx="4294490" cy="37027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eaLnBrk="1" hangingPunct="1">
              <a:defRPr/>
            </a:pPr>
            <a:r>
              <a:rPr lang="en-US" sz="1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is:</a:t>
            </a:r>
            <a:b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airing 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chilled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CCH NARTD Bev. and ready to eat food with side items 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convenient one stop shop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endParaRPr lang="pl-PL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pl-PL" sz="1400" b="1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sz="1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1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pl-PL" sz="1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</a:t>
            </a:r>
            <a:r>
              <a:rPr lang="en-US" sz="14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best when visible from store entrance bringing the offer where quick mission shoppers </a:t>
            </a:r>
            <a:r>
              <a:rPr lang="pl-PL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quick decisions to this time-poor shopper with pre-selected product </a:t>
            </a:r>
            <a:r>
              <a:rPr lang="pl-PL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l-PL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sales and rotation for high-margin but short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shelf live ready to eat food</a:t>
            </a:r>
            <a:r>
              <a:rPr lang="pl-PL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defRPr/>
            </a:pPr>
            <a:endParaRPr lang="pl-PL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l-PL" sz="1200" dirty="0" err="1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pl-PL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consumption </a:t>
            </a:r>
            <a:r>
              <a:rPr lang="en-US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pl-PL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ready-to-eat </a:t>
            </a:r>
            <a:r>
              <a:rPr lang="en-US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has</a:t>
            </a:r>
            <a:r>
              <a:rPr lang="pl-PL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quadrupled over the</a:t>
            </a:r>
            <a:r>
              <a:rPr lang="pl-PL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25 years. </a:t>
            </a:r>
            <a:endParaRPr lang="pl-PL" sz="1200" dirty="0">
              <a:solidFill>
                <a:srgbClr val="C78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94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9C5D1D-D102-4971-B319-3CF9E68CB54B}"/>
              </a:ext>
            </a:extLst>
          </p:cNvPr>
          <p:cNvSpPr txBox="1"/>
          <p:nvPr/>
        </p:nvSpPr>
        <p:spPr>
          <a:xfrm>
            <a:off x="826629" y="676757"/>
            <a:ext cx="911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A1362F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 dirty="0"/>
              <a:t>BELOW ARE OTHER GOOD PRACTICES EXAMPLES, WHICH OFFER SHOPPERTRAITMENT AND RETAILER LOYALTY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25EE82-E745-469F-8329-1AB03B7056DC}"/>
              </a:ext>
            </a:extLst>
          </p:cNvPr>
          <p:cNvSpPr/>
          <p:nvPr/>
        </p:nvSpPr>
        <p:spPr>
          <a:xfrm>
            <a:off x="3868865" y="6590890"/>
            <a:ext cx="4741259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Note to markets: Replace pictures with relevant merchandising solutions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6136E13-FC75-47AD-BF1E-744BE418AFBC}"/>
              </a:ext>
            </a:extLst>
          </p:cNvPr>
          <p:cNvSpPr txBox="1">
            <a:spLocks/>
          </p:cNvSpPr>
          <p:nvPr/>
        </p:nvSpPr>
        <p:spPr>
          <a:xfrm>
            <a:off x="2189180" y="16987"/>
            <a:ext cx="10002819" cy="701007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EA6A6B-796C-1F44-8A4D-33DB32D91A92}"/>
              </a:ext>
            </a:extLst>
          </p:cNvPr>
          <p:cNvSpPr/>
          <p:nvPr/>
        </p:nvSpPr>
        <p:spPr>
          <a:xfrm>
            <a:off x="10527428" y="-47625"/>
            <a:ext cx="3957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03B7C1-E86E-1A4C-8F63-EE93477CA30A}"/>
              </a:ext>
            </a:extLst>
          </p:cNvPr>
          <p:cNvSpPr/>
          <p:nvPr/>
        </p:nvSpPr>
        <p:spPr>
          <a:xfrm>
            <a:off x="10900293" y="70164"/>
            <a:ext cx="1291707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en-U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5F3A5E4-68FB-3B46-B020-85A49BC12D22}"/>
              </a:ext>
            </a:extLst>
          </p:cNvPr>
          <p:cNvSpPr/>
          <p:nvPr/>
        </p:nvSpPr>
        <p:spPr>
          <a:xfrm>
            <a:off x="10589342" y="69130"/>
            <a:ext cx="1539167" cy="648864"/>
          </a:xfrm>
          <a:prstGeom prst="rect">
            <a:avLst/>
          </a:prstGeom>
          <a:noFill/>
          <a:ln>
            <a:solidFill>
              <a:srgbClr val="A136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DE065B-F7F7-BB42-B8F7-D66CE4D0B53C}"/>
              </a:ext>
            </a:extLst>
          </p:cNvPr>
          <p:cNvGrpSpPr/>
          <p:nvPr/>
        </p:nvGrpSpPr>
        <p:grpSpPr>
          <a:xfrm>
            <a:off x="719076" y="1538982"/>
            <a:ext cx="10943217" cy="4117108"/>
            <a:chOff x="1668694" y="2058092"/>
            <a:chExt cx="9043981" cy="3402568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DA8B62C-1936-924C-9D30-DF8AA3CA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939" y="2329136"/>
              <a:ext cx="2490732" cy="1397993"/>
            </a:xfrm>
            <a:prstGeom prst="rect">
              <a:avLst/>
            </a:prstGeom>
            <a:effectLst/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3264892C-1217-C24D-B761-CE2490CA6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0169" y="2329136"/>
              <a:ext cx="1871484" cy="1397993"/>
            </a:xfrm>
            <a:prstGeom prst="rect">
              <a:avLst/>
            </a:prstGeom>
            <a:effectLst/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37353C9E-59D1-5E4E-BBB9-67A205607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9628" y="2329136"/>
              <a:ext cx="2028734" cy="1399766"/>
            </a:xfrm>
            <a:prstGeom prst="rect">
              <a:avLst/>
            </a:prstGeom>
            <a:effectLst/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A13BF273-E3F7-2241-904C-77B68C928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8696" y="4062666"/>
              <a:ext cx="1554275" cy="1397993"/>
            </a:xfrm>
            <a:prstGeom prst="rect">
              <a:avLst/>
            </a:prstGeom>
            <a:effectLst/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6023F4A-D82C-F940-AC5E-556410D9E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74594" y="4062667"/>
              <a:ext cx="1198150" cy="1397993"/>
            </a:xfrm>
            <a:prstGeom prst="rect">
              <a:avLst/>
            </a:prstGeom>
            <a:effectLst/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405CEF6-C648-A346-B0BC-DD9AAE27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34136" y="4062666"/>
              <a:ext cx="1742167" cy="1397993"/>
            </a:xfrm>
            <a:prstGeom prst="rect">
              <a:avLst/>
            </a:prstGeom>
            <a:effectLst/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DDB2C89-AC14-7242-81F3-9CA5B73CB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0445" y="4062666"/>
              <a:ext cx="966138" cy="1397993"/>
            </a:xfrm>
            <a:prstGeom prst="rect">
              <a:avLst/>
            </a:prstGeom>
            <a:effectLst/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280EDD1-3781-444B-B166-9C6D10DE6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5488" y="4062667"/>
              <a:ext cx="1112158" cy="1397993"/>
            </a:xfrm>
            <a:prstGeom prst="rect">
              <a:avLst/>
            </a:prstGeom>
            <a:effectLst/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A129C92-7988-364F-A59D-21835FC6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61787" y="4062667"/>
              <a:ext cx="656575" cy="1397993"/>
            </a:xfrm>
            <a:prstGeom prst="rect">
              <a:avLst/>
            </a:prstGeom>
            <a:effectLst/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534B403-1C24-824B-A5CB-FB1F3E192395}"/>
                </a:ext>
              </a:extLst>
            </p:cNvPr>
            <p:cNvSpPr/>
            <p:nvPr/>
          </p:nvSpPr>
          <p:spPr>
            <a:xfrm>
              <a:off x="1668694" y="2058092"/>
              <a:ext cx="4422959" cy="2710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A136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Beverage shelf and display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35F3BFB-4287-1045-BE33-1729E0BED5A3}"/>
                </a:ext>
              </a:extLst>
            </p:cNvPr>
            <p:cNvSpPr/>
            <p:nvPr/>
          </p:nvSpPr>
          <p:spPr>
            <a:xfrm>
              <a:off x="8278388" y="2058092"/>
              <a:ext cx="2434287" cy="2710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A136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Integrated cooler in beverage shelf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6DEF894-5A3E-AE47-AA59-14F7835A9E8C}"/>
                </a:ext>
              </a:extLst>
            </p:cNvPr>
            <p:cNvSpPr/>
            <p:nvPr/>
          </p:nvSpPr>
          <p:spPr>
            <a:xfrm>
              <a:off x="1668695" y="3774729"/>
              <a:ext cx="2804050" cy="2710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A136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Demonstrate occasion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CC417A9-72DE-D14B-A309-E33815ACDC5A}"/>
                </a:ext>
              </a:extLst>
            </p:cNvPr>
            <p:cNvSpPr/>
            <p:nvPr/>
          </p:nvSpPr>
          <p:spPr>
            <a:xfrm>
              <a:off x="5634136" y="3774729"/>
              <a:ext cx="5078539" cy="27104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A1362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display and positioning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C1E740A-5246-3E44-A3B4-7E62267B512E}"/>
                </a:ext>
              </a:extLst>
            </p:cNvPr>
            <p:cNvSpPr/>
            <p:nvPr/>
          </p:nvSpPr>
          <p:spPr>
            <a:xfrm>
              <a:off x="3745082" y="2399188"/>
              <a:ext cx="899477" cy="480664"/>
            </a:xfrm>
            <a:prstGeom prst="ellipse">
              <a:avLst/>
            </a:prstGeom>
            <a:solidFill>
              <a:srgbClr val="A1362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+12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5AB7F60-6C3E-E14E-8DE8-1FEE3469376A}"/>
                </a:ext>
              </a:extLst>
            </p:cNvPr>
            <p:cNvSpPr/>
            <p:nvPr/>
          </p:nvSpPr>
          <p:spPr>
            <a:xfrm>
              <a:off x="7877167" y="2570298"/>
              <a:ext cx="899477" cy="480664"/>
            </a:xfrm>
            <a:prstGeom prst="ellipse">
              <a:avLst/>
            </a:prstGeom>
            <a:solidFill>
              <a:srgbClr val="A1362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+10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F2289C4-30B7-6E47-B8D3-344837BD7E7C}"/>
                </a:ext>
              </a:extLst>
            </p:cNvPr>
            <p:cNvSpPr/>
            <p:nvPr/>
          </p:nvSpPr>
          <p:spPr>
            <a:xfrm>
              <a:off x="2791952" y="4145298"/>
              <a:ext cx="899477" cy="480664"/>
            </a:xfrm>
            <a:prstGeom prst="ellipse">
              <a:avLst/>
            </a:prstGeom>
            <a:solidFill>
              <a:srgbClr val="A1362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+26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B09F16D-D534-8B49-8F0B-B45F47790F47}"/>
                </a:ext>
              </a:extLst>
            </p:cNvPr>
            <p:cNvSpPr/>
            <p:nvPr/>
          </p:nvSpPr>
          <p:spPr>
            <a:xfrm>
              <a:off x="6959391" y="4128206"/>
              <a:ext cx="899477" cy="480664"/>
            </a:xfrm>
            <a:prstGeom prst="ellipse">
              <a:avLst/>
            </a:prstGeom>
            <a:solidFill>
              <a:srgbClr val="A1362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+18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77453D1-4D1D-9E41-A786-82BFD1D65723}"/>
                </a:ext>
              </a:extLst>
            </p:cNvPr>
            <p:cNvSpPr/>
            <p:nvPr/>
          </p:nvSpPr>
          <p:spPr>
            <a:xfrm>
              <a:off x="9392091" y="4128206"/>
              <a:ext cx="899477" cy="480664"/>
            </a:xfrm>
            <a:prstGeom prst="ellipse">
              <a:avLst/>
            </a:prstGeom>
            <a:solidFill>
              <a:srgbClr val="A1362F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+11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719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1B1A66D1-37E6-4657-95B5-2DA643F6116E}"/>
              </a:ext>
            </a:extLst>
          </p:cNvPr>
          <p:cNvSpPr/>
          <p:nvPr/>
        </p:nvSpPr>
        <p:spPr>
          <a:xfrm>
            <a:off x="3600506" y="6591042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624221"/>
                </a:solidFill>
                <a:latin typeface="Century Gothic" panose="020B0502020202020204" pitchFamily="34" charset="0"/>
              </a:rPr>
              <a:t>Note to markets: Insert local data to calculate size of prize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70C7BC-A609-A54B-BCC0-3F5810CC5AAA}"/>
              </a:ext>
            </a:extLst>
          </p:cNvPr>
          <p:cNvGrpSpPr/>
          <p:nvPr/>
        </p:nvGrpSpPr>
        <p:grpSpPr>
          <a:xfrm>
            <a:off x="1298346" y="3248885"/>
            <a:ext cx="1336758" cy="1326985"/>
            <a:chOff x="944158" y="3473124"/>
            <a:chExt cx="1336758" cy="132698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169130-5832-4F46-8818-DF4296D64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430" y="3538394"/>
              <a:ext cx="1210732" cy="1210732"/>
            </a:xfrm>
            <a:prstGeom prst="ellipse">
              <a:avLst/>
            </a:prstGeom>
            <a:solidFill>
              <a:srgbClr val="C786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503865D-3C6E-8C49-B682-249B3C14F0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4158" y="3473124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5D8C58C-3B21-054B-9A3D-3871CE92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6819" y="3869614"/>
              <a:ext cx="719954" cy="6329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23D2CE1-6A9F-E84A-8F0C-C5A9A620E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A1362F">
                  <a:tint val="45000"/>
                  <a:satMod val="400000"/>
                </a:srgbClr>
              </a:duotone>
              <a:lum bright="40000"/>
            </a:blip>
            <a:stretch>
              <a:fillRect/>
            </a:stretch>
          </p:blipFill>
          <p:spPr>
            <a:xfrm>
              <a:off x="1497403" y="3968936"/>
              <a:ext cx="268425" cy="167618"/>
            </a:xfrm>
            <a:prstGeom prst="rect">
              <a:avLst/>
            </a:prstGeom>
            <a:effectLst/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5257611-10D3-E347-A0A9-3E9B028FF031}"/>
              </a:ext>
            </a:extLst>
          </p:cNvPr>
          <p:cNvSpPr txBox="1"/>
          <p:nvPr/>
        </p:nvSpPr>
        <p:spPr>
          <a:xfrm>
            <a:off x="826628" y="676757"/>
            <a:ext cx="6606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A1362F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en-US" dirty="0"/>
              <a:t>TOGETHER, WE CAN CAPTURE A BIG REVENUE OPPORTUNITY IN ‘AT WORK’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4FF512-899E-624B-B565-8E426DF88D42}"/>
              </a:ext>
            </a:extLst>
          </p:cNvPr>
          <p:cNvGrpSpPr/>
          <p:nvPr/>
        </p:nvGrpSpPr>
        <p:grpSpPr>
          <a:xfrm>
            <a:off x="5434466" y="2536834"/>
            <a:ext cx="1336758" cy="1326985"/>
            <a:chOff x="5313619" y="2519906"/>
            <a:chExt cx="1336758" cy="1326985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13B6C80-FADD-7448-A33D-BE90E4919B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6632" y="2585983"/>
              <a:ext cx="1210732" cy="1210732"/>
            </a:xfrm>
            <a:prstGeom prst="ellipse">
              <a:avLst/>
            </a:prstGeom>
            <a:solidFill>
              <a:srgbClr val="C7868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49B4814-2742-AD46-816B-F7381AC5E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3619" y="2519906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85800FE-48FA-5F47-ADCE-30BCDC3A5814}"/>
              </a:ext>
            </a:extLst>
          </p:cNvPr>
          <p:cNvGrpSpPr/>
          <p:nvPr/>
        </p:nvGrpSpPr>
        <p:grpSpPr>
          <a:xfrm>
            <a:off x="9562305" y="1824784"/>
            <a:ext cx="1336758" cy="1326985"/>
            <a:chOff x="8914419" y="1713239"/>
            <a:chExt cx="1336758" cy="132698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6516532-6B05-F547-AA4A-BB29D9EC2308}"/>
                </a:ext>
              </a:extLst>
            </p:cNvPr>
            <p:cNvGrpSpPr/>
            <p:nvPr/>
          </p:nvGrpSpPr>
          <p:grpSpPr>
            <a:xfrm>
              <a:off x="8977432" y="1771365"/>
              <a:ext cx="1210732" cy="1210732"/>
              <a:chOff x="9001577" y="1771366"/>
              <a:chExt cx="1210732" cy="121073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2ECA84-9A21-4D47-A289-337B8DBE01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01577" y="1771366"/>
                <a:ext cx="1210732" cy="1210732"/>
              </a:xfrm>
              <a:prstGeom prst="ellipse">
                <a:avLst/>
              </a:prstGeom>
              <a:solidFill>
                <a:srgbClr val="C7868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E9016CD-AE48-5F4D-BF8F-BC66DC7B01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5500" y="1913370"/>
                <a:ext cx="782887" cy="926725"/>
              </a:xfrm>
              <a:prstGeom prst="rect">
                <a:avLst/>
              </a:prstGeom>
            </p:spPr>
          </p:pic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355A99C-1550-FD4A-BC1D-B7AAD6EB15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14419" y="1713239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FDF32F70-B8DB-DD47-BB43-459A2B4C0CEF}"/>
              </a:ext>
            </a:extLst>
          </p:cNvPr>
          <p:cNvSpPr/>
          <p:nvPr/>
        </p:nvSpPr>
        <p:spPr>
          <a:xfrm>
            <a:off x="956049" y="4593433"/>
            <a:ext cx="2015882" cy="76944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1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1100" i="0" u="none" strike="noStrike" kern="1200" cap="none" spc="0" normalizeH="0" baseline="0" noProof="0" dirty="0" err="1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ork</a:t>
            </a: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2</a:t>
            </a:r>
            <a:r>
              <a:rPr kumimoji="0" lang="en-US" sz="1100" b="1" i="0" u="none" strike="noStrike" kern="1200" cap="none" spc="0" normalizeH="0" baseline="3000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biggest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 occasion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value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36E035C-53EC-0D43-A22B-EF04EAED98C9}"/>
              </a:ext>
            </a:extLst>
          </p:cNvPr>
          <p:cNvSpPr/>
          <p:nvPr/>
        </p:nvSpPr>
        <p:spPr>
          <a:xfrm>
            <a:off x="3034468" y="4238215"/>
            <a:ext cx="2000036" cy="9387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hydrated at </a:t>
            </a:r>
            <a:b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is vital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our wellbeing and our </a:t>
            </a:r>
            <a:b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ability to perform tasks safely and efficiently</a:t>
            </a:r>
            <a:endParaRPr kumimoji="0" lang="en-US" sz="1100" i="0" u="none" strike="noStrike" kern="1200" cap="none" spc="0" normalizeH="0" baseline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A5D4BF8-189D-AC48-81B3-DEB45683D7BA}"/>
              </a:ext>
            </a:extLst>
          </p:cNvPr>
          <p:cNvSpPr/>
          <p:nvPr/>
        </p:nvSpPr>
        <p:spPr>
          <a:xfrm>
            <a:off x="5251458" y="3877738"/>
            <a:ext cx="1709141" cy="110799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Organize trade key source of supply for </a:t>
            </a:r>
            <a:b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beverages consumed during working time is bought off premise</a:t>
            </a:r>
            <a:r>
              <a:rPr lang="en-US" sz="1100" b="1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4BDD5BE-62CA-884F-972A-EA04D0CA4213}"/>
              </a:ext>
            </a:extLst>
          </p:cNvPr>
          <p:cNvSpPr/>
          <p:nvPr/>
        </p:nvSpPr>
        <p:spPr>
          <a:xfrm>
            <a:off x="7238324" y="3516971"/>
            <a:ext cx="1855623" cy="93871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choice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 broad range of categories and packs to fully satisfy different needs throughout the day</a:t>
            </a:r>
            <a:endParaRPr lang="en-US" sz="1100" dirty="0">
              <a:solidFill>
                <a:srgbClr val="C78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57E5394-5113-2345-92B9-0353A96041B2}"/>
              </a:ext>
            </a:extLst>
          </p:cNvPr>
          <p:cNvSpPr/>
          <p:nvPr/>
        </p:nvSpPr>
        <p:spPr>
          <a:xfrm>
            <a:off x="9399977" y="3160329"/>
            <a:ext cx="1690425" cy="195438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transactions </a:t>
            </a:r>
          </a:p>
          <a:p>
            <a:pPr lvl="0" algn="ctr">
              <a:defRPr/>
            </a:pPr>
            <a:r>
              <a:rPr lang="en-US" sz="1100" b="1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revenue </a:t>
            </a: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through:</a:t>
            </a:r>
          </a:p>
          <a:p>
            <a:pPr lvl="0" algn="ctr">
              <a:defRPr/>
            </a:pPr>
            <a:endParaRPr lang="en-US" sz="1100" spc="-5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100" spc="-5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Winning portfolio of brands &amp; packs</a:t>
            </a:r>
          </a:p>
          <a:p>
            <a:pPr lvl="0" algn="ctr">
              <a:defRPr/>
            </a:pPr>
            <a:endParaRPr lang="en-US" sz="1100" dirty="0">
              <a:solidFill>
                <a:srgbClr val="C78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1100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Right activation throughout the day targeting all at work sub-occasions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B0CCDAE3-E5F3-AE47-BC82-E2A13042E112}"/>
              </a:ext>
            </a:extLst>
          </p:cNvPr>
          <p:cNvSpPr txBox="1">
            <a:spLocks/>
          </p:cNvSpPr>
          <p:nvPr/>
        </p:nvSpPr>
        <p:spPr>
          <a:xfrm>
            <a:off x="7655338" y="678962"/>
            <a:ext cx="3527030" cy="589400"/>
          </a:xfrm>
          <a:prstGeom prst="rect">
            <a:avLst/>
          </a:prstGeom>
          <a:solidFill>
            <a:srgbClr val="A1362F">
              <a:alpha val="85000"/>
            </a:srgbClr>
          </a:solidFill>
        </p:spPr>
        <p:txBody>
          <a:bodyPr vert="horz" lIns="0" tIns="0" rIns="0" bIns="0" rtlCol="0" anchor="ctr" anchorCtr="0"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US" sz="2400" b="0" i="0" kern="900" cap="none" spc="0" baseline="0">
                <a:solidFill>
                  <a:schemeClr val="tx1"/>
                </a:solidFill>
                <a:latin typeface="+mj-lt"/>
                <a:ea typeface="+mj-ea"/>
                <a:cs typeface="HelveticaNeueLT Std Hvy"/>
              </a:defRPr>
            </a:lvl1pPr>
            <a:lvl2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5pPr>
            <a:lvl6pPr marL="609022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6pPr>
            <a:lvl7pPr marL="1218043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7pPr>
            <a:lvl8pPr marL="1827064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8pPr>
            <a:lvl9pPr marL="2436083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5328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623888">
              <a:defRPr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</a:t>
            </a:r>
            <a:r>
              <a:rPr lang="en-US" sz="3600" b="1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 EUR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176F810-BBE7-DD4C-B6AB-D04E55916F14}"/>
              </a:ext>
            </a:extLst>
          </p:cNvPr>
          <p:cNvSpPr>
            <a:spLocks noChangeAspect="1"/>
          </p:cNvSpPr>
          <p:nvPr/>
        </p:nvSpPr>
        <p:spPr>
          <a:xfrm>
            <a:off x="7600175" y="635705"/>
            <a:ext cx="3637356" cy="687383"/>
          </a:xfrm>
          <a:prstGeom prst="rect">
            <a:avLst/>
          </a:prstGeom>
          <a:noFill/>
          <a:ln w="25400" cap="rnd" cmpd="sng" algn="ctr">
            <a:solidFill>
              <a:srgbClr val="A1362F"/>
            </a:solidFill>
            <a:prstDash val="sysDot"/>
            <a:round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Bold"/>
              <a:ea typeface="+mn-ea"/>
              <a:cs typeface="GothamBold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D09D73A-2A58-CB49-9870-A6A09525EDD4}"/>
              </a:ext>
            </a:extLst>
          </p:cNvPr>
          <p:cNvSpPr>
            <a:spLocks noChangeAspect="1"/>
          </p:cNvSpPr>
          <p:nvPr/>
        </p:nvSpPr>
        <p:spPr>
          <a:xfrm>
            <a:off x="7560769" y="2246886"/>
            <a:ext cx="1210732" cy="1210732"/>
          </a:xfrm>
          <a:prstGeom prst="ellipse">
            <a:avLst/>
          </a:prstGeom>
          <a:solidFill>
            <a:srgbClr val="C7868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AC947877-0117-694A-98E6-52356FAE0B5C}"/>
              </a:ext>
            </a:extLst>
          </p:cNvPr>
          <p:cNvSpPr/>
          <p:nvPr/>
        </p:nvSpPr>
        <p:spPr>
          <a:xfrm>
            <a:off x="5225177" y="2861463"/>
            <a:ext cx="1880055" cy="64633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r>
              <a:rPr lang="en-US" sz="2400" b="1" spc="-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83226D-E773-4549-AE21-FB24D47E71E2}"/>
              </a:ext>
            </a:extLst>
          </p:cNvPr>
          <p:cNvGrpSpPr/>
          <p:nvPr/>
        </p:nvGrpSpPr>
        <p:grpSpPr>
          <a:xfrm>
            <a:off x="3366406" y="2892859"/>
            <a:ext cx="1336758" cy="1326985"/>
            <a:chOff x="3366406" y="2892859"/>
            <a:chExt cx="1336758" cy="132698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E0826FA-9A9C-0548-87CD-B606AF6C0336}"/>
                </a:ext>
              </a:extLst>
            </p:cNvPr>
            <p:cNvGrpSpPr/>
            <p:nvPr/>
          </p:nvGrpSpPr>
          <p:grpSpPr>
            <a:xfrm>
              <a:off x="3366406" y="2892859"/>
              <a:ext cx="1336758" cy="1326985"/>
              <a:chOff x="3506678" y="3014352"/>
              <a:chExt cx="1336758" cy="1326985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A0626EE-A24E-EA4D-91F5-380C7DF3B4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69691" y="3072478"/>
                <a:ext cx="1210732" cy="1210732"/>
              </a:xfrm>
              <a:prstGeom prst="ellipse">
                <a:avLst/>
              </a:prstGeom>
              <a:solidFill>
                <a:srgbClr val="C7868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Century Gothic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3E4C83C-3AD4-6D49-A0F1-D5FDA07E2F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06678" y="3014352"/>
                <a:ext cx="1336758" cy="1326985"/>
              </a:xfrm>
              <a:prstGeom prst="ellipse">
                <a:avLst/>
              </a:prstGeom>
              <a:noFill/>
              <a:ln w="25400" cap="rnd" cmpd="sng" algn="ctr">
                <a:solidFill>
                  <a:srgbClr val="C00000"/>
                </a:solidFill>
                <a:prstDash val="sysDot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Bold"/>
                  <a:ea typeface="+mn-ea"/>
                  <a:cs typeface="GothamBold"/>
                </a:endParaRPr>
              </a:p>
            </p:txBody>
          </p:sp>
        </p:grp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DE529AE5-3A78-134F-A4AF-CA19E0F6C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13629" y="3234633"/>
              <a:ext cx="657050" cy="6570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BAEBBE-6D9E-E540-AD59-BA329C60983B}"/>
              </a:ext>
            </a:extLst>
          </p:cNvPr>
          <p:cNvGrpSpPr/>
          <p:nvPr/>
        </p:nvGrpSpPr>
        <p:grpSpPr>
          <a:xfrm>
            <a:off x="7497756" y="2180809"/>
            <a:ext cx="1336758" cy="1326985"/>
            <a:chOff x="7497756" y="2180809"/>
            <a:chExt cx="1336758" cy="1326985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3D5BEEA-DA90-B141-8AB4-5EA3106974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7756" y="2180809"/>
              <a:ext cx="1336758" cy="1326985"/>
            </a:xfrm>
            <a:prstGeom prst="ellipse">
              <a:avLst/>
            </a:prstGeom>
            <a:noFill/>
            <a:ln w="25400" cap="rnd" cmpd="sng" algn="ctr">
              <a:solidFill>
                <a:srgbClr val="C00000"/>
              </a:solidFill>
              <a:prstDash val="sysDot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Bold"/>
                <a:ea typeface="+mn-ea"/>
                <a:cs typeface="GothamBold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916C04B-3321-3D48-8B1E-B8E745123A91}"/>
                </a:ext>
              </a:extLst>
            </p:cNvPr>
            <p:cNvGrpSpPr/>
            <p:nvPr/>
          </p:nvGrpSpPr>
          <p:grpSpPr>
            <a:xfrm>
              <a:off x="7647801" y="2581065"/>
              <a:ext cx="1051120" cy="457705"/>
              <a:chOff x="6730252" y="2728400"/>
              <a:chExt cx="1051120" cy="457705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8980B37-CDB3-9344-8C05-40BF52F2A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742"/>
              <a:stretch/>
            </p:blipFill>
            <p:spPr>
              <a:xfrm>
                <a:off x="6811384" y="2728400"/>
                <a:ext cx="299856" cy="429857"/>
              </a:xfrm>
              <a:prstGeom prst="rect">
                <a:avLst/>
              </a:prstGeom>
              <a:effectLst/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B3A386E-624F-6C4E-A617-1A7CA26543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1427" t="3749" r="-6381" b="1344"/>
              <a:stretch/>
            </p:blipFill>
            <p:spPr>
              <a:xfrm>
                <a:off x="7634970" y="2772181"/>
                <a:ext cx="146402" cy="386077"/>
              </a:xfrm>
              <a:prstGeom prst="rect">
                <a:avLst/>
              </a:prstGeom>
              <a:effectLst/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1BD9A64C-A435-2E4C-84E7-9302D4FC7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061" r="34547" b="1615"/>
              <a:stretch/>
            </p:blipFill>
            <p:spPr>
              <a:xfrm>
                <a:off x="7171802" y="2830442"/>
                <a:ext cx="116837" cy="330575"/>
              </a:xfrm>
              <a:prstGeom prst="rect">
                <a:avLst/>
              </a:prstGeom>
              <a:effectLst/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0095AD0-BD15-5347-9354-1CD637B32A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-8853" r="138"/>
              <a:stretch/>
            </p:blipFill>
            <p:spPr>
              <a:xfrm>
                <a:off x="7038363" y="2830442"/>
                <a:ext cx="118630" cy="330575"/>
              </a:xfrm>
              <a:prstGeom prst="rect">
                <a:avLst/>
              </a:prstGeom>
              <a:effectLst/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D409CB2-C928-9C4B-AB78-3763D0538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30252" y="2897928"/>
                <a:ext cx="160810" cy="26019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747C4A5-F4F9-3F44-9D4F-09C81012B1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6716" r="21493"/>
              <a:stretch/>
            </p:blipFill>
            <p:spPr>
              <a:xfrm>
                <a:off x="7287740" y="2880371"/>
                <a:ext cx="188917" cy="305734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AE1D2B90-2384-9345-95B2-E2E0BFE03D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16716" r="21493"/>
              <a:stretch/>
            </p:blipFill>
            <p:spPr>
              <a:xfrm>
                <a:off x="7456015" y="2880371"/>
                <a:ext cx="188917" cy="3057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282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EFB093-0235-1A4A-BB73-F3C9C90908EE}"/>
              </a:ext>
            </a:extLst>
          </p:cNvPr>
          <p:cNvSpPr/>
          <p:nvPr/>
        </p:nvSpPr>
        <p:spPr>
          <a:xfrm>
            <a:off x="865936" y="3927582"/>
            <a:ext cx="4445093" cy="1460500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9366AB-DC06-E149-AB6F-98AE3254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49" y="1780513"/>
            <a:ext cx="5424637" cy="3607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CF0CE8-E1A7-CE47-82FF-0739FB6E84B2}"/>
              </a:ext>
            </a:extLst>
          </p:cNvPr>
          <p:cNvSpPr txBox="1"/>
          <p:nvPr/>
        </p:nvSpPr>
        <p:spPr>
          <a:xfrm>
            <a:off x="791658" y="2156428"/>
            <a:ext cx="4400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YOUR FEEDBACK: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NEXT STEPS:</a:t>
            </a:r>
          </a:p>
          <a:p>
            <a:endParaRPr lang="en-GB" sz="1200" b="1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200" b="1" dirty="0">
                <a:solidFill>
                  <a:srgbClr val="A53228"/>
                </a:solidFill>
                <a:latin typeface="Arial" charset="0"/>
                <a:ea typeface="Arial" charset="0"/>
                <a:cs typeface="Arial" charset="0"/>
              </a:rPr>
              <a:t>KEY SUCCESS MEASURES:</a:t>
            </a:r>
          </a:p>
          <a:p>
            <a:endParaRPr lang="en-GB" sz="1200" dirty="0">
              <a:solidFill>
                <a:srgbClr val="A5322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4A81A5FD-78CA-5841-839A-D3BCE3F0BE68}"/>
              </a:ext>
            </a:extLst>
          </p:cNvPr>
          <p:cNvSpPr/>
          <p:nvPr/>
        </p:nvSpPr>
        <p:spPr>
          <a:xfrm>
            <a:off x="865936" y="1780513"/>
            <a:ext cx="4445093" cy="312036"/>
          </a:xfrm>
          <a:prstGeom prst="rect">
            <a:avLst/>
          </a:prstGeom>
          <a:solidFill>
            <a:srgbClr val="A53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53228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016C7-ABCC-8B4E-8E26-DC78E05A1D51}"/>
              </a:ext>
            </a:extLst>
          </p:cNvPr>
          <p:cNvSpPr txBox="1"/>
          <p:nvPr/>
        </p:nvSpPr>
        <p:spPr>
          <a:xfrm>
            <a:off x="903392" y="1780513"/>
            <a:ext cx="28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&lt;CUSTOMER&gt; FEEDBACK</a:t>
            </a:r>
            <a:endParaRPr lang="en-US" sz="1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1246-9A1F-C44F-8A80-9ECB155BA923}"/>
              </a:ext>
            </a:extLst>
          </p:cNvPr>
          <p:cNvSpPr txBox="1"/>
          <p:nvPr/>
        </p:nvSpPr>
        <p:spPr>
          <a:xfrm>
            <a:off x="865936" y="822873"/>
            <a:ext cx="1001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4F48A3-3D57-0545-84BB-375D087B1AA5}"/>
              </a:ext>
            </a:extLst>
          </p:cNvPr>
          <p:cNvSpPr txBox="1"/>
          <p:nvPr/>
        </p:nvSpPr>
        <p:spPr>
          <a:xfrm>
            <a:off x="865936" y="3927582"/>
            <a:ext cx="4326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pl-PL" sz="1100" b="1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TIP: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Make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open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Although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already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asked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for feedback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few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worth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reconfirming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there</a:t>
            </a:r>
            <a:r>
              <a:rPr lang="en-US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anything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else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b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Customer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would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like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share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endParaRPr lang="en-US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If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you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direction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it</a:t>
            </a:r>
            <a:r>
              <a:rPr lang="ja-JP" altLang="pl-PL" sz="110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’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 </a:t>
            </a:r>
            <a:r>
              <a:rPr lang="pl-PL" altLang="ja-JP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important</a:t>
            </a:r>
            <a:r>
              <a:rPr lang="pl-PL" altLang="ja-JP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to: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discuss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key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factors</a:t>
            </a:r>
            <a:endParaRPr lang="pl-PL" sz="1100" dirty="0"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align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on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clear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next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steps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with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timelines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-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agree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how to track and measure</a:t>
            </a:r>
            <a:r>
              <a:rPr lang="pl-PL" sz="1100" dirty="0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the </a:t>
            </a:r>
            <a:r>
              <a:rPr lang="pl-PL" sz="1100" dirty="0" err="1"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success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99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8BF829-523B-A248-8F98-77FC0C997C9B}"/>
              </a:ext>
            </a:extLst>
          </p:cNvPr>
          <p:cNvSpPr txBox="1"/>
          <p:nvPr/>
        </p:nvSpPr>
        <p:spPr>
          <a:xfrm>
            <a:off x="5994400" y="4732053"/>
            <a:ext cx="619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E2B532-6015-C745-A69A-D62465231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715" y="5747716"/>
            <a:ext cx="1536970" cy="55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34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AD8E1E8-ED58-4B39-A3FC-F4BBBB62A7AE}"/>
              </a:ext>
            </a:extLst>
          </p:cNvPr>
          <p:cNvSpPr txBox="1"/>
          <p:nvPr/>
        </p:nvSpPr>
        <p:spPr>
          <a:xfrm>
            <a:off x="817296" y="815418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CUSTOMER SELL-IN – KA HYPER/SUPER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C944730-958A-4FBA-837A-026AA1A2FB73}"/>
              </a:ext>
            </a:extLst>
          </p:cNvPr>
          <p:cNvSpPr/>
          <p:nvPr/>
        </p:nvSpPr>
        <p:spPr>
          <a:xfrm>
            <a:off x="1261823" y="358829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79C551-2374-4968-BA4F-91AD391A7A58}"/>
              </a:ext>
            </a:extLst>
          </p:cNvPr>
          <p:cNvSpPr/>
          <p:nvPr/>
        </p:nvSpPr>
        <p:spPr>
          <a:xfrm>
            <a:off x="1274354" y="4540018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40471B4-9FD3-4C19-97CA-54E037ED2263}"/>
              </a:ext>
            </a:extLst>
          </p:cNvPr>
          <p:cNvSpPr/>
          <p:nvPr/>
        </p:nvSpPr>
        <p:spPr>
          <a:xfrm>
            <a:off x="1274354" y="2620362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0D151C-B91B-4AC8-9DAE-FD5117701A4C}"/>
              </a:ext>
            </a:extLst>
          </p:cNvPr>
          <p:cNvSpPr/>
          <p:nvPr/>
        </p:nvSpPr>
        <p:spPr>
          <a:xfrm>
            <a:off x="1261824" y="1673143"/>
            <a:ext cx="10064181" cy="704289"/>
          </a:xfrm>
          <a:prstGeom prst="roundRect">
            <a:avLst>
              <a:gd name="adj" fmla="val 0"/>
            </a:avLst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C417B2-2DAF-4097-8E02-CDD8D17C49FB}"/>
              </a:ext>
            </a:extLst>
          </p:cNvPr>
          <p:cNvSpPr txBox="1"/>
          <p:nvPr/>
        </p:nvSpPr>
        <p:spPr>
          <a:xfrm>
            <a:off x="1758051" y="1722993"/>
            <a:ext cx="956795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700" b="1">
                <a:solidFill>
                  <a:schemeClr val="bg1"/>
                </a:solidFill>
                <a:latin typeface="Gotham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Customer and our logo: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opening page and across template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customer logo first</a:t>
            </a:r>
            <a:endParaRPr lang="pl-PL" sz="1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2B828A-CC91-4DAD-985A-120B595A4D26}"/>
              </a:ext>
            </a:extLst>
          </p:cNvPr>
          <p:cNvSpPr txBox="1"/>
          <p:nvPr/>
        </p:nvSpPr>
        <p:spPr>
          <a:xfrm>
            <a:off x="1758051" y="2663916"/>
            <a:ext cx="620662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simple and concise: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deck you will find many examples for inspiration purpose. Each and every selling story is unique, focus on your objective, and based on that, craft the story.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6CE02D-9828-46C6-AD2B-7B38FA158359}"/>
              </a:ext>
            </a:extLst>
          </p:cNvPr>
          <p:cNvSpPr txBox="1"/>
          <p:nvPr/>
        </p:nvSpPr>
        <p:spPr>
          <a:xfrm>
            <a:off x="1758051" y="3624633"/>
            <a:ext cx="9488214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with clear </a:t>
            </a:r>
            <a:r>
              <a:rPr lang="pl-PL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unlock the potential?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bring it to life together – proposal for Customer XYZ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078E62-7B5E-47F3-AB5B-6E66089DFE4B}"/>
              </a:ext>
            </a:extLst>
          </p:cNvPr>
          <p:cNvSpPr/>
          <p:nvPr/>
        </p:nvSpPr>
        <p:spPr>
          <a:xfrm>
            <a:off x="923713" y="1675087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E8C799-DBBA-44A2-B6D9-939F26D11A25}"/>
              </a:ext>
            </a:extLst>
          </p:cNvPr>
          <p:cNvSpPr/>
          <p:nvPr/>
        </p:nvSpPr>
        <p:spPr>
          <a:xfrm>
            <a:off x="923715" y="2637376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0CD7D3-4ECF-4A5C-ACCA-E1EA9EDF015F}"/>
              </a:ext>
            </a:extLst>
          </p:cNvPr>
          <p:cNvSpPr/>
          <p:nvPr/>
        </p:nvSpPr>
        <p:spPr>
          <a:xfrm>
            <a:off x="923715" y="3599665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B4AD94E-E606-4CC3-9419-3187D1A16DB4}"/>
              </a:ext>
            </a:extLst>
          </p:cNvPr>
          <p:cNvSpPr/>
          <p:nvPr/>
        </p:nvSpPr>
        <p:spPr>
          <a:xfrm>
            <a:off x="923714" y="4561954"/>
            <a:ext cx="676220" cy="6762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8DA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2BD100-16C6-47E2-A613-B9E7650411D2}"/>
              </a:ext>
            </a:extLst>
          </p:cNvPr>
          <p:cNvSpPr txBox="1"/>
          <p:nvPr/>
        </p:nvSpPr>
        <p:spPr>
          <a:xfrm>
            <a:off x="1758051" y="4572277"/>
            <a:ext cx="9580484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1400" b="0">
                <a:solidFill>
                  <a:sysClr val="windowText" lastClr="000000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up!: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activated, track results, present the findings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 the Customer - build your future stories on successful practices from the past</a:t>
            </a:r>
            <a:endParaRPr lang="pl-PL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F97AF-C754-41BB-8EB7-8E604B8156B8}"/>
              </a:ext>
            </a:extLst>
          </p:cNvPr>
          <p:cNvSpPr txBox="1"/>
          <p:nvPr/>
        </p:nvSpPr>
        <p:spPr>
          <a:xfrm>
            <a:off x="817296" y="1210627"/>
            <a:ext cx="927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dirty="0">
                <a:solidFill>
                  <a:srgbClr val="F8DA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TIPS BEFORE YOU START!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8DA00"/>
              </a:solidFill>
              <a:effectLst/>
              <a:uLnTx/>
              <a:uFillTx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99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483FA6-DBFA-D940-82D3-FD6D2B8AF88D}"/>
              </a:ext>
            </a:extLst>
          </p:cNvPr>
          <p:cNvSpPr/>
          <p:nvPr/>
        </p:nvSpPr>
        <p:spPr>
          <a:xfrm>
            <a:off x="9770942" y="2641231"/>
            <a:ext cx="2431053" cy="4224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C94355-C464-491C-823F-195D0011AE81}"/>
              </a:ext>
            </a:extLst>
          </p:cNvPr>
          <p:cNvSpPr/>
          <p:nvPr/>
        </p:nvSpPr>
        <p:spPr>
          <a:xfrm>
            <a:off x="816964" y="5343786"/>
            <a:ext cx="69694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Moments in Value – Central Eastern Europe (CEE)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0FA8A5E-E4DD-D946-B271-116D6B1F6AC8}"/>
              </a:ext>
            </a:extLst>
          </p:cNvPr>
          <p:cNvGrpSpPr/>
          <p:nvPr/>
        </p:nvGrpSpPr>
        <p:grpSpPr>
          <a:xfrm>
            <a:off x="924596" y="2241146"/>
            <a:ext cx="6670366" cy="2554922"/>
            <a:chOff x="1038890" y="2571335"/>
            <a:chExt cx="10451319" cy="2952896"/>
          </a:xfrm>
          <a:solidFill>
            <a:srgbClr val="00FFFF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25CA33-ACC3-0F4E-857E-63AB0A245325}"/>
                </a:ext>
              </a:extLst>
            </p:cNvPr>
            <p:cNvSpPr/>
            <p:nvPr/>
          </p:nvSpPr>
          <p:spPr>
            <a:xfrm>
              <a:off x="1038890" y="5278280"/>
              <a:ext cx="292882" cy="24595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6881 h 3453608"/>
                <a:gd name="connsiteX4" fmla="*/ 0 w 288681"/>
                <a:gd name="connsiteY4" fmla="*/ 0 h 3453608"/>
                <a:gd name="connsiteX0" fmla="*/ 0 w 288681"/>
                <a:gd name="connsiteY0" fmla="*/ 89745 h 916626"/>
                <a:gd name="connsiteX1" fmla="*/ 288681 w 288681"/>
                <a:gd name="connsiteY1" fmla="*/ 263430 h 916626"/>
                <a:gd name="connsiteX2" fmla="*/ 270657 w 288681"/>
                <a:gd name="connsiteY2" fmla="*/ 653196 h 916626"/>
                <a:gd name="connsiteX3" fmla="*/ 0 w 288681"/>
                <a:gd name="connsiteY3" fmla="*/ 326626 h 916626"/>
                <a:gd name="connsiteX4" fmla="*/ 0 w 288681"/>
                <a:gd name="connsiteY4" fmla="*/ 89745 h 916626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88681"/>
                <a:gd name="connsiteY0" fmla="*/ 0 h 1414351"/>
                <a:gd name="connsiteX1" fmla="*/ 288681 w 288681"/>
                <a:gd name="connsiteY1" fmla="*/ 173685 h 1414351"/>
                <a:gd name="connsiteX2" fmla="*/ 270657 w 288681"/>
                <a:gd name="connsiteY2" fmla="*/ 1414351 h 1414351"/>
                <a:gd name="connsiteX3" fmla="*/ 0 w 288681"/>
                <a:gd name="connsiteY3" fmla="*/ 236881 h 1414351"/>
                <a:gd name="connsiteX4" fmla="*/ 0 w 288681"/>
                <a:gd name="connsiteY4" fmla="*/ 0 h 1414351"/>
                <a:gd name="connsiteX0" fmla="*/ 0 w 299446"/>
                <a:gd name="connsiteY0" fmla="*/ 244576 h 490527"/>
                <a:gd name="connsiteX1" fmla="*/ 288681 w 299446"/>
                <a:gd name="connsiteY1" fmla="*/ 418261 h 490527"/>
                <a:gd name="connsiteX2" fmla="*/ 292882 w 299446"/>
                <a:gd name="connsiteY2" fmla="*/ 490527 h 490527"/>
                <a:gd name="connsiteX3" fmla="*/ 0 w 299446"/>
                <a:gd name="connsiteY3" fmla="*/ 481457 h 490527"/>
                <a:gd name="connsiteX4" fmla="*/ 0 w 299446"/>
                <a:gd name="connsiteY4" fmla="*/ 244576 h 490527"/>
                <a:gd name="connsiteX0" fmla="*/ 0 w 338778"/>
                <a:gd name="connsiteY0" fmla="*/ 0 h 340418"/>
                <a:gd name="connsiteX1" fmla="*/ 288681 w 338778"/>
                <a:gd name="connsiteY1" fmla="*/ 173685 h 340418"/>
                <a:gd name="connsiteX2" fmla="*/ 292882 w 338778"/>
                <a:gd name="connsiteY2" fmla="*/ 245951 h 340418"/>
                <a:gd name="connsiteX3" fmla="*/ 0 w 338778"/>
                <a:gd name="connsiteY3" fmla="*/ 236881 h 340418"/>
                <a:gd name="connsiteX4" fmla="*/ 0 w 338778"/>
                <a:gd name="connsiteY4" fmla="*/ 0 h 340418"/>
                <a:gd name="connsiteX0" fmla="*/ 0 w 339456"/>
                <a:gd name="connsiteY0" fmla="*/ 0 h 245951"/>
                <a:gd name="connsiteX1" fmla="*/ 288681 w 339456"/>
                <a:gd name="connsiteY1" fmla="*/ 173685 h 245951"/>
                <a:gd name="connsiteX2" fmla="*/ 292882 w 339456"/>
                <a:gd name="connsiteY2" fmla="*/ 245951 h 245951"/>
                <a:gd name="connsiteX3" fmla="*/ 0 w 339456"/>
                <a:gd name="connsiteY3" fmla="*/ 236881 h 245951"/>
                <a:gd name="connsiteX4" fmla="*/ 0 w 339456"/>
                <a:gd name="connsiteY4" fmla="*/ 0 h 245951"/>
                <a:gd name="connsiteX0" fmla="*/ 0 w 333873"/>
                <a:gd name="connsiteY0" fmla="*/ 0 h 245951"/>
                <a:gd name="connsiteX1" fmla="*/ 288681 w 333873"/>
                <a:gd name="connsiteY1" fmla="*/ 173685 h 245951"/>
                <a:gd name="connsiteX2" fmla="*/ 292882 w 333873"/>
                <a:gd name="connsiteY2" fmla="*/ 245951 h 245951"/>
                <a:gd name="connsiteX3" fmla="*/ 0 w 333873"/>
                <a:gd name="connsiteY3" fmla="*/ 236881 h 245951"/>
                <a:gd name="connsiteX4" fmla="*/ 0 w 333873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  <a:gd name="connsiteX0" fmla="*/ 0 w 292882"/>
                <a:gd name="connsiteY0" fmla="*/ 0 h 245951"/>
                <a:gd name="connsiteX1" fmla="*/ 288681 w 292882"/>
                <a:gd name="connsiteY1" fmla="*/ 173685 h 245951"/>
                <a:gd name="connsiteX2" fmla="*/ 292882 w 292882"/>
                <a:gd name="connsiteY2" fmla="*/ 245951 h 245951"/>
                <a:gd name="connsiteX3" fmla="*/ 0 w 292882"/>
                <a:gd name="connsiteY3" fmla="*/ 236881 h 245951"/>
                <a:gd name="connsiteX4" fmla="*/ 0 w 292882"/>
                <a:gd name="connsiteY4" fmla="*/ 0 h 24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2882" h="245951">
                  <a:moveTo>
                    <a:pt x="0" y="0"/>
                  </a:moveTo>
                  <a:lnTo>
                    <a:pt x="288681" y="173685"/>
                  </a:lnTo>
                  <a:cubicBezTo>
                    <a:pt x="261578" y="229479"/>
                    <a:pt x="291410" y="234607"/>
                    <a:pt x="292882" y="245951"/>
                  </a:cubicBezTo>
                  <a:cubicBezTo>
                    <a:pt x="284155" y="227053"/>
                    <a:pt x="97627" y="239904"/>
                    <a:pt x="0" y="23688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71" name="Rectangle 4">
              <a:extLst>
                <a:ext uri="{FF2B5EF4-FFF2-40B4-BE49-F238E27FC236}">
                  <a16:creationId xmlns:a16="http://schemas.microsoft.com/office/drawing/2014/main" id="{C6D00F2E-E9D5-FA42-88B7-4C0EFBB8B3BC}"/>
                </a:ext>
              </a:extLst>
            </p:cNvPr>
            <p:cNvSpPr/>
            <p:nvPr/>
          </p:nvSpPr>
          <p:spPr>
            <a:xfrm>
              <a:off x="1817370" y="5106724"/>
              <a:ext cx="291856" cy="39923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0" name="Rectangle 4">
              <a:extLst>
                <a:ext uri="{FF2B5EF4-FFF2-40B4-BE49-F238E27FC236}">
                  <a16:creationId xmlns:a16="http://schemas.microsoft.com/office/drawing/2014/main" id="{C64900CD-3466-0A40-A7DB-7243F89679C6}"/>
                </a:ext>
              </a:extLst>
            </p:cNvPr>
            <p:cNvSpPr/>
            <p:nvPr/>
          </p:nvSpPr>
          <p:spPr>
            <a:xfrm>
              <a:off x="8859860" y="3755003"/>
              <a:ext cx="288680" cy="175102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4526 w 288681"/>
                <a:gd name="connsiteY3" fmla="*/ 1737978 h 3453608"/>
                <a:gd name="connsiteX4" fmla="*/ 0 w 288681"/>
                <a:gd name="connsiteY4" fmla="*/ 0 h 345360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  <a:gd name="connsiteX0" fmla="*/ 0 w 288681"/>
                <a:gd name="connsiteY0" fmla="*/ 0 h 1737978"/>
                <a:gd name="connsiteX1" fmla="*/ 288681 w 288681"/>
                <a:gd name="connsiteY1" fmla="*/ 173685 h 1737978"/>
                <a:gd name="connsiteX2" fmla="*/ 286985 w 288681"/>
                <a:gd name="connsiteY2" fmla="*/ 1737976 h 1737978"/>
                <a:gd name="connsiteX3" fmla="*/ 4526 w 288681"/>
                <a:gd name="connsiteY3" fmla="*/ 1737978 h 1737978"/>
                <a:gd name="connsiteX4" fmla="*/ 0 w 288681"/>
                <a:gd name="connsiteY4" fmla="*/ 0 h 173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1737978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2" y="517491"/>
                    <a:pt x="286985" y="1737976"/>
                  </a:cubicBezTo>
                  <a:lnTo>
                    <a:pt x="4526" y="1737978"/>
                  </a:lnTo>
                  <a:cubicBezTo>
                    <a:pt x="3017" y="1158652"/>
                    <a:pt x="1509" y="5793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1" name="Rectangle 4">
              <a:extLst>
                <a:ext uri="{FF2B5EF4-FFF2-40B4-BE49-F238E27FC236}">
                  <a16:creationId xmlns:a16="http://schemas.microsoft.com/office/drawing/2014/main" id="{9BB0B945-6E64-794C-B28D-8E75F2BC0FFB}"/>
                </a:ext>
              </a:extLst>
            </p:cNvPr>
            <p:cNvSpPr/>
            <p:nvPr/>
          </p:nvSpPr>
          <p:spPr>
            <a:xfrm>
              <a:off x="9644874" y="3245259"/>
              <a:ext cx="288680" cy="2261888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2389826 h 3453608"/>
                <a:gd name="connsiteX4" fmla="*/ 0 w 288681"/>
                <a:gd name="connsiteY4" fmla="*/ 0 h 3453608"/>
                <a:gd name="connsiteX0" fmla="*/ 0 w 288681"/>
                <a:gd name="connsiteY0" fmla="*/ 0 h 2394352"/>
                <a:gd name="connsiteX1" fmla="*/ 288681 w 288681"/>
                <a:gd name="connsiteY1" fmla="*/ 173685 h 2394352"/>
                <a:gd name="connsiteX2" fmla="*/ 282458 w 288681"/>
                <a:gd name="connsiteY2" fmla="*/ 2394352 h 2394352"/>
                <a:gd name="connsiteX3" fmla="*/ 0 w 288681"/>
                <a:gd name="connsiteY3" fmla="*/ 2389826 h 2394352"/>
                <a:gd name="connsiteX4" fmla="*/ 0 w 288681"/>
                <a:gd name="connsiteY4" fmla="*/ 0 h 23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2394352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84161" y="300208"/>
                    <a:pt x="282458" y="2394352"/>
                  </a:cubicBezTo>
                  <a:lnTo>
                    <a:pt x="0" y="23898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3" name="Rectangle 4">
              <a:extLst>
                <a:ext uri="{FF2B5EF4-FFF2-40B4-BE49-F238E27FC236}">
                  <a16:creationId xmlns:a16="http://schemas.microsoft.com/office/drawing/2014/main" id="{813D48B4-C4F4-1045-A35F-AC620172277B}"/>
                </a:ext>
              </a:extLst>
            </p:cNvPr>
            <p:cNvSpPr/>
            <p:nvPr/>
          </p:nvSpPr>
          <p:spPr>
            <a:xfrm>
              <a:off x="11197001" y="2571335"/>
              <a:ext cx="293208" cy="293850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3200112 h 3453608"/>
                <a:gd name="connsiteX4" fmla="*/ 4527 w 293208"/>
                <a:gd name="connsiteY4" fmla="*/ 0 h 3453608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82458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  <a:gd name="connsiteX0" fmla="*/ 4527 w 293208"/>
                <a:gd name="connsiteY0" fmla="*/ 0 h 3213691"/>
                <a:gd name="connsiteX1" fmla="*/ 293208 w 293208"/>
                <a:gd name="connsiteY1" fmla="*/ 173685 h 3213691"/>
                <a:gd name="connsiteX2" fmla="*/ 291512 w 293208"/>
                <a:gd name="connsiteY2" fmla="*/ 3213691 h 3213691"/>
                <a:gd name="connsiteX3" fmla="*/ 0 w 293208"/>
                <a:gd name="connsiteY3" fmla="*/ 3200112 h 3213691"/>
                <a:gd name="connsiteX4" fmla="*/ 4527 w 293208"/>
                <a:gd name="connsiteY4" fmla="*/ 0 h 3213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3213691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1119547"/>
                    <a:pt x="291512" y="3213691"/>
                  </a:cubicBezTo>
                  <a:lnTo>
                    <a:pt x="0" y="3200112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6" name="Rectangle 4">
              <a:extLst>
                <a:ext uri="{FF2B5EF4-FFF2-40B4-BE49-F238E27FC236}">
                  <a16:creationId xmlns:a16="http://schemas.microsoft.com/office/drawing/2014/main" id="{324800E8-61B8-4141-B1E4-851584A21694}"/>
                </a:ext>
              </a:extLst>
            </p:cNvPr>
            <p:cNvSpPr/>
            <p:nvPr/>
          </p:nvSpPr>
          <p:spPr>
            <a:xfrm>
              <a:off x="2606405" y="5100183"/>
              <a:ext cx="291856" cy="412893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008859 h 3453608"/>
                <a:gd name="connsiteX4" fmla="*/ 0 w 288681"/>
                <a:gd name="connsiteY4" fmla="*/ 0 h 3453608"/>
                <a:gd name="connsiteX0" fmla="*/ 0 w 290526"/>
                <a:gd name="connsiteY0" fmla="*/ 0 h 1018383"/>
                <a:gd name="connsiteX1" fmla="*/ 288681 w 290526"/>
                <a:gd name="connsiteY1" fmla="*/ 173685 h 1018383"/>
                <a:gd name="connsiteX2" fmla="*/ 290160 w 290526"/>
                <a:gd name="connsiteY2" fmla="*/ 1018383 h 1018383"/>
                <a:gd name="connsiteX3" fmla="*/ 0 w 290526"/>
                <a:gd name="connsiteY3" fmla="*/ 1008859 h 1018383"/>
                <a:gd name="connsiteX4" fmla="*/ 0 w 290526"/>
                <a:gd name="connsiteY4" fmla="*/ 0 h 1018383"/>
                <a:gd name="connsiteX0" fmla="*/ 0 w 290168"/>
                <a:gd name="connsiteY0" fmla="*/ 0 h 1284193"/>
                <a:gd name="connsiteX1" fmla="*/ 288681 w 290168"/>
                <a:gd name="connsiteY1" fmla="*/ 173685 h 1284193"/>
                <a:gd name="connsiteX2" fmla="*/ 290160 w 290168"/>
                <a:gd name="connsiteY2" fmla="*/ 1018383 h 1284193"/>
                <a:gd name="connsiteX3" fmla="*/ 0 w 290168"/>
                <a:gd name="connsiteY3" fmla="*/ 1008859 h 1284193"/>
                <a:gd name="connsiteX4" fmla="*/ 0 w 290168"/>
                <a:gd name="connsiteY4" fmla="*/ 0 h 1284193"/>
                <a:gd name="connsiteX0" fmla="*/ 0 w 288681"/>
                <a:gd name="connsiteY0" fmla="*/ 0 h 1088000"/>
                <a:gd name="connsiteX1" fmla="*/ 288681 w 288681"/>
                <a:gd name="connsiteY1" fmla="*/ 173685 h 1088000"/>
                <a:gd name="connsiteX2" fmla="*/ 286985 w 288681"/>
                <a:gd name="connsiteY2" fmla="*/ 386558 h 1088000"/>
                <a:gd name="connsiteX3" fmla="*/ 0 w 288681"/>
                <a:gd name="connsiteY3" fmla="*/ 1008859 h 1088000"/>
                <a:gd name="connsiteX4" fmla="*/ 0 w 288681"/>
                <a:gd name="connsiteY4" fmla="*/ 0 h 1088000"/>
                <a:gd name="connsiteX0" fmla="*/ 0 w 288681"/>
                <a:gd name="connsiteY0" fmla="*/ 0 h 1142523"/>
                <a:gd name="connsiteX1" fmla="*/ 288681 w 288681"/>
                <a:gd name="connsiteY1" fmla="*/ 173685 h 1142523"/>
                <a:gd name="connsiteX2" fmla="*/ 286985 w 288681"/>
                <a:gd name="connsiteY2" fmla="*/ 386558 h 1142523"/>
                <a:gd name="connsiteX3" fmla="*/ 0 w 288681"/>
                <a:gd name="connsiteY3" fmla="*/ 1008859 h 1142523"/>
                <a:gd name="connsiteX4" fmla="*/ 0 w 288681"/>
                <a:gd name="connsiteY4" fmla="*/ 0 h 1142523"/>
                <a:gd name="connsiteX0" fmla="*/ 0 w 288681"/>
                <a:gd name="connsiteY0" fmla="*/ 0 h 1008872"/>
                <a:gd name="connsiteX1" fmla="*/ 288681 w 288681"/>
                <a:gd name="connsiteY1" fmla="*/ 173685 h 1008872"/>
                <a:gd name="connsiteX2" fmla="*/ 286985 w 288681"/>
                <a:gd name="connsiteY2" fmla="*/ 386558 h 1008872"/>
                <a:gd name="connsiteX3" fmla="*/ 0 w 288681"/>
                <a:gd name="connsiteY3" fmla="*/ 1008859 h 1008872"/>
                <a:gd name="connsiteX4" fmla="*/ 0 w 288681"/>
                <a:gd name="connsiteY4" fmla="*/ 0 h 1008872"/>
                <a:gd name="connsiteX0" fmla="*/ 3175 w 311840"/>
                <a:gd name="connsiteY0" fmla="*/ 0 h 400052"/>
                <a:gd name="connsiteX1" fmla="*/ 291856 w 311840"/>
                <a:gd name="connsiteY1" fmla="*/ 173685 h 400052"/>
                <a:gd name="connsiteX2" fmla="*/ 290160 w 311840"/>
                <a:gd name="connsiteY2" fmla="*/ 386558 h 400052"/>
                <a:gd name="connsiteX3" fmla="*/ 0 w 311840"/>
                <a:gd name="connsiteY3" fmla="*/ 377034 h 400052"/>
                <a:gd name="connsiteX4" fmla="*/ 3175 w 311840"/>
                <a:gd name="connsiteY4" fmla="*/ 0 h 400052"/>
                <a:gd name="connsiteX0" fmla="*/ 3175 w 318895"/>
                <a:gd name="connsiteY0" fmla="*/ 0 h 393135"/>
                <a:gd name="connsiteX1" fmla="*/ 291856 w 318895"/>
                <a:gd name="connsiteY1" fmla="*/ 173685 h 393135"/>
                <a:gd name="connsiteX2" fmla="*/ 290160 w 318895"/>
                <a:gd name="connsiteY2" fmla="*/ 386558 h 393135"/>
                <a:gd name="connsiteX3" fmla="*/ 0 w 318895"/>
                <a:gd name="connsiteY3" fmla="*/ 377034 h 393135"/>
                <a:gd name="connsiteX4" fmla="*/ 3175 w 318895"/>
                <a:gd name="connsiteY4" fmla="*/ 0 h 393135"/>
                <a:gd name="connsiteX0" fmla="*/ 3175 w 292091"/>
                <a:gd name="connsiteY0" fmla="*/ 0 h 433789"/>
                <a:gd name="connsiteX1" fmla="*/ 291856 w 292091"/>
                <a:gd name="connsiteY1" fmla="*/ 173685 h 433789"/>
                <a:gd name="connsiteX2" fmla="*/ 290160 w 292091"/>
                <a:gd name="connsiteY2" fmla="*/ 386558 h 433789"/>
                <a:gd name="connsiteX3" fmla="*/ 0 w 292091"/>
                <a:gd name="connsiteY3" fmla="*/ 377034 h 433789"/>
                <a:gd name="connsiteX4" fmla="*/ 3175 w 292091"/>
                <a:gd name="connsiteY4" fmla="*/ 0 h 433789"/>
                <a:gd name="connsiteX0" fmla="*/ 3175 w 306196"/>
                <a:gd name="connsiteY0" fmla="*/ 0 h 387926"/>
                <a:gd name="connsiteX1" fmla="*/ 291856 w 306196"/>
                <a:gd name="connsiteY1" fmla="*/ 173685 h 387926"/>
                <a:gd name="connsiteX2" fmla="*/ 290160 w 306196"/>
                <a:gd name="connsiteY2" fmla="*/ 386558 h 387926"/>
                <a:gd name="connsiteX3" fmla="*/ 0 w 306196"/>
                <a:gd name="connsiteY3" fmla="*/ 377034 h 387926"/>
                <a:gd name="connsiteX4" fmla="*/ 3175 w 306196"/>
                <a:gd name="connsiteY4" fmla="*/ 0 h 387926"/>
                <a:gd name="connsiteX0" fmla="*/ 3175 w 291856"/>
                <a:gd name="connsiteY0" fmla="*/ 0 h 387412"/>
                <a:gd name="connsiteX1" fmla="*/ 291856 w 291856"/>
                <a:gd name="connsiteY1" fmla="*/ 173685 h 387412"/>
                <a:gd name="connsiteX2" fmla="*/ 290160 w 291856"/>
                <a:gd name="connsiteY2" fmla="*/ 386558 h 387412"/>
                <a:gd name="connsiteX3" fmla="*/ 0 w 291856"/>
                <a:gd name="connsiteY3" fmla="*/ 377034 h 387412"/>
                <a:gd name="connsiteX4" fmla="*/ 3175 w 291856"/>
                <a:gd name="connsiteY4" fmla="*/ 0 h 38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856" h="387412">
                  <a:moveTo>
                    <a:pt x="3175" y="0"/>
                  </a:moveTo>
                  <a:lnTo>
                    <a:pt x="291856" y="173685"/>
                  </a:lnTo>
                  <a:cubicBezTo>
                    <a:pt x="290153" y="308854"/>
                    <a:pt x="288002" y="397117"/>
                    <a:pt x="290160" y="386558"/>
                  </a:cubicBezTo>
                  <a:cubicBezTo>
                    <a:pt x="292318" y="375999"/>
                    <a:pt x="96720" y="380209"/>
                    <a:pt x="0" y="377034"/>
                  </a:cubicBezTo>
                  <a:cubicBezTo>
                    <a:pt x="1058" y="251356"/>
                    <a:pt x="2117" y="125678"/>
                    <a:pt x="317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CDFD5E5-4283-1746-863E-56EBA5872D71}"/>
              </a:ext>
            </a:extLst>
          </p:cNvPr>
          <p:cNvGrpSpPr/>
          <p:nvPr/>
        </p:nvGrpSpPr>
        <p:grpSpPr>
          <a:xfrm>
            <a:off x="2435997" y="2540777"/>
            <a:ext cx="4658874" cy="2251578"/>
            <a:chOff x="3406995" y="2917640"/>
            <a:chExt cx="7299656" cy="2602302"/>
          </a:xfrm>
          <a:solidFill>
            <a:srgbClr val="00CE00"/>
          </a:solidFill>
        </p:grpSpPr>
        <p:sp>
          <p:nvSpPr>
            <p:cNvPr id="73" name="Rectangle 4">
              <a:extLst>
                <a:ext uri="{FF2B5EF4-FFF2-40B4-BE49-F238E27FC236}">
                  <a16:creationId xmlns:a16="http://schemas.microsoft.com/office/drawing/2014/main" id="{6979266B-9CF7-6F49-8068-53606C0F49E4}"/>
                </a:ext>
              </a:extLst>
            </p:cNvPr>
            <p:cNvSpPr/>
            <p:nvPr/>
          </p:nvSpPr>
          <p:spPr>
            <a:xfrm>
              <a:off x="3406995" y="4937618"/>
              <a:ext cx="288973" cy="577464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3175 w 288681"/>
                <a:gd name="connsiteY3" fmla="*/ 669134 h 3453608"/>
                <a:gd name="connsiteX4" fmla="*/ 0 w 288681"/>
                <a:gd name="connsiteY4" fmla="*/ 0 h 3453608"/>
                <a:gd name="connsiteX0" fmla="*/ 0 w 288681"/>
                <a:gd name="connsiteY0" fmla="*/ 0 h 842451"/>
                <a:gd name="connsiteX1" fmla="*/ 288681 w 288681"/>
                <a:gd name="connsiteY1" fmla="*/ 173685 h 842451"/>
                <a:gd name="connsiteX2" fmla="*/ 286985 w 288681"/>
                <a:gd name="connsiteY2" fmla="*/ 675483 h 842451"/>
                <a:gd name="connsiteX3" fmla="*/ 3175 w 288681"/>
                <a:gd name="connsiteY3" fmla="*/ 669134 h 842451"/>
                <a:gd name="connsiteX4" fmla="*/ 0 w 288681"/>
                <a:gd name="connsiteY4" fmla="*/ 0 h 842451"/>
                <a:gd name="connsiteX0" fmla="*/ 0 w 288681"/>
                <a:gd name="connsiteY0" fmla="*/ 0 h 1178775"/>
                <a:gd name="connsiteX1" fmla="*/ 288681 w 288681"/>
                <a:gd name="connsiteY1" fmla="*/ 173685 h 1178775"/>
                <a:gd name="connsiteX2" fmla="*/ 286985 w 288681"/>
                <a:gd name="connsiteY2" fmla="*/ 675483 h 1178775"/>
                <a:gd name="connsiteX3" fmla="*/ 3175 w 288681"/>
                <a:gd name="connsiteY3" fmla="*/ 669134 h 1178775"/>
                <a:gd name="connsiteX4" fmla="*/ 0 w 288681"/>
                <a:gd name="connsiteY4" fmla="*/ 0 h 1178775"/>
                <a:gd name="connsiteX0" fmla="*/ 0 w 288973"/>
                <a:gd name="connsiteY0" fmla="*/ 0 h 675483"/>
                <a:gd name="connsiteX1" fmla="*/ 288681 w 288973"/>
                <a:gd name="connsiteY1" fmla="*/ 173685 h 675483"/>
                <a:gd name="connsiteX2" fmla="*/ 286985 w 288973"/>
                <a:gd name="connsiteY2" fmla="*/ 675483 h 675483"/>
                <a:gd name="connsiteX3" fmla="*/ 3175 w 288973"/>
                <a:gd name="connsiteY3" fmla="*/ 669134 h 675483"/>
                <a:gd name="connsiteX4" fmla="*/ 0 w 288973"/>
                <a:gd name="connsiteY4" fmla="*/ 0 h 67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973" h="675483">
                  <a:moveTo>
                    <a:pt x="0" y="0"/>
                  </a:moveTo>
                  <a:lnTo>
                    <a:pt x="288681" y="173685"/>
                  </a:lnTo>
                  <a:cubicBezTo>
                    <a:pt x="290153" y="499354"/>
                    <a:pt x="285513" y="394264"/>
                    <a:pt x="286985" y="675483"/>
                  </a:cubicBezTo>
                  <a:lnTo>
                    <a:pt x="3175" y="669134"/>
                  </a:lnTo>
                  <a:cubicBezTo>
                    <a:pt x="2117" y="446089"/>
                    <a:pt x="1058" y="22304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4" name="Rectangle 4">
              <a:extLst>
                <a:ext uri="{FF2B5EF4-FFF2-40B4-BE49-F238E27FC236}">
                  <a16:creationId xmlns:a16="http://schemas.microsoft.com/office/drawing/2014/main" id="{245D926B-AC4A-B946-9F09-CF3304097F46}"/>
                </a:ext>
              </a:extLst>
            </p:cNvPr>
            <p:cNvSpPr/>
            <p:nvPr/>
          </p:nvSpPr>
          <p:spPr>
            <a:xfrm>
              <a:off x="4168629" y="4767226"/>
              <a:ext cx="288680" cy="731616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808834 h 3453608"/>
                <a:gd name="connsiteX4" fmla="*/ 0 w 288681"/>
                <a:gd name="connsiteY4" fmla="*/ 0 h 3453608"/>
                <a:gd name="connsiteX0" fmla="*/ 0 w 288681"/>
                <a:gd name="connsiteY0" fmla="*/ 0 h 866413"/>
                <a:gd name="connsiteX1" fmla="*/ 288681 w 288681"/>
                <a:gd name="connsiteY1" fmla="*/ 173685 h 866413"/>
                <a:gd name="connsiteX2" fmla="*/ 286985 w 288681"/>
                <a:gd name="connsiteY2" fmla="*/ 837408 h 866413"/>
                <a:gd name="connsiteX3" fmla="*/ 0 w 288681"/>
                <a:gd name="connsiteY3" fmla="*/ 808834 h 866413"/>
                <a:gd name="connsiteX4" fmla="*/ 0 w 288681"/>
                <a:gd name="connsiteY4" fmla="*/ 0 h 866413"/>
                <a:gd name="connsiteX0" fmla="*/ 0 w 288681"/>
                <a:gd name="connsiteY0" fmla="*/ 0 h 1181277"/>
                <a:gd name="connsiteX1" fmla="*/ 288681 w 288681"/>
                <a:gd name="connsiteY1" fmla="*/ 173685 h 1181277"/>
                <a:gd name="connsiteX2" fmla="*/ 286985 w 288681"/>
                <a:gd name="connsiteY2" fmla="*/ 837408 h 1181277"/>
                <a:gd name="connsiteX3" fmla="*/ 0 w 288681"/>
                <a:gd name="connsiteY3" fmla="*/ 808834 h 1181277"/>
                <a:gd name="connsiteX4" fmla="*/ 0 w 288681"/>
                <a:gd name="connsiteY4" fmla="*/ 0 h 1181277"/>
                <a:gd name="connsiteX0" fmla="*/ 0 w 288681"/>
                <a:gd name="connsiteY0" fmla="*/ 0 h 837408"/>
                <a:gd name="connsiteX1" fmla="*/ 288681 w 288681"/>
                <a:gd name="connsiteY1" fmla="*/ 173685 h 837408"/>
                <a:gd name="connsiteX2" fmla="*/ 286985 w 288681"/>
                <a:gd name="connsiteY2" fmla="*/ 837408 h 837408"/>
                <a:gd name="connsiteX3" fmla="*/ 0 w 288681"/>
                <a:gd name="connsiteY3" fmla="*/ 808834 h 837408"/>
                <a:gd name="connsiteX4" fmla="*/ 0 w 288681"/>
                <a:gd name="connsiteY4" fmla="*/ 0 h 8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681" h="837408">
                  <a:moveTo>
                    <a:pt x="0" y="0"/>
                  </a:moveTo>
                  <a:lnTo>
                    <a:pt x="288681" y="173685"/>
                  </a:lnTo>
                  <a:cubicBezTo>
                    <a:pt x="283803" y="842254"/>
                    <a:pt x="288688" y="372039"/>
                    <a:pt x="286985" y="837408"/>
                  </a:cubicBezTo>
                  <a:lnTo>
                    <a:pt x="0" y="80883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5" name="Rectangle 4">
              <a:extLst>
                <a:ext uri="{FF2B5EF4-FFF2-40B4-BE49-F238E27FC236}">
                  <a16:creationId xmlns:a16="http://schemas.microsoft.com/office/drawing/2014/main" id="{32E833A1-6D99-2545-98BB-8F2E64F1271A}"/>
                </a:ext>
              </a:extLst>
            </p:cNvPr>
            <p:cNvSpPr/>
            <p:nvPr/>
          </p:nvSpPr>
          <p:spPr>
            <a:xfrm>
              <a:off x="4951437" y="4428211"/>
              <a:ext cx="290159" cy="1080900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78" name="Rectangle 4">
              <a:extLst>
                <a:ext uri="{FF2B5EF4-FFF2-40B4-BE49-F238E27FC236}">
                  <a16:creationId xmlns:a16="http://schemas.microsoft.com/office/drawing/2014/main" id="{42D6ACAE-0E5E-A441-A18B-7AD3E14A018D}"/>
                </a:ext>
              </a:extLst>
            </p:cNvPr>
            <p:cNvSpPr/>
            <p:nvPr/>
          </p:nvSpPr>
          <p:spPr>
            <a:xfrm>
              <a:off x="7294774" y="4262410"/>
              <a:ext cx="291512" cy="1244077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2" name="Rectangle 4">
              <a:extLst>
                <a:ext uri="{FF2B5EF4-FFF2-40B4-BE49-F238E27FC236}">
                  <a16:creationId xmlns:a16="http://schemas.microsoft.com/office/drawing/2014/main" id="{3F2B7A88-DBE5-024C-8E40-7D262E5EFD11}"/>
                </a:ext>
              </a:extLst>
            </p:cNvPr>
            <p:cNvSpPr/>
            <p:nvPr/>
          </p:nvSpPr>
          <p:spPr>
            <a:xfrm>
              <a:off x="10413443" y="2917640"/>
              <a:ext cx="293208" cy="260230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4527 w 293208"/>
                <a:gd name="connsiteY0" fmla="*/ 0 h 3453608"/>
                <a:gd name="connsiteX1" fmla="*/ 293208 w 293208"/>
                <a:gd name="connsiteY1" fmla="*/ 173685 h 3453608"/>
                <a:gd name="connsiteX2" fmla="*/ 291512 w 293208"/>
                <a:gd name="connsiteY2" fmla="*/ 3453608 h 3453608"/>
                <a:gd name="connsiteX3" fmla="*/ 0 w 293208"/>
                <a:gd name="connsiteY3" fmla="*/ 2761019 h 3453608"/>
                <a:gd name="connsiteX4" fmla="*/ 4527 w 293208"/>
                <a:gd name="connsiteY4" fmla="*/ 0 h 3453608"/>
                <a:gd name="connsiteX0" fmla="*/ 4527 w 293208"/>
                <a:gd name="connsiteY0" fmla="*/ 0 h 2779125"/>
                <a:gd name="connsiteX1" fmla="*/ 293208 w 293208"/>
                <a:gd name="connsiteY1" fmla="*/ 173685 h 2779125"/>
                <a:gd name="connsiteX2" fmla="*/ 291512 w 293208"/>
                <a:gd name="connsiteY2" fmla="*/ 2779125 h 2779125"/>
                <a:gd name="connsiteX3" fmla="*/ 0 w 293208"/>
                <a:gd name="connsiteY3" fmla="*/ 2761019 h 2779125"/>
                <a:gd name="connsiteX4" fmla="*/ 4527 w 293208"/>
                <a:gd name="connsiteY4" fmla="*/ 0 h 277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208" h="2779125">
                  <a:moveTo>
                    <a:pt x="4527" y="0"/>
                  </a:moveTo>
                  <a:lnTo>
                    <a:pt x="293208" y="173685"/>
                  </a:lnTo>
                  <a:cubicBezTo>
                    <a:pt x="291505" y="2267829"/>
                    <a:pt x="293215" y="684981"/>
                    <a:pt x="291512" y="2779125"/>
                  </a:cubicBezTo>
                  <a:lnTo>
                    <a:pt x="0" y="2761019"/>
                  </a:lnTo>
                  <a:lnTo>
                    <a:pt x="4527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7" name="Rectangle 4">
              <a:extLst>
                <a:ext uri="{FF2B5EF4-FFF2-40B4-BE49-F238E27FC236}">
                  <a16:creationId xmlns:a16="http://schemas.microsoft.com/office/drawing/2014/main" id="{F624E511-C94D-A840-9D97-8D3117E3FC01}"/>
                </a:ext>
              </a:extLst>
            </p:cNvPr>
            <p:cNvSpPr/>
            <p:nvPr/>
          </p:nvSpPr>
          <p:spPr>
            <a:xfrm>
              <a:off x="5737496" y="4428209"/>
              <a:ext cx="290159" cy="1077741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  <p:sp>
          <p:nvSpPr>
            <p:cNvPr id="88" name="Rectangle 4">
              <a:extLst>
                <a:ext uri="{FF2B5EF4-FFF2-40B4-BE49-F238E27FC236}">
                  <a16:creationId xmlns:a16="http://schemas.microsoft.com/office/drawing/2014/main" id="{9E18F223-1053-9D4F-A51C-A5CC1A6EE047}"/>
                </a:ext>
              </a:extLst>
            </p:cNvPr>
            <p:cNvSpPr/>
            <p:nvPr/>
          </p:nvSpPr>
          <p:spPr>
            <a:xfrm>
              <a:off x="6520198" y="4428209"/>
              <a:ext cx="290159" cy="10777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132684 h 3453608"/>
                <a:gd name="connsiteX4" fmla="*/ 0 w 288681"/>
                <a:gd name="connsiteY4" fmla="*/ 0 h 3453608"/>
                <a:gd name="connsiteX0" fmla="*/ 0 w 290526"/>
                <a:gd name="connsiteY0" fmla="*/ 0 h 1139033"/>
                <a:gd name="connsiteX1" fmla="*/ 288681 w 290526"/>
                <a:gd name="connsiteY1" fmla="*/ 173685 h 1139033"/>
                <a:gd name="connsiteX2" fmla="*/ 290160 w 290526"/>
                <a:gd name="connsiteY2" fmla="*/ 1139033 h 1139033"/>
                <a:gd name="connsiteX3" fmla="*/ 0 w 290526"/>
                <a:gd name="connsiteY3" fmla="*/ 1132684 h 1139033"/>
                <a:gd name="connsiteX4" fmla="*/ 0 w 290526"/>
                <a:gd name="connsiteY4" fmla="*/ 0 h 1139033"/>
                <a:gd name="connsiteX0" fmla="*/ 0 w 290160"/>
                <a:gd name="connsiteY0" fmla="*/ 0 h 1172917"/>
                <a:gd name="connsiteX1" fmla="*/ 288681 w 290160"/>
                <a:gd name="connsiteY1" fmla="*/ 173685 h 1172917"/>
                <a:gd name="connsiteX2" fmla="*/ 290160 w 290160"/>
                <a:gd name="connsiteY2" fmla="*/ 1139033 h 1172917"/>
                <a:gd name="connsiteX3" fmla="*/ 0 w 290160"/>
                <a:gd name="connsiteY3" fmla="*/ 1132684 h 1172917"/>
                <a:gd name="connsiteX4" fmla="*/ 0 w 290160"/>
                <a:gd name="connsiteY4" fmla="*/ 0 h 1172917"/>
                <a:gd name="connsiteX0" fmla="*/ 0 w 290160"/>
                <a:gd name="connsiteY0" fmla="*/ 0 h 1139033"/>
                <a:gd name="connsiteX1" fmla="*/ 288681 w 290160"/>
                <a:gd name="connsiteY1" fmla="*/ 173685 h 1139033"/>
                <a:gd name="connsiteX2" fmla="*/ 290160 w 290160"/>
                <a:gd name="connsiteY2" fmla="*/ 1139033 h 1139033"/>
                <a:gd name="connsiteX3" fmla="*/ 0 w 290160"/>
                <a:gd name="connsiteY3" fmla="*/ 1132684 h 1139033"/>
                <a:gd name="connsiteX4" fmla="*/ 0 w 290160"/>
                <a:gd name="connsiteY4" fmla="*/ 0 h 1139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160" h="1139033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1131179"/>
                    <a:pt x="285513" y="279964"/>
                    <a:pt x="290160" y="1139033"/>
                  </a:cubicBezTo>
                  <a:lnTo>
                    <a:pt x="0" y="11326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 dirty="0"/>
            </a:p>
          </p:txBody>
        </p:sp>
        <p:sp>
          <p:nvSpPr>
            <p:cNvPr id="89" name="Rectangle 4">
              <a:extLst>
                <a:ext uri="{FF2B5EF4-FFF2-40B4-BE49-F238E27FC236}">
                  <a16:creationId xmlns:a16="http://schemas.microsoft.com/office/drawing/2014/main" id="{9963EB95-76ED-5449-AE2E-EA12DDD5FEE9}"/>
                </a:ext>
              </a:extLst>
            </p:cNvPr>
            <p:cNvSpPr/>
            <p:nvPr/>
          </p:nvSpPr>
          <p:spPr>
            <a:xfrm>
              <a:off x="8060394" y="4262410"/>
              <a:ext cx="291512" cy="1243542"/>
            </a:xfrm>
            <a:custGeom>
              <a:avLst/>
              <a:gdLst>
                <a:gd name="connsiteX0" fmla="*/ 0 w 283573"/>
                <a:gd name="connsiteY0" fmla="*/ 0 h 6256889"/>
                <a:gd name="connsiteX1" fmla="*/ 283573 w 283573"/>
                <a:gd name="connsiteY1" fmla="*/ 0 h 6256889"/>
                <a:gd name="connsiteX2" fmla="*/ 283573 w 283573"/>
                <a:gd name="connsiteY2" fmla="*/ 6256889 h 6256889"/>
                <a:gd name="connsiteX3" fmla="*/ 0 w 283573"/>
                <a:gd name="connsiteY3" fmla="*/ 6256889 h 6256889"/>
                <a:gd name="connsiteX4" fmla="*/ 0 w 283573"/>
                <a:gd name="connsiteY4" fmla="*/ 0 h 6256889"/>
                <a:gd name="connsiteX0" fmla="*/ 0 w 283573"/>
                <a:gd name="connsiteY0" fmla="*/ 0 h 6456116"/>
                <a:gd name="connsiteX1" fmla="*/ 283573 w 283573"/>
                <a:gd name="connsiteY1" fmla="*/ 199227 h 6456116"/>
                <a:gd name="connsiteX2" fmla="*/ 283573 w 283573"/>
                <a:gd name="connsiteY2" fmla="*/ 6456116 h 6456116"/>
                <a:gd name="connsiteX3" fmla="*/ 0 w 283573"/>
                <a:gd name="connsiteY3" fmla="*/ 6456116 h 6456116"/>
                <a:gd name="connsiteX4" fmla="*/ 0 w 283573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6456116 h 6456116"/>
                <a:gd name="connsiteX4" fmla="*/ 0 w 288681"/>
                <a:gd name="connsiteY4" fmla="*/ 0 h 6456116"/>
                <a:gd name="connsiteX0" fmla="*/ 0 w 288681"/>
                <a:gd name="connsiteY0" fmla="*/ 0 h 6456116"/>
                <a:gd name="connsiteX1" fmla="*/ 288681 w 288681"/>
                <a:gd name="connsiteY1" fmla="*/ 173685 h 6456116"/>
                <a:gd name="connsiteX2" fmla="*/ 283573 w 288681"/>
                <a:gd name="connsiteY2" fmla="*/ 6456116 h 6456116"/>
                <a:gd name="connsiteX3" fmla="*/ 0 w 288681"/>
                <a:gd name="connsiteY3" fmla="*/ 3453609 h 6456116"/>
                <a:gd name="connsiteX4" fmla="*/ 0 w 288681"/>
                <a:gd name="connsiteY4" fmla="*/ 0 h 6456116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3573 w 288681"/>
                <a:gd name="connsiteY2" fmla="*/ 3439960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9"/>
                <a:gd name="connsiteX1" fmla="*/ 288681 w 288681"/>
                <a:gd name="connsiteY1" fmla="*/ 173685 h 3453609"/>
                <a:gd name="connsiteX2" fmla="*/ 286985 w 288681"/>
                <a:gd name="connsiteY2" fmla="*/ 3453608 h 3453609"/>
                <a:gd name="connsiteX3" fmla="*/ 0 w 288681"/>
                <a:gd name="connsiteY3" fmla="*/ 3453609 h 3453609"/>
                <a:gd name="connsiteX4" fmla="*/ 0 w 288681"/>
                <a:gd name="connsiteY4" fmla="*/ 0 h 3453609"/>
                <a:gd name="connsiteX0" fmla="*/ 0 w 288681"/>
                <a:gd name="connsiteY0" fmla="*/ 0 h 3453608"/>
                <a:gd name="connsiteX1" fmla="*/ 288681 w 288681"/>
                <a:gd name="connsiteY1" fmla="*/ 173685 h 3453608"/>
                <a:gd name="connsiteX2" fmla="*/ 286985 w 288681"/>
                <a:gd name="connsiteY2" fmla="*/ 3453608 h 3453608"/>
                <a:gd name="connsiteX3" fmla="*/ 0 w 288681"/>
                <a:gd name="connsiteY3" fmla="*/ 1375839 h 3453608"/>
                <a:gd name="connsiteX4" fmla="*/ 0 w 288681"/>
                <a:gd name="connsiteY4" fmla="*/ 0 h 3453608"/>
                <a:gd name="connsiteX0" fmla="*/ 0 w 291808"/>
                <a:gd name="connsiteY0" fmla="*/ 0 h 1375839"/>
                <a:gd name="connsiteX1" fmla="*/ 288681 w 291808"/>
                <a:gd name="connsiteY1" fmla="*/ 173685 h 1375839"/>
                <a:gd name="connsiteX2" fmla="*/ 291511 w 291808"/>
                <a:gd name="connsiteY2" fmla="*/ 1375838 h 1375839"/>
                <a:gd name="connsiteX3" fmla="*/ 0 w 291808"/>
                <a:gd name="connsiteY3" fmla="*/ 1375839 h 1375839"/>
                <a:gd name="connsiteX4" fmla="*/ 0 w 291808"/>
                <a:gd name="connsiteY4" fmla="*/ 0 h 1375839"/>
                <a:gd name="connsiteX0" fmla="*/ 0 w 291511"/>
                <a:gd name="connsiteY0" fmla="*/ 0 h 1375839"/>
                <a:gd name="connsiteX1" fmla="*/ 288681 w 291511"/>
                <a:gd name="connsiteY1" fmla="*/ 173685 h 1375839"/>
                <a:gd name="connsiteX2" fmla="*/ 291511 w 291511"/>
                <a:gd name="connsiteY2" fmla="*/ 1375838 h 1375839"/>
                <a:gd name="connsiteX3" fmla="*/ 0 w 291511"/>
                <a:gd name="connsiteY3" fmla="*/ 1375839 h 1375839"/>
                <a:gd name="connsiteX4" fmla="*/ 0 w 291511"/>
                <a:gd name="connsiteY4" fmla="*/ 0 h 137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511" h="1375839">
                  <a:moveTo>
                    <a:pt x="0" y="0"/>
                  </a:moveTo>
                  <a:lnTo>
                    <a:pt x="288681" y="173685"/>
                  </a:lnTo>
                  <a:cubicBezTo>
                    <a:pt x="286978" y="2267829"/>
                    <a:pt x="279633" y="562760"/>
                    <a:pt x="291511" y="1375838"/>
                  </a:cubicBezTo>
                  <a:lnTo>
                    <a:pt x="0" y="137583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0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80F2D58F-5F73-E945-BB64-3058519D15A5}"/>
              </a:ext>
            </a:extLst>
          </p:cNvPr>
          <p:cNvSpPr txBox="1"/>
          <p:nvPr/>
        </p:nvSpPr>
        <p:spPr>
          <a:xfrm>
            <a:off x="774656" y="437087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E9E5B7C-7709-794F-B96F-FB250652FACA}"/>
              </a:ext>
            </a:extLst>
          </p:cNvPr>
          <p:cNvSpPr txBox="1"/>
          <p:nvPr/>
        </p:nvSpPr>
        <p:spPr>
          <a:xfrm>
            <a:off x="1286212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01FADBB-95E1-4849-8B4E-8388E68409B0}"/>
              </a:ext>
            </a:extLst>
          </p:cNvPr>
          <p:cNvSpPr txBox="1"/>
          <p:nvPr/>
        </p:nvSpPr>
        <p:spPr>
          <a:xfrm>
            <a:off x="1795265" y="421765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06640CD-2174-9046-923B-3686CC84B864}"/>
              </a:ext>
            </a:extLst>
          </p:cNvPr>
          <p:cNvSpPr txBox="1"/>
          <p:nvPr/>
        </p:nvSpPr>
        <p:spPr>
          <a:xfrm>
            <a:off x="2297455" y="4076598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AAFB39-940D-CA42-8AF8-809618F1190E}"/>
              </a:ext>
            </a:extLst>
          </p:cNvPr>
          <p:cNvSpPr txBox="1"/>
          <p:nvPr/>
        </p:nvSpPr>
        <p:spPr>
          <a:xfrm>
            <a:off x="2787339" y="3930146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9878684-1FBC-FF4C-BCC7-2A18B776D45A}"/>
              </a:ext>
            </a:extLst>
          </p:cNvPr>
          <p:cNvSpPr txBox="1"/>
          <p:nvPr/>
        </p:nvSpPr>
        <p:spPr>
          <a:xfrm>
            <a:off x="3283171" y="363610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EADBD14-9153-D945-A90D-2ABB503BD12F}"/>
              </a:ext>
            </a:extLst>
          </p:cNvPr>
          <p:cNvSpPr txBox="1"/>
          <p:nvPr/>
        </p:nvSpPr>
        <p:spPr>
          <a:xfrm>
            <a:off x="3779341" y="3640751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B16B930-3957-6F42-B735-E0CF2EC0E155}"/>
              </a:ext>
            </a:extLst>
          </p:cNvPr>
          <p:cNvSpPr txBox="1"/>
          <p:nvPr/>
        </p:nvSpPr>
        <p:spPr>
          <a:xfrm>
            <a:off x="4273362" y="3639493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84674E6-8A60-C341-8625-F773A30F1CE7}"/>
              </a:ext>
            </a:extLst>
          </p:cNvPr>
          <p:cNvSpPr txBox="1"/>
          <p:nvPr/>
        </p:nvSpPr>
        <p:spPr>
          <a:xfrm>
            <a:off x="4781528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61F256E-82A9-6045-90B4-52896FC80FC2}"/>
              </a:ext>
            </a:extLst>
          </p:cNvPr>
          <p:cNvSpPr txBox="1"/>
          <p:nvPr/>
        </p:nvSpPr>
        <p:spPr>
          <a:xfrm>
            <a:off x="5272004" y="3489164"/>
            <a:ext cx="486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668E092B-CBC0-1747-B696-49893E80E617}"/>
              </a:ext>
            </a:extLst>
          </p:cNvPr>
          <p:cNvSpPr txBox="1"/>
          <p:nvPr/>
        </p:nvSpPr>
        <p:spPr>
          <a:xfrm>
            <a:off x="5703250" y="3053084"/>
            <a:ext cx="66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877DD61-E877-644F-81CF-D5F4170236AC}"/>
              </a:ext>
            </a:extLst>
          </p:cNvPr>
          <p:cNvSpPr txBox="1"/>
          <p:nvPr/>
        </p:nvSpPr>
        <p:spPr>
          <a:xfrm>
            <a:off x="6241299" y="2615351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A37AE23-639E-414C-84DE-9F658F060724}"/>
              </a:ext>
            </a:extLst>
          </p:cNvPr>
          <p:cNvSpPr txBox="1"/>
          <p:nvPr/>
        </p:nvSpPr>
        <p:spPr>
          <a:xfrm>
            <a:off x="6759533" y="2317355"/>
            <a:ext cx="579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F92CFB5-8389-8742-97EB-9212B722C2E7}"/>
              </a:ext>
            </a:extLst>
          </p:cNvPr>
          <p:cNvSpPr txBox="1"/>
          <p:nvPr/>
        </p:nvSpPr>
        <p:spPr>
          <a:xfrm>
            <a:off x="7231576" y="2028894"/>
            <a:ext cx="586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FAECCB2D-A911-7A47-BE9C-DD6C8845C107}"/>
              </a:ext>
            </a:extLst>
          </p:cNvPr>
          <p:cNvSpPr txBox="1"/>
          <p:nvPr/>
        </p:nvSpPr>
        <p:spPr>
          <a:xfrm>
            <a:off x="681121" y="4867801"/>
            <a:ext cx="599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School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BC9F5C8-A1D5-7C40-972A-9C3EC753CF16}"/>
              </a:ext>
            </a:extLst>
          </p:cNvPr>
          <p:cNvSpPr txBox="1"/>
          <p:nvPr/>
        </p:nvSpPr>
        <p:spPr>
          <a:xfrm>
            <a:off x="1220585" y="4867801"/>
            <a:ext cx="579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Go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F0A20EF-D18B-2F43-9E36-609E975ADB19}"/>
              </a:ext>
            </a:extLst>
          </p:cNvPr>
          <p:cNvSpPr txBox="1"/>
          <p:nvPr/>
        </p:nvSpPr>
        <p:spPr>
          <a:xfrm>
            <a:off x="1692159" y="4867801"/>
            <a:ext cx="64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 AFH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C4A90D4-8BC5-254D-8052-4318665C9B64}"/>
              </a:ext>
            </a:extLst>
          </p:cNvPr>
          <p:cNvSpPr txBox="1"/>
          <p:nvPr/>
        </p:nvSpPr>
        <p:spPr>
          <a:xfrm>
            <a:off x="2167325" y="4867801"/>
            <a:ext cx="734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Socializing at Home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C7A0B5B-F481-6846-8A7D-87A079B06DED}"/>
              </a:ext>
            </a:extLst>
          </p:cNvPr>
          <p:cNvSpPr txBox="1"/>
          <p:nvPr/>
        </p:nvSpPr>
        <p:spPr>
          <a:xfrm>
            <a:off x="2678349" y="4867801"/>
            <a:ext cx="671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Snack time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9857F85-F83D-5C4A-ADBD-00480BD58475}"/>
              </a:ext>
            </a:extLst>
          </p:cNvPr>
          <p:cNvSpPr txBox="1"/>
          <p:nvPr/>
        </p:nvSpPr>
        <p:spPr>
          <a:xfrm>
            <a:off x="3162725" y="4867801"/>
            <a:ext cx="6944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6D59405-D3B9-5D4D-BB58-6EEB2D0825E4}"/>
              </a:ext>
            </a:extLst>
          </p:cNvPr>
          <p:cNvSpPr txBox="1"/>
          <p:nvPr/>
        </p:nvSpPr>
        <p:spPr>
          <a:xfrm>
            <a:off x="3705399" y="4867801"/>
            <a:ext cx="60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 Habits at Home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9F0FA12-B33E-B54C-9D33-9830C898635C}"/>
              </a:ext>
            </a:extLst>
          </p:cNvPr>
          <p:cNvSpPr txBox="1"/>
          <p:nvPr/>
        </p:nvSpPr>
        <p:spPr>
          <a:xfrm>
            <a:off x="4163514" y="4867801"/>
            <a:ext cx="68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Moment at Home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85856960-C227-6E41-8940-361DB0596D6E}"/>
              </a:ext>
            </a:extLst>
          </p:cNvPr>
          <p:cNvSpPr txBox="1"/>
          <p:nvPr/>
        </p:nvSpPr>
        <p:spPr>
          <a:xfrm>
            <a:off x="4666011" y="4867801"/>
            <a:ext cx="681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Hanging Out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C7CE059-F9D6-D44A-8C70-FA1289D820C4}"/>
              </a:ext>
            </a:extLst>
          </p:cNvPr>
          <p:cNvSpPr txBox="1"/>
          <p:nvPr/>
        </p:nvSpPr>
        <p:spPr>
          <a:xfrm>
            <a:off x="5196710" y="4867801"/>
            <a:ext cx="604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 Time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F65A44D-4B22-6A4A-A30A-0C9684D28B59}"/>
              </a:ext>
            </a:extLst>
          </p:cNvPr>
          <p:cNvSpPr txBox="1"/>
          <p:nvPr/>
        </p:nvSpPr>
        <p:spPr>
          <a:xfrm>
            <a:off x="5745762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Eating Out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9501863-CFE2-234C-8022-63D800AA1BD7}"/>
              </a:ext>
            </a:extLst>
          </p:cNvPr>
          <p:cNvSpPr txBox="1"/>
          <p:nvPr/>
        </p:nvSpPr>
        <p:spPr>
          <a:xfrm>
            <a:off x="6246783" y="4867801"/>
            <a:ext cx="525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Work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BD080FF-94C2-1041-A010-2C010AB15FCC}"/>
              </a:ext>
            </a:extLst>
          </p:cNvPr>
          <p:cNvSpPr txBox="1"/>
          <p:nvPr/>
        </p:nvSpPr>
        <p:spPr>
          <a:xfrm>
            <a:off x="6703516" y="4867801"/>
            <a:ext cx="615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Meals at Home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02793E-E1FB-D743-B4D2-6B1B38989E3B}"/>
              </a:ext>
            </a:extLst>
          </p:cNvPr>
          <p:cNvSpPr txBox="1"/>
          <p:nvPr/>
        </p:nvSpPr>
        <p:spPr>
          <a:xfrm>
            <a:off x="7177789" y="4867801"/>
            <a:ext cx="64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Out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0504B44-ED91-D54B-A81B-31AAF0B8AAEF}"/>
              </a:ext>
            </a:extLst>
          </p:cNvPr>
          <p:cNvCxnSpPr>
            <a:cxnSpLocks/>
          </p:cNvCxnSpPr>
          <p:nvPr/>
        </p:nvCxnSpPr>
        <p:spPr>
          <a:xfrm>
            <a:off x="5858541" y="4435886"/>
            <a:ext cx="0" cy="2926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0CEF895-8949-D34D-9642-A93DBDDC69AD}"/>
              </a:ext>
            </a:extLst>
          </p:cNvPr>
          <p:cNvCxnSpPr>
            <a:cxnSpLocks/>
          </p:cNvCxnSpPr>
          <p:nvPr/>
        </p:nvCxnSpPr>
        <p:spPr>
          <a:xfrm>
            <a:off x="1368938" y="4289570"/>
            <a:ext cx="0" cy="429400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27DA0187-F80E-7F4E-990C-B9AFA8A9E20D}"/>
              </a:ext>
            </a:extLst>
          </p:cNvPr>
          <p:cNvCxnSpPr>
            <a:cxnSpLocks/>
          </p:cNvCxnSpPr>
          <p:nvPr/>
        </p:nvCxnSpPr>
        <p:spPr>
          <a:xfrm>
            <a:off x="2377042" y="4288513"/>
            <a:ext cx="0" cy="4344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9FD3E0F6-CEA3-8741-A27F-0B406C4DD381}"/>
              </a:ext>
            </a:extLst>
          </p:cNvPr>
          <p:cNvCxnSpPr>
            <a:cxnSpLocks/>
          </p:cNvCxnSpPr>
          <p:nvPr/>
        </p:nvCxnSpPr>
        <p:spPr>
          <a:xfrm>
            <a:off x="2869383" y="3996938"/>
            <a:ext cx="0" cy="73158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DED93C8E-6876-664A-A9D5-97F6FC1D7A26}"/>
              </a:ext>
            </a:extLst>
          </p:cNvPr>
          <p:cNvCxnSpPr>
            <a:cxnSpLocks/>
          </p:cNvCxnSpPr>
          <p:nvPr/>
        </p:nvCxnSpPr>
        <p:spPr>
          <a:xfrm>
            <a:off x="4361248" y="3410981"/>
            <a:ext cx="0" cy="1360420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759DD3E5-ACE2-B74D-BA27-2A6648BDB749}"/>
              </a:ext>
            </a:extLst>
          </p:cNvPr>
          <p:cNvCxnSpPr>
            <a:cxnSpLocks/>
          </p:cNvCxnSpPr>
          <p:nvPr/>
        </p:nvCxnSpPr>
        <p:spPr>
          <a:xfrm>
            <a:off x="4855551" y="4288513"/>
            <a:ext cx="0" cy="482888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C398985-133C-F545-8520-C5C8F7E1C0E9}"/>
              </a:ext>
            </a:extLst>
          </p:cNvPr>
          <p:cNvCxnSpPr>
            <a:cxnSpLocks/>
          </p:cNvCxnSpPr>
          <p:nvPr/>
        </p:nvCxnSpPr>
        <p:spPr>
          <a:xfrm>
            <a:off x="7335532" y="4141086"/>
            <a:ext cx="0" cy="58743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DC364673-C37F-CF40-9129-1AC2174480BA}"/>
              </a:ext>
            </a:extLst>
          </p:cNvPr>
          <p:cNvCxnSpPr>
            <a:cxnSpLocks/>
          </p:cNvCxnSpPr>
          <p:nvPr/>
        </p:nvCxnSpPr>
        <p:spPr>
          <a:xfrm>
            <a:off x="2758333" y="1740300"/>
            <a:ext cx="0" cy="18069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Freeform 205">
            <a:extLst>
              <a:ext uri="{FF2B5EF4-FFF2-40B4-BE49-F238E27FC236}">
                <a16:creationId xmlns:a16="http://schemas.microsoft.com/office/drawing/2014/main" id="{D5338CE1-8A13-3D4B-B329-70E351225DF0}"/>
              </a:ext>
            </a:extLst>
          </p:cNvPr>
          <p:cNvSpPr/>
          <p:nvPr/>
        </p:nvSpPr>
        <p:spPr>
          <a:xfrm>
            <a:off x="816964" y="1693300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C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18979916-F8FC-7845-8A9B-F91320B0D303}"/>
              </a:ext>
            </a:extLst>
          </p:cNvPr>
          <p:cNvSpPr txBox="1"/>
          <p:nvPr/>
        </p:nvSpPr>
        <p:spPr>
          <a:xfrm>
            <a:off x="991435" y="1759474"/>
            <a:ext cx="1887292" cy="15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AH Occasions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A39E5848-A396-8C4C-ADAD-FED9AAF49152}"/>
              </a:ext>
            </a:extLst>
          </p:cNvPr>
          <p:cNvSpPr txBox="1"/>
          <p:nvPr/>
        </p:nvSpPr>
        <p:spPr>
          <a:xfrm>
            <a:off x="2760600" y="1758698"/>
            <a:ext cx="28037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AH Occasions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8E2B3D-4B19-497E-AF6C-167CBA821484}"/>
              </a:ext>
            </a:extLst>
          </p:cNvPr>
          <p:cNvSpPr txBox="1"/>
          <p:nvPr/>
        </p:nvSpPr>
        <p:spPr>
          <a:xfrm>
            <a:off x="723157" y="676757"/>
            <a:ext cx="1027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‘AT WORK’ IS OUR 2ND LARGEST OUT OF HOME DRINKING MOMENT IN VALUE 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F653AC6-2277-4A36-972A-C49A815FEB64}"/>
              </a:ext>
            </a:extLst>
          </p:cNvPr>
          <p:cNvCxnSpPr>
            <a:cxnSpLocks/>
          </p:cNvCxnSpPr>
          <p:nvPr/>
        </p:nvCxnSpPr>
        <p:spPr>
          <a:xfrm>
            <a:off x="2758333" y="2038871"/>
            <a:ext cx="0" cy="180699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Freeform 205">
            <a:extLst>
              <a:ext uri="{FF2B5EF4-FFF2-40B4-BE49-F238E27FC236}">
                <a16:creationId xmlns:a16="http://schemas.microsoft.com/office/drawing/2014/main" id="{ED5A2421-A524-410E-8550-661EA09B63D2}"/>
              </a:ext>
            </a:extLst>
          </p:cNvPr>
          <p:cNvSpPr/>
          <p:nvPr/>
        </p:nvSpPr>
        <p:spPr>
          <a:xfrm>
            <a:off x="816964" y="1991871"/>
            <a:ext cx="175654" cy="227699"/>
          </a:xfrm>
          <a:custGeom>
            <a:avLst/>
            <a:gdLst>
              <a:gd name="connsiteX0" fmla="*/ 0 w 257175"/>
              <a:gd name="connsiteY0" fmla="*/ 0 h 333375"/>
              <a:gd name="connsiteX1" fmla="*/ 257175 w 257175"/>
              <a:gd name="connsiteY1" fmla="*/ 158750 h 333375"/>
              <a:gd name="connsiteX2" fmla="*/ 257175 w 257175"/>
              <a:gd name="connsiteY2" fmla="*/ 333375 h 333375"/>
              <a:gd name="connsiteX3" fmla="*/ 0 w 257175"/>
              <a:gd name="connsiteY3" fmla="*/ 333375 h 333375"/>
              <a:gd name="connsiteX4" fmla="*/ 0 w 257175"/>
              <a:gd name="connsiteY4" fmla="*/ 0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" h="333375">
                <a:moveTo>
                  <a:pt x="0" y="0"/>
                </a:moveTo>
                <a:lnTo>
                  <a:pt x="257175" y="158750"/>
                </a:lnTo>
                <a:lnTo>
                  <a:pt x="2571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F07732D-BDDB-4F29-AA70-432D28A86B7B}"/>
              </a:ext>
            </a:extLst>
          </p:cNvPr>
          <p:cNvSpPr txBox="1"/>
          <p:nvPr/>
        </p:nvSpPr>
        <p:spPr>
          <a:xfrm>
            <a:off x="991435" y="2058943"/>
            <a:ext cx="1887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 OOH Occasions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8EB7F03-80FA-4945-BAF4-B4A13CED2E56}"/>
              </a:ext>
            </a:extLst>
          </p:cNvPr>
          <p:cNvSpPr txBox="1"/>
          <p:nvPr/>
        </p:nvSpPr>
        <p:spPr>
          <a:xfrm>
            <a:off x="2760600" y="2058167"/>
            <a:ext cx="2803790" cy="173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 Share OOH Occasions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597DD-0499-F848-A5DF-58B1F45EC850}"/>
              </a:ext>
            </a:extLst>
          </p:cNvPr>
          <p:cNvSpPr/>
          <p:nvPr/>
        </p:nvSpPr>
        <p:spPr>
          <a:xfrm>
            <a:off x="7413080" y="0"/>
            <a:ext cx="4788915" cy="686549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04672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046720 w 12192000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8159931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5206868 w 8159931"/>
              <a:gd name="connsiteY2" fmla="*/ 6858000 h 6858000"/>
              <a:gd name="connsiteX3" fmla="*/ 0 w 8159931"/>
              <a:gd name="connsiteY3" fmla="*/ 6849291 h 6858000"/>
              <a:gd name="connsiteX4" fmla="*/ 4014651 w 8159931"/>
              <a:gd name="connsiteY4" fmla="*/ 0 h 6858000"/>
              <a:gd name="connsiteX0" fmla="*/ 4014651 w 8159931"/>
              <a:gd name="connsiteY0" fmla="*/ 0 h 6858000"/>
              <a:gd name="connsiteX1" fmla="*/ 8159931 w 8159931"/>
              <a:gd name="connsiteY1" fmla="*/ 0 h 6858000"/>
              <a:gd name="connsiteX2" fmla="*/ 6940004 w 8159931"/>
              <a:gd name="connsiteY2" fmla="*/ 2795666 h 6858000"/>
              <a:gd name="connsiteX3" fmla="*/ 5206868 w 8159931"/>
              <a:gd name="connsiteY3" fmla="*/ 6858000 h 6858000"/>
              <a:gd name="connsiteX4" fmla="*/ 0 w 8159931"/>
              <a:gd name="connsiteY4" fmla="*/ 6849291 h 6858000"/>
              <a:gd name="connsiteX5" fmla="*/ 4014651 w 8159931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206868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58000"/>
              <a:gd name="connsiteX1" fmla="*/ 8159931 w 8161702"/>
              <a:gd name="connsiteY1" fmla="*/ 0 h 6858000"/>
              <a:gd name="connsiteX2" fmla="*/ 8161702 w 8161702"/>
              <a:gd name="connsiteY2" fmla="*/ 3147934 h 6858000"/>
              <a:gd name="connsiteX3" fmla="*/ 5918901 w 8161702"/>
              <a:gd name="connsiteY3" fmla="*/ 6858000 h 6858000"/>
              <a:gd name="connsiteX4" fmla="*/ 0 w 8161702"/>
              <a:gd name="connsiteY4" fmla="*/ 6849291 h 6858000"/>
              <a:gd name="connsiteX5" fmla="*/ 4014651 w 8161702"/>
              <a:gd name="connsiteY5" fmla="*/ 0 h 6858000"/>
              <a:gd name="connsiteX0" fmla="*/ 4014651 w 8161702"/>
              <a:gd name="connsiteY0" fmla="*/ 0 h 6865495"/>
              <a:gd name="connsiteX1" fmla="*/ 8159931 w 8161702"/>
              <a:gd name="connsiteY1" fmla="*/ 0 h 6865495"/>
              <a:gd name="connsiteX2" fmla="*/ 8161702 w 8161702"/>
              <a:gd name="connsiteY2" fmla="*/ 3147934 h 6865495"/>
              <a:gd name="connsiteX3" fmla="*/ 5948882 w 8161702"/>
              <a:gd name="connsiteY3" fmla="*/ 6865495 h 6865495"/>
              <a:gd name="connsiteX4" fmla="*/ 0 w 8161702"/>
              <a:gd name="connsiteY4" fmla="*/ 6849291 h 6865495"/>
              <a:gd name="connsiteX5" fmla="*/ 4014651 w 8161702"/>
              <a:gd name="connsiteY5" fmla="*/ 0 h 6865495"/>
              <a:gd name="connsiteX0" fmla="*/ 821746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821746 w 4968797"/>
              <a:gd name="connsiteY5" fmla="*/ 0 h 6865495"/>
              <a:gd name="connsiteX0" fmla="*/ 3962186 w 4968797"/>
              <a:gd name="connsiteY0" fmla="*/ 0 h 6872990"/>
              <a:gd name="connsiteX1" fmla="*/ 4967026 w 4968797"/>
              <a:gd name="connsiteY1" fmla="*/ 7495 h 6872990"/>
              <a:gd name="connsiteX2" fmla="*/ 4968797 w 4968797"/>
              <a:gd name="connsiteY2" fmla="*/ 3155429 h 6872990"/>
              <a:gd name="connsiteX3" fmla="*/ 2755977 w 4968797"/>
              <a:gd name="connsiteY3" fmla="*/ 6872990 h 6872990"/>
              <a:gd name="connsiteX4" fmla="*/ 0 w 4968797"/>
              <a:gd name="connsiteY4" fmla="*/ 6864281 h 6872990"/>
              <a:gd name="connsiteX5" fmla="*/ 3962186 w 4968797"/>
              <a:gd name="connsiteY5" fmla="*/ 0 h 6872990"/>
              <a:gd name="connsiteX0" fmla="*/ 3954691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3954691 w 4968797"/>
              <a:gd name="connsiteY5" fmla="*/ 0 h 6865495"/>
              <a:gd name="connsiteX0" fmla="*/ 4112088 w 4968797"/>
              <a:gd name="connsiteY0" fmla="*/ 0 h 6865495"/>
              <a:gd name="connsiteX1" fmla="*/ 4967026 w 4968797"/>
              <a:gd name="connsiteY1" fmla="*/ 0 h 6865495"/>
              <a:gd name="connsiteX2" fmla="*/ 4968797 w 4968797"/>
              <a:gd name="connsiteY2" fmla="*/ 3147934 h 6865495"/>
              <a:gd name="connsiteX3" fmla="*/ 2755977 w 4968797"/>
              <a:gd name="connsiteY3" fmla="*/ 6865495 h 6865495"/>
              <a:gd name="connsiteX4" fmla="*/ 0 w 4968797"/>
              <a:gd name="connsiteY4" fmla="*/ 6856786 h 6865495"/>
              <a:gd name="connsiteX5" fmla="*/ 4112088 w 4968797"/>
              <a:gd name="connsiteY5" fmla="*/ 0 h 6865495"/>
              <a:gd name="connsiteX0" fmla="*/ 3924711 w 4781420"/>
              <a:gd name="connsiteY0" fmla="*/ 0 h 6886766"/>
              <a:gd name="connsiteX1" fmla="*/ 4779649 w 4781420"/>
              <a:gd name="connsiteY1" fmla="*/ 0 h 6886766"/>
              <a:gd name="connsiteX2" fmla="*/ 4781420 w 4781420"/>
              <a:gd name="connsiteY2" fmla="*/ 3147934 h 6886766"/>
              <a:gd name="connsiteX3" fmla="*/ 2568600 w 4781420"/>
              <a:gd name="connsiteY3" fmla="*/ 6865495 h 6886766"/>
              <a:gd name="connsiteX4" fmla="*/ 0 w 4781420"/>
              <a:gd name="connsiteY4" fmla="*/ 6886766 h 6886766"/>
              <a:gd name="connsiteX5" fmla="*/ 3924711 w 4781420"/>
              <a:gd name="connsiteY5" fmla="*/ 0 h 6886766"/>
              <a:gd name="connsiteX0" fmla="*/ 3939701 w 4796410"/>
              <a:gd name="connsiteY0" fmla="*/ 0 h 6886766"/>
              <a:gd name="connsiteX1" fmla="*/ 4794639 w 4796410"/>
              <a:gd name="connsiteY1" fmla="*/ 0 h 6886766"/>
              <a:gd name="connsiteX2" fmla="*/ 4796410 w 4796410"/>
              <a:gd name="connsiteY2" fmla="*/ 3147934 h 6886766"/>
              <a:gd name="connsiteX3" fmla="*/ 2583590 w 4796410"/>
              <a:gd name="connsiteY3" fmla="*/ 6865495 h 6886766"/>
              <a:gd name="connsiteX4" fmla="*/ 0 w 4796410"/>
              <a:gd name="connsiteY4" fmla="*/ 6886766 h 6886766"/>
              <a:gd name="connsiteX5" fmla="*/ 3939701 w 4796410"/>
              <a:gd name="connsiteY5" fmla="*/ 0 h 6886766"/>
              <a:gd name="connsiteX0" fmla="*/ 3932206 w 4788915"/>
              <a:gd name="connsiteY0" fmla="*/ 0 h 6865495"/>
              <a:gd name="connsiteX1" fmla="*/ 4787144 w 4788915"/>
              <a:gd name="connsiteY1" fmla="*/ 0 h 6865495"/>
              <a:gd name="connsiteX2" fmla="*/ 4788915 w 4788915"/>
              <a:gd name="connsiteY2" fmla="*/ 3147934 h 6865495"/>
              <a:gd name="connsiteX3" fmla="*/ 2576095 w 4788915"/>
              <a:gd name="connsiteY3" fmla="*/ 6865495 h 6865495"/>
              <a:gd name="connsiteX4" fmla="*/ 0 w 4788915"/>
              <a:gd name="connsiteY4" fmla="*/ 6864281 h 6865495"/>
              <a:gd name="connsiteX5" fmla="*/ 3932206 w 4788915"/>
              <a:gd name="connsiteY5" fmla="*/ 0 h 686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88915" h="6865495">
                <a:moveTo>
                  <a:pt x="3932206" y="0"/>
                </a:moveTo>
                <a:lnTo>
                  <a:pt x="4787144" y="0"/>
                </a:lnTo>
                <a:cubicBezTo>
                  <a:pt x="4787734" y="1049311"/>
                  <a:pt x="4788325" y="2098623"/>
                  <a:pt x="4788915" y="3147934"/>
                </a:cubicBezTo>
                <a:lnTo>
                  <a:pt x="2576095" y="6865495"/>
                </a:lnTo>
                <a:lnTo>
                  <a:pt x="0" y="6864281"/>
                </a:lnTo>
                <a:lnTo>
                  <a:pt x="3932206" y="0"/>
                </a:lnTo>
                <a:close/>
              </a:path>
            </a:pathLst>
          </a:custGeom>
          <a:blipFill>
            <a:blip r:embed="rId3"/>
            <a:stretch>
              <a:fillRect l="-137633" r="-171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BE6559-A3A7-3442-B9E7-1B2D13AB3DAF}"/>
              </a:ext>
            </a:extLst>
          </p:cNvPr>
          <p:cNvSpPr/>
          <p:nvPr/>
        </p:nvSpPr>
        <p:spPr>
          <a:xfrm>
            <a:off x="10002527" y="779416"/>
            <a:ext cx="740229" cy="930551"/>
          </a:xfrm>
          <a:custGeom>
            <a:avLst/>
            <a:gdLst>
              <a:gd name="connsiteX0" fmla="*/ 0 w 182880"/>
              <a:gd name="connsiteY0" fmla="*/ 0 h 944701"/>
              <a:gd name="connsiteX1" fmla="*/ 182880 w 182880"/>
              <a:gd name="connsiteY1" fmla="*/ 0 h 944701"/>
              <a:gd name="connsiteX2" fmla="*/ 182880 w 182880"/>
              <a:gd name="connsiteY2" fmla="*/ 944701 h 944701"/>
              <a:gd name="connsiteX3" fmla="*/ 0 w 182880"/>
              <a:gd name="connsiteY3" fmla="*/ 944701 h 944701"/>
              <a:gd name="connsiteX4" fmla="*/ 0 w 182880"/>
              <a:gd name="connsiteY4" fmla="*/ 0 h 944701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39188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148045 w 391885"/>
              <a:gd name="connsiteY2" fmla="*/ 944701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391885"/>
              <a:gd name="connsiteY0" fmla="*/ 0 h 953410"/>
              <a:gd name="connsiteX1" fmla="*/ 391885 w 391885"/>
              <a:gd name="connsiteY1" fmla="*/ 0 h 953410"/>
              <a:gd name="connsiteX2" fmla="*/ 200296 w 391885"/>
              <a:gd name="connsiteY2" fmla="*/ 953410 h 953410"/>
              <a:gd name="connsiteX3" fmla="*/ 0 w 391885"/>
              <a:gd name="connsiteY3" fmla="*/ 953410 h 953410"/>
              <a:gd name="connsiteX4" fmla="*/ 209005 w 391885"/>
              <a:gd name="connsiteY4" fmla="*/ 0 h 953410"/>
              <a:gd name="connsiteX0" fmla="*/ 209005 w 714102"/>
              <a:gd name="connsiteY0" fmla="*/ 0 h 953410"/>
              <a:gd name="connsiteX1" fmla="*/ 714102 w 714102"/>
              <a:gd name="connsiteY1" fmla="*/ 8708 h 953410"/>
              <a:gd name="connsiteX2" fmla="*/ 200296 w 714102"/>
              <a:gd name="connsiteY2" fmla="*/ 953410 h 953410"/>
              <a:gd name="connsiteX3" fmla="*/ 0 w 714102"/>
              <a:gd name="connsiteY3" fmla="*/ 953410 h 953410"/>
              <a:gd name="connsiteX4" fmla="*/ 209005 w 714102"/>
              <a:gd name="connsiteY4" fmla="*/ 0 h 953410"/>
              <a:gd name="connsiteX0" fmla="*/ 209005 w 731519"/>
              <a:gd name="connsiteY0" fmla="*/ 0 h 953410"/>
              <a:gd name="connsiteX1" fmla="*/ 731519 w 731519"/>
              <a:gd name="connsiteY1" fmla="*/ 17416 h 953410"/>
              <a:gd name="connsiteX2" fmla="*/ 200296 w 731519"/>
              <a:gd name="connsiteY2" fmla="*/ 953410 h 953410"/>
              <a:gd name="connsiteX3" fmla="*/ 0 w 731519"/>
              <a:gd name="connsiteY3" fmla="*/ 953410 h 953410"/>
              <a:gd name="connsiteX4" fmla="*/ 209005 w 731519"/>
              <a:gd name="connsiteY4" fmla="*/ 0 h 953410"/>
              <a:gd name="connsiteX0" fmla="*/ 496388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496388 w 731519"/>
              <a:gd name="connsiteY4" fmla="*/ 8709 h 935994"/>
              <a:gd name="connsiteX0" fmla="*/ 522514 w 731519"/>
              <a:gd name="connsiteY0" fmla="*/ 8709 h 935994"/>
              <a:gd name="connsiteX1" fmla="*/ 731519 w 731519"/>
              <a:gd name="connsiteY1" fmla="*/ 0 h 935994"/>
              <a:gd name="connsiteX2" fmla="*/ 200296 w 731519"/>
              <a:gd name="connsiteY2" fmla="*/ 935994 h 935994"/>
              <a:gd name="connsiteX3" fmla="*/ 0 w 731519"/>
              <a:gd name="connsiteY3" fmla="*/ 935994 h 935994"/>
              <a:gd name="connsiteX4" fmla="*/ 522514 w 731519"/>
              <a:gd name="connsiteY4" fmla="*/ 8709 h 935994"/>
              <a:gd name="connsiteX0" fmla="*/ 522514 w 740228"/>
              <a:gd name="connsiteY0" fmla="*/ 1 h 927286"/>
              <a:gd name="connsiteX1" fmla="*/ 740228 w 740228"/>
              <a:gd name="connsiteY1" fmla="*/ 0 h 927286"/>
              <a:gd name="connsiteX2" fmla="*/ 200296 w 740228"/>
              <a:gd name="connsiteY2" fmla="*/ 927286 h 927286"/>
              <a:gd name="connsiteX3" fmla="*/ 0 w 740228"/>
              <a:gd name="connsiteY3" fmla="*/ 927286 h 927286"/>
              <a:gd name="connsiteX4" fmla="*/ 522514 w 740228"/>
              <a:gd name="connsiteY4" fmla="*/ 1 h 927286"/>
              <a:gd name="connsiteX0" fmla="*/ 568234 w 740228"/>
              <a:gd name="connsiteY0" fmla="*/ 0 h 937082"/>
              <a:gd name="connsiteX1" fmla="*/ 740228 w 740228"/>
              <a:gd name="connsiteY1" fmla="*/ 9796 h 937082"/>
              <a:gd name="connsiteX2" fmla="*/ 200296 w 740228"/>
              <a:gd name="connsiteY2" fmla="*/ 937082 h 937082"/>
              <a:gd name="connsiteX3" fmla="*/ 0 w 740228"/>
              <a:gd name="connsiteY3" fmla="*/ 937082 h 937082"/>
              <a:gd name="connsiteX4" fmla="*/ 568234 w 740228"/>
              <a:gd name="connsiteY4" fmla="*/ 0 h 937082"/>
              <a:gd name="connsiteX0" fmla="*/ 561702 w 740228"/>
              <a:gd name="connsiteY0" fmla="*/ 0 h 940348"/>
              <a:gd name="connsiteX1" fmla="*/ 740228 w 740228"/>
              <a:gd name="connsiteY1" fmla="*/ 13062 h 940348"/>
              <a:gd name="connsiteX2" fmla="*/ 200296 w 740228"/>
              <a:gd name="connsiteY2" fmla="*/ 940348 h 940348"/>
              <a:gd name="connsiteX3" fmla="*/ 0 w 740228"/>
              <a:gd name="connsiteY3" fmla="*/ 940348 h 940348"/>
              <a:gd name="connsiteX4" fmla="*/ 561702 w 740228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200296 w 746760"/>
              <a:gd name="connsiteY2" fmla="*/ 940348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61702 w 746760"/>
              <a:gd name="connsiteY0" fmla="*/ 0 h 940348"/>
              <a:gd name="connsiteX1" fmla="*/ 746760 w 746760"/>
              <a:gd name="connsiteY1" fmla="*/ 0 h 940348"/>
              <a:gd name="connsiteX2" fmla="*/ 197031 w 746760"/>
              <a:gd name="connsiteY2" fmla="*/ 930551 h 940348"/>
              <a:gd name="connsiteX3" fmla="*/ 0 w 746760"/>
              <a:gd name="connsiteY3" fmla="*/ 940348 h 940348"/>
              <a:gd name="connsiteX4" fmla="*/ 561702 w 746760"/>
              <a:gd name="connsiteY4" fmla="*/ 0 h 940348"/>
              <a:gd name="connsiteX0" fmla="*/ 555171 w 740229"/>
              <a:gd name="connsiteY0" fmla="*/ 0 h 930551"/>
              <a:gd name="connsiteX1" fmla="*/ 740229 w 740229"/>
              <a:gd name="connsiteY1" fmla="*/ 0 h 930551"/>
              <a:gd name="connsiteX2" fmla="*/ 190500 w 740229"/>
              <a:gd name="connsiteY2" fmla="*/ 930551 h 930551"/>
              <a:gd name="connsiteX3" fmla="*/ 0 w 740229"/>
              <a:gd name="connsiteY3" fmla="*/ 930551 h 930551"/>
              <a:gd name="connsiteX4" fmla="*/ 555171 w 740229"/>
              <a:gd name="connsiteY4" fmla="*/ 0 h 93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229" h="930551">
                <a:moveTo>
                  <a:pt x="555171" y="0"/>
                </a:moveTo>
                <a:lnTo>
                  <a:pt x="740229" y="0"/>
                </a:lnTo>
                <a:lnTo>
                  <a:pt x="190500" y="930551"/>
                </a:lnTo>
                <a:lnTo>
                  <a:pt x="0" y="930551"/>
                </a:lnTo>
                <a:lnTo>
                  <a:pt x="555171" y="0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943BE38-B4B5-2848-BF2D-1E4D9A997E6D}"/>
              </a:ext>
            </a:extLst>
          </p:cNvPr>
          <p:cNvSpPr/>
          <p:nvPr/>
        </p:nvSpPr>
        <p:spPr>
          <a:xfrm>
            <a:off x="8356606" y="1834969"/>
            <a:ext cx="1765334" cy="2709979"/>
          </a:xfrm>
          <a:custGeom>
            <a:avLst/>
            <a:gdLst>
              <a:gd name="connsiteX0" fmla="*/ 0 w 181463"/>
              <a:gd name="connsiteY0" fmla="*/ 0 h 2654460"/>
              <a:gd name="connsiteX1" fmla="*/ 181463 w 181463"/>
              <a:gd name="connsiteY1" fmla="*/ 0 h 2654460"/>
              <a:gd name="connsiteX2" fmla="*/ 181463 w 181463"/>
              <a:gd name="connsiteY2" fmla="*/ 2654460 h 2654460"/>
              <a:gd name="connsiteX3" fmla="*/ 0 w 181463"/>
              <a:gd name="connsiteY3" fmla="*/ 2654460 h 2654460"/>
              <a:gd name="connsiteX4" fmla="*/ 0 w 181463"/>
              <a:gd name="connsiteY4" fmla="*/ 0 h 2654460"/>
              <a:gd name="connsiteX0" fmla="*/ 0 w 455783"/>
              <a:gd name="connsiteY0" fmla="*/ 0 h 2677320"/>
              <a:gd name="connsiteX1" fmla="*/ 455783 w 455783"/>
              <a:gd name="connsiteY1" fmla="*/ 2286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35743 w 455783"/>
              <a:gd name="connsiteY1" fmla="*/ 6532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0 w 455783"/>
              <a:gd name="connsiteY0" fmla="*/ 0 h 2677320"/>
              <a:gd name="connsiteX1" fmla="*/ 191260 w 455783"/>
              <a:gd name="connsiteY1" fmla="*/ 0 h 2677320"/>
              <a:gd name="connsiteX2" fmla="*/ 455783 w 455783"/>
              <a:gd name="connsiteY2" fmla="*/ 2677320 h 2677320"/>
              <a:gd name="connsiteX3" fmla="*/ 274320 w 455783"/>
              <a:gd name="connsiteY3" fmla="*/ 2677320 h 2677320"/>
              <a:gd name="connsiteX4" fmla="*/ 0 w 455783"/>
              <a:gd name="connsiteY4" fmla="*/ 0 h 2677320"/>
              <a:gd name="connsiteX0" fmla="*/ 1574074 w 2029857"/>
              <a:gd name="connsiteY0" fmla="*/ 0 h 2706712"/>
              <a:gd name="connsiteX1" fmla="*/ 1765334 w 2029857"/>
              <a:gd name="connsiteY1" fmla="*/ 0 h 2706712"/>
              <a:gd name="connsiteX2" fmla="*/ 2029857 w 2029857"/>
              <a:gd name="connsiteY2" fmla="*/ 2677320 h 2706712"/>
              <a:gd name="connsiteX3" fmla="*/ 0 w 2029857"/>
              <a:gd name="connsiteY3" fmla="*/ 2706712 h 2706712"/>
              <a:gd name="connsiteX4" fmla="*/ 1574074 w 2029857"/>
              <a:gd name="connsiteY4" fmla="*/ 0 h 2706712"/>
              <a:gd name="connsiteX0" fmla="*/ 1574074 w 1765334"/>
              <a:gd name="connsiteY0" fmla="*/ 0 h 2709978"/>
              <a:gd name="connsiteX1" fmla="*/ 1765334 w 1765334"/>
              <a:gd name="connsiteY1" fmla="*/ 0 h 2709978"/>
              <a:gd name="connsiteX2" fmla="*/ 181463 w 1765334"/>
              <a:gd name="connsiteY2" fmla="*/ 2709978 h 2709978"/>
              <a:gd name="connsiteX3" fmla="*/ 0 w 1765334"/>
              <a:gd name="connsiteY3" fmla="*/ 2706712 h 2709978"/>
              <a:gd name="connsiteX4" fmla="*/ 1574074 w 1765334"/>
              <a:gd name="connsiteY4" fmla="*/ 0 h 2709978"/>
              <a:gd name="connsiteX0" fmla="*/ 1574074 w 1765334"/>
              <a:gd name="connsiteY0" fmla="*/ 0 h 2706712"/>
              <a:gd name="connsiteX1" fmla="*/ 1765334 w 1765334"/>
              <a:gd name="connsiteY1" fmla="*/ 0 h 2706712"/>
              <a:gd name="connsiteX2" fmla="*/ 184728 w 1765334"/>
              <a:gd name="connsiteY2" fmla="*/ 2703447 h 2706712"/>
              <a:gd name="connsiteX3" fmla="*/ 0 w 1765334"/>
              <a:gd name="connsiteY3" fmla="*/ 2706712 h 2706712"/>
              <a:gd name="connsiteX4" fmla="*/ 1574074 w 1765334"/>
              <a:gd name="connsiteY4" fmla="*/ 0 h 2706712"/>
              <a:gd name="connsiteX0" fmla="*/ 1574074 w 1765334"/>
              <a:gd name="connsiteY0" fmla="*/ 0 h 2706713"/>
              <a:gd name="connsiteX1" fmla="*/ 1765334 w 1765334"/>
              <a:gd name="connsiteY1" fmla="*/ 0 h 2706713"/>
              <a:gd name="connsiteX2" fmla="*/ 187994 w 1765334"/>
              <a:gd name="connsiteY2" fmla="*/ 2706713 h 2706713"/>
              <a:gd name="connsiteX3" fmla="*/ 0 w 1765334"/>
              <a:gd name="connsiteY3" fmla="*/ 2706712 h 2706713"/>
              <a:gd name="connsiteX4" fmla="*/ 1574074 w 1765334"/>
              <a:gd name="connsiteY4" fmla="*/ 0 h 2706713"/>
              <a:gd name="connsiteX0" fmla="*/ 1574074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74074 w 1765334"/>
              <a:gd name="connsiteY4" fmla="*/ 0 h 2709979"/>
              <a:gd name="connsiteX0" fmla="*/ 1587137 w 1765334"/>
              <a:gd name="connsiteY0" fmla="*/ 0 h 2709979"/>
              <a:gd name="connsiteX1" fmla="*/ 1765334 w 1765334"/>
              <a:gd name="connsiteY1" fmla="*/ 0 h 2709979"/>
              <a:gd name="connsiteX2" fmla="*/ 178197 w 1765334"/>
              <a:gd name="connsiteY2" fmla="*/ 2709979 h 2709979"/>
              <a:gd name="connsiteX3" fmla="*/ 0 w 1765334"/>
              <a:gd name="connsiteY3" fmla="*/ 2706712 h 2709979"/>
              <a:gd name="connsiteX4" fmla="*/ 1587137 w 1765334"/>
              <a:gd name="connsiteY4" fmla="*/ 0 h 2709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5334" h="2709979">
                <a:moveTo>
                  <a:pt x="1587137" y="0"/>
                </a:moveTo>
                <a:lnTo>
                  <a:pt x="1765334" y="0"/>
                </a:lnTo>
                <a:lnTo>
                  <a:pt x="178197" y="2709979"/>
                </a:lnTo>
                <a:lnTo>
                  <a:pt x="0" y="2706712"/>
                </a:lnTo>
                <a:lnTo>
                  <a:pt x="1587137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F697DC01-0672-A442-A53A-96F9581A743D}"/>
              </a:ext>
            </a:extLst>
          </p:cNvPr>
          <p:cNvSpPr/>
          <p:nvPr/>
        </p:nvSpPr>
        <p:spPr>
          <a:xfrm>
            <a:off x="10264970" y="3530183"/>
            <a:ext cx="1986196" cy="338777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858780 w 1986196"/>
              <a:gd name="connsiteY3" fmla="*/ 704538 h 3387778"/>
              <a:gd name="connsiteX4" fmla="*/ 292308 w 1986196"/>
              <a:gd name="connsiteY4" fmla="*/ 3387778 h 3387778"/>
              <a:gd name="connsiteX0" fmla="*/ 292308 w 1993692"/>
              <a:gd name="connsiteY0" fmla="*/ 3387778 h 3387778"/>
              <a:gd name="connsiteX1" fmla="*/ 0 w 1993692"/>
              <a:gd name="connsiteY1" fmla="*/ 3380283 h 3387778"/>
              <a:gd name="connsiteX2" fmla="*/ 1986196 w 1993692"/>
              <a:gd name="connsiteY2" fmla="*/ 0 h 3387778"/>
              <a:gd name="connsiteX3" fmla="*/ 1993692 w 1993692"/>
              <a:gd name="connsiteY3" fmla="*/ 509666 h 3387778"/>
              <a:gd name="connsiteX4" fmla="*/ 292308 w 1993692"/>
              <a:gd name="connsiteY4" fmla="*/ 3387778 h 3387778"/>
              <a:gd name="connsiteX0" fmla="*/ 292308 w 2001187"/>
              <a:gd name="connsiteY0" fmla="*/ 3387778 h 3387778"/>
              <a:gd name="connsiteX1" fmla="*/ 0 w 2001187"/>
              <a:gd name="connsiteY1" fmla="*/ 3380283 h 3387778"/>
              <a:gd name="connsiteX2" fmla="*/ 1986196 w 2001187"/>
              <a:gd name="connsiteY2" fmla="*/ 0 h 3387778"/>
              <a:gd name="connsiteX3" fmla="*/ 2001187 w 2001187"/>
              <a:gd name="connsiteY3" fmla="*/ 464696 h 3387778"/>
              <a:gd name="connsiteX4" fmla="*/ 292308 w 2001187"/>
              <a:gd name="connsiteY4" fmla="*/ 3387778 h 3387778"/>
              <a:gd name="connsiteX0" fmla="*/ 292308 w 1986196"/>
              <a:gd name="connsiteY0" fmla="*/ 3387778 h 3387778"/>
              <a:gd name="connsiteX1" fmla="*/ 0 w 1986196"/>
              <a:gd name="connsiteY1" fmla="*/ 3380283 h 3387778"/>
              <a:gd name="connsiteX2" fmla="*/ 1986196 w 1986196"/>
              <a:gd name="connsiteY2" fmla="*/ 0 h 3387778"/>
              <a:gd name="connsiteX3" fmla="*/ 1978702 w 1986196"/>
              <a:gd name="connsiteY3" fmla="*/ 472191 h 3387778"/>
              <a:gd name="connsiteX4" fmla="*/ 292308 w 1986196"/>
              <a:gd name="connsiteY4" fmla="*/ 3387778 h 338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6196" h="3387778">
                <a:moveTo>
                  <a:pt x="292308" y="3387778"/>
                </a:moveTo>
                <a:lnTo>
                  <a:pt x="0" y="3380283"/>
                </a:lnTo>
                <a:lnTo>
                  <a:pt x="1986196" y="0"/>
                </a:lnTo>
                <a:lnTo>
                  <a:pt x="1978702" y="472191"/>
                </a:lnTo>
                <a:lnTo>
                  <a:pt x="292308" y="3387778"/>
                </a:lnTo>
                <a:close/>
              </a:path>
            </a:pathLst>
          </a:custGeom>
          <a:solidFill>
            <a:srgbClr val="EC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2CEAEDF-7DCB-5447-A3AF-D883A5D42576}"/>
              </a:ext>
            </a:extLst>
          </p:cNvPr>
          <p:cNvSpPr/>
          <p:nvPr/>
        </p:nvSpPr>
        <p:spPr>
          <a:xfrm>
            <a:off x="10395679" y="3770026"/>
            <a:ext cx="1858780" cy="314793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8780" h="3147935">
                <a:moveTo>
                  <a:pt x="292308" y="3147935"/>
                </a:moveTo>
                <a:lnTo>
                  <a:pt x="0" y="3140440"/>
                </a:lnTo>
                <a:lnTo>
                  <a:pt x="1858780" y="0"/>
                </a:lnTo>
                <a:lnTo>
                  <a:pt x="1858780" y="464695"/>
                </a:lnTo>
                <a:lnTo>
                  <a:pt x="292308" y="3147935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 106">
            <a:extLst>
              <a:ext uri="{FF2B5EF4-FFF2-40B4-BE49-F238E27FC236}">
                <a16:creationId xmlns:a16="http://schemas.microsoft.com/office/drawing/2014/main" id="{FD2B3F64-FBE5-C747-9058-AB121FDBF17A}"/>
              </a:ext>
            </a:extLst>
          </p:cNvPr>
          <p:cNvSpPr/>
          <p:nvPr/>
        </p:nvSpPr>
        <p:spPr>
          <a:xfrm>
            <a:off x="11445986" y="5606321"/>
            <a:ext cx="779489" cy="1304145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  <a:gd name="connsiteX0" fmla="*/ 269823 w 1004340"/>
              <a:gd name="connsiteY0" fmla="*/ 1319134 h 1319135"/>
              <a:gd name="connsiteX1" fmla="*/ 0 w 1004340"/>
              <a:gd name="connsiteY1" fmla="*/ 1319135 h 1319135"/>
              <a:gd name="connsiteX2" fmla="*/ 771994 w 1004340"/>
              <a:gd name="connsiteY2" fmla="*/ 0 h 1319135"/>
              <a:gd name="connsiteX3" fmla="*/ 1004340 w 1004340"/>
              <a:gd name="connsiteY3" fmla="*/ 97437 h 1319135"/>
              <a:gd name="connsiteX4" fmla="*/ 269823 w 1004340"/>
              <a:gd name="connsiteY4" fmla="*/ 1319134 h 1319135"/>
              <a:gd name="connsiteX0" fmla="*/ 269823 w 816963"/>
              <a:gd name="connsiteY0" fmla="*/ 1319134 h 1319135"/>
              <a:gd name="connsiteX1" fmla="*/ 0 w 816963"/>
              <a:gd name="connsiteY1" fmla="*/ 1319135 h 1319135"/>
              <a:gd name="connsiteX2" fmla="*/ 771994 w 816963"/>
              <a:gd name="connsiteY2" fmla="*/ 0 h 1319135"/>
              <a:gd name="connsiteX3" fmla="*/ 816963 w 816963"/>
              <a:gd name="connsiteY3" fmla="*/ 254834 h 1319135"/>
              <a:gd name="connsiteX4" fmla="*/ 269823 w 816963"/>
              <a:gd name="connsiteY4" fmla="*/ 1319134 h 1319135"/>
              <a:gd name="connsiteX0" fmla="*/ 269823 w 779488"/>
              <a:gd name="connsiteY0" fmla="*/ 1319134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69823 w 779488"/>
              <a:gd name="connsiteY4" fmla="*/ 1319134 h 1319135"/>
              <a:gd name="connsiteX0" fmla="*/ 104931 w 779488"/>
              <a:gd name="connsiteY0" fmla="*/ 1326630 h 1326630"/>
              <a:gd name="connsiteX1" fmla="*/ 0 w 779488"/>
              <a:gd name="connsiteY1" fmla="*/ 1319135 h 1326630"/>
              <a:gd name="connsiteX2" fmla="*/ 771994 w 779488"/>
              <a:gd name="connsiteY2" fmla="*/ 0 h 1326630"/>
              <a:gd name="connsiteX3" fmla="*/ 779488 w 779488"/>
              <a:gd name="connsiteY3" fmla="*/ 389745 h 1326630"/>
              <a:gd name="connsiteX4" fmla="*/ 104931 w 779488"/>
              <a:gd name="connsiteY4" fmla="*/ 1326630 h 1326630"/>
              <a:gd name="connsiteX0" fmla="*/ 254833 w 779488"/>
              <a:gd name="connsiteY0" fmla="*/ 1319135 h 1319135"/>
              <a:gd name="connsiteX1" fmla="*/ 0 w 779488"/>
              <a:gd name="connsiteY1" fmla="*/ 1319135 h 1319135"/>
              <a:gd name="connsiteX2" fmla="*/ 771994 w 779488"/>
              <a:gd name="connsiteY2" fmla="*/ 0 h 1319135"/>
              <a:gd name="connsiteX3" fmla="*/ 779488 w 779488"/>
              <a:gd name="connsiteY3" fmla="*/ 389745 h 1319135"/>
              <a:gd name="connsiteX4" fmla="*/ 254833 w 779488"/>
              <a:gd name="connsiteY4" fmla="*/ 1319135 h 131913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74755 h 1304145"/>
              <a:gd name="connsiteX4" fmla="*/ 254833 w 779489"/>
              <a:gd name="connsiteY4" fmla="*/ 1304145 h 1304145"/>
              <a:gd name="connsiteX0" fmla="*/ 254833 w 779489"/>
              <a:gd name="connsiteY0" fmla="*/ 1304145 h 1304145"/>
              <a:gd name="connsiteX1" fmla="*/ 0 w 779489"/>
              <a:gd name="connsiteY1" fmla="*/ 1304145 h 1304145"/>
              <a:gd name="connsiteX2" fmla="*/ 779489 w 779489"/>
              <a:gd name="connsiteY2" fmla="*/ 0 h 1304145"/>
              <a:gd name="connsiteX3" fmla="*/ 779488 w 779489"/>
              <a:gd name="connsiteY3" fmla="*/ 397240 h 1304145"/>
              <a:gd name="connsiteX4" fmla="*/ 254833 w 779489"/>
              <a:gd name="connsiteY4" fmla="*/ 1304145 h 13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9489" h="1304145">
                <a:moveTo>
                  <a:pt x="254833" y="1304145"/>
                </a:moveTo>
                <a:lnTo>
                  <a:pt x="0" y="1304145"/>
                </a:lnTo>
                <a:lnTo>
                  <a:pt x="779489" y="0"/>
                </a:lnTo>
                <a:cubicBezTo>
                  <a:pt x="779489" y="127417"/>
                  <a:pt x="779488" y="269823"/>
                  <a:pt x="779488" y="397240"/>
                </a:cubicBezTo>
                <a:lnTo>
                  <a:pt x="254833" y="130414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reeform 105">
            <a:extLst>
              <a:ext uri="{FF2B5EF4-FFF2-40B4-BE49-F238E27FC236}">
                <a16:creationId xmlns:a16="http://schemas.microsoft.com/office/drawing/2014/main" id="{60AA8501-B3EA-B74F-AD8F-8FFAE8568D12}"/>
              </a:ext>
            </a:extLst>
          </p:cNvPr>
          <p:cNvSpPr/>
          <p:nvPr/>
        </p:nvSpPr>
        <p:spPr>
          <a:xfrm>
            <a:off x="11223157" y="5306518"/>
            <a:ext cx="1004341" cy="1603948"/>
          </a:xfrm>
          <a:custGeom>
            <a:avLst/>
            <a:gdLst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1858780 w 1858780"/>
              <a:gd name="connsiteY3" fmla="*/ 464695 h 3147935"/>
              <a:gd name="connsiteX4" fmla="*/ 292308 w 1858780"/>
              <a:gd name="connsiteY4" fmla="*/ 3147935 h 3147935"/>
              <a:gd name="connsiteX0" fmla="*/ 292308 w 1858780"/>
              <a:gd name="connsiteY0" fmla="*/ 3147935 h 3147935"/>
              <a:gd name="connsiteX1" fmla="*/ 0 w 1858780"/>
              <a:gd name="connsiteY1" fmla="*/ 3140440 h 3147935"/>
              <a:gd name="connsiteX2" fmla="*/ 1858780 w 1858780"/>
              <a:gd name="connsiteY2" fmla="*/ 0 h 3147935"/>
              <a:gd name="connsiteX3" fmla="*/ 981855 w 1858780"/>
              <a:gd name="connsiteY3" fmla="*/ 1956217 h 3147935"/>
              <a:gd name="connsiteX4" fmla="*/ 292308 w 1858780"/>
              <a:gd name="connsiteY4" fmla="*/ 3147935 h 3147935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81855 w 989351"/>
              <a:gd name="connsiteY3" fmla="*/ 412230 h 1603948"/>
              <a:gd name="connsiteX4" fmla="*/ 292308 w 989351"/>
              <a:gd name="connsiteY4" fmla="*/ 1603948 h 1603948"/>
              <a:gd name="connsiteX0" fmla="*/ 292308 w 989351"/>
              <a:gd name="connsiteY0" fmla="*/ 1603948 h 1603948"/>
              <a:gd name="connsiteX1" fmla="*/ 0 w 989351"/>
              <a:gd name="connsiteY1" fmla="*/ 1596453 h 1603948"/>
              <a:gd name="connsiteX2" fmla="*/ 989351 w 989351"/>
              <a:gd name="connsiteY2" fmla="*/ 0 h 1603948"/>
              <a:gd name="connsiteX3" fmla="*/ 929389 w 989351"/>
              <a:gd name="connsiteY3" fmla="*/ 382250 h 1603948"/>
              <a:gd name="connsiteX4" fmla="*/ 292308 w 989351"/>
              <a:gd name="connsiteY4" fmla="*/ 1603948 h 1603948"/>
              <a:gd name="connsiteX0" fmla="*/ 292308 w 1004340"/>
              <a:gd name="connsiteY0" fmla="*/ 1603948 h 1603948"/>
              <a:gd name="connsiteX1" fmla="*/ 0 w 1004340"/>
              <a:gd name="connsiteY1" fmla="*/ 1596453 h 1603948"/>
              <a:gd name="connsiteX2" fmla="*/ 989351 w 1004340"/>
              <a:gd name="connsiteY2" fmla="*/ 0 h 1603948"/>
              <a:gd name="connsiteX3" fmla="*/ 1004340 w 1004340"/>
              <a:gd name="connsiteY3" fmla="*/ 359765 h 1603948"/>
              <a:gd name="connsiteX4" fmla="*/ 292308 w 1004340"/>
              <a:gd name="connsiteY4" fmla="*/ 1603948 h 1603948"/>
              <a:gd name="connsiteX0" fmla="*/ 292308 w 1026825"/>
              <a:gd name="connsiteY0" fmla="*/ 1603948 h 1603948"/>
              <a:gd name="connsiteX1" fmla="*/ 0 w 1026825"/>
              <a:gd name="connsiteY1" fmla="*/ 1596453 h 1603948"/>
              <a:gd name="connsiteX2" fmla="*/ 989351 w 1026825"/>
              <a:gd name="connsiteY2" fmla="*/ 0 h 1603948"/>
              <a:gd name="connsiteX3" fmla="*/ 1026825 w 1026825"/>
              <a:gd name="connsiteY3" fmla="*/ 359765 h 1603948"/>
              <a:gd name="connsiteX4" fmla="*/ 292308 w 1026825"/>
              <a:gd name="connsiteY4" fmla="*/ 1603948 h 1603948"/>
              <a:gd name="connsiteX0" fmla="*/ 269823 w 1026825"/>
              <a:gd name="connsiteY0" fmla="*/ 1596452 h 1596453"/>
              <a:gd name="connsiteX1" fmla="*/ 0 w 1026825"/>
              <a:gd name="connsiteY1" fmla="*/ 1596453 h 1596453"/>
              <a:gd name="connsiteX2" fmla="*/ 989351 w 1026825"/>
              <a:gd name="connsiteY2" fmla="*/ 0 h 1596453"/>
              <a:gd name="connsiteX3" fmla="*/ 1026825 w 1026825"/>
              <a:gd name="connsiteY3" fmla="*/ 359765 h 1596453"/>
              <a:gd name="connsiteX4" fmla="*/ 269823 w 1026825"/>
              <a:gd name="connsiteY4" fmla="*/ 1596452 h 1596453"/>
              <a:gd name="connsiteX0" fmla="*/ 269823 w 1026825"/>
              <a:gd name="connsiteY0" fmla="*/ 1603947 h 1603948"/>
              <a:gd name="connsiteX1" fmla="*/ 0 w 1026825"/>
              <a:gd name="connsiteY1" fmla="*/ 1603948 h 1603948"/>
              <a:gd name="connsiteX2" fmla="*/ 1004341 w 1026825"/>
              <a:gd name="connsiteY2" fmla="*/ 0 h 1603948"/>
              <a:gd name="connsiteX3" fmla="*/ 1026825 w 1026825"/>
              <a:gd name="connsiteY3" fmla="*/ 367260 h 1603948"/>
              <a:gd name="connsiteX4" fmla="*/ 269823 w 1026825"/>
              <a:gd name="connsiteY4" fmla="*/ 1603947 h 1603948"/>
              <a:gd name="connsiteX0" fmla="*/ 269823 w 1004341"/>
              <a:gd name="connsiteY0" fmla="*/ 1603947 h 1603948"/>
              <a:gd name="connsiteX1" fmla="*/ 0 w 1004341"/>
              <a:gd name="connsiteY1" fmla="*/ 1603948 h 1603948"/>
              <a:gd name="connsiteX2" fmla="*/ 1004341 w 1004341"/>
              <a:gd name="connsiteY2" fmla="*/ 0 h 1603948"/>
              <a:gd name="connsiteX3" fmla="*/ 1004340 w 1004341"/>
              <a:gd name="connsiteY3" fmla="*/ 382250 h 1603948"/>
              <a:gd name="connsiteX4" fmla="*/ 269823 w 1004341"/>
              <a:gd name="connsiteY4" fmla="*/ 1603947 h 1603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341" h="1603948">
                <a:moveTo>
                  <a:pt x="269823" y="1603947"/>
                </a:moveTo>
                <a:lnTo>
                  <a:pt x="0" y="1603948"/>
                </a:lnTo>
                <a:lnTo>
                  <a:pt x="1004341" y="0"/>
                </a:lnTo>
                <a:cubicBezTo>
                  <a:pt x="1004341" y="127417"/>
                  <a:pt x="1004340" y="254833"/>
                  <a:pt x="1004340" y="382250"/>
                </a:cubicBezTo>
                <a:lnTo>
                  <a:pt x="269823" y="1603947"/>
                </a:lnTo>
                <a:close/>
              </a:path>
            </a:pathLst>
          </a:cu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F8D4D09-068A-204E-9ED2-4F2110211D09}"/>
              </a:ext>
            </a:extLst>
          </p:cNvPr>
          <p:cNvSpPr/>
          <p:nvPr/>
        </p:nvSpPr>
        <p:spPr>
          <a:xfrm>
            <a:off x="10620531" y="4122294"/>
            <a:ext cx="1626433" cy="2803161"/>
          </a:xfrm>
          <a:custGeom>
            <a:avLst/>
            <a:gdLst>
              <a:gd name="connsiteX0" fmla="*/ 749508 w 1641423"/>
              <a:gd name="connsiteY0" fmla="*/ 276568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49508 w 1641423"/>
              <a:gd name="connsiteY4" fmla="*/ 2765685 h 2810656"/>
              <a:gd name="connsiteX0" fmla="*/ 734518 w 1641423"/>
              <a:gd name="connsiteY0" fmla="*/ 2795665 h 2810656"/>
              <a:gd name="connsiteX1" fmla="*/ 1626433 w 1641423"/>
              <a:gd name="connsiteY1" fmla="*/ 1274164 h 2810656"/>
              <a:gd name="connsiteX2" fmla="*/ 1641423 w 1641423"/>
              <a:gd name="connsiteY2" fmla="*/ 0 h 2810656"/>
              <a:gd name="connsiteX3" fmla="*/ 0 w 1641423"/>
              <a:gd name="connsiteY3" fmla="*/ 2810656 h 2810656"/>
              <a:gd name="connsiteX4" fmla="*/ 734518 w 1641423"/>
              <a:gd name="connsiteY4" fmla="*/ 2795665 h 2810656"/>
              <a:gd name="connsiteX0" fmla="*/ 712033 w 1618938"/>
              <a:gd name="connsiteY0" fmla="*/ 2795665 h 2795665"/>
              <a:gd name="connsiteX1" fmla="*/ 1603948 w 1618938"/>
              <a:gd name="connsiteY1" fmla="*/ 1274164 h 2795665"/>
              <a:gd name="connsiteX2" fmla="*/ 1618938 w 1618938"/>
              <a:gd name="connsiteY2" fmla="*/ 0 h 2795665"/>
              <a:gd name="connsiteX3" fmla="*/ 0 w 1618938"/>
              <a:gd name="connsiteY3" fmla="*/ 2788170 h 2795665"/>
              <a:gd name="connsiteX4" fmla="*/ 712033 w 1618938"/>
              <a:gd name="connsiteY4" fmla="*/ 2795665 h 2795665"/>
              <a:gd name="connsiteX0" fmla="*/ 719528 w 1626433"/>
              <a:gd name="connsiteY0" fmla="*/ 2795665 h 2803161"/>
              <a:gd name="connsiteX1" fmla="*/ 1611443 w 1626433"/>
              <a:gd name="connsiteY1" fmla="*/ 1274164 h 2803161"/>
              <a:gd name="connsiteX2" fmla="*/ 1626433 w 1626433"/>
              <a:gd name="connsiteY2" fmla="*/ 0 h 2803161"/>
              <a:gd name="connsiteX3" fmla="*/ 0 w 1626433"/>
              <a:gd name="connsiteY3" fmla="*/ 2803161 h 2803161"/>
              <a:gd name="connsiteX4" fmla="*/ 719528 w 1626433"/>
              <a:gd name="connsiteY4" fmla="*/ 2795665 h 2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433" h="2803161">
                <a:moveTo>
                  <a:pt x="719528" y="2795665"/>
                </a:moveTo>
                <a:lnTo>
                  <a:pt x="1611443" y="1274164"/>
                </a:lnTo>
                <a:lnTo>
                  <a:pt x="1626433" y="0"/>
                </a:lnTo>
                <a:lnTo>
                  <a:pt x="0" y="2803161"/>
                </a:lnTo>
                <a:lnTo>
                  <a:pt x="719528" y="2795665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CE1F9A1B-5D01-E147-B246-E898F78B269B}"/>
              </a:ext>
            </a:extLst>
          </p:cNvPr>
          <p:cNvCxnSpPr>
            <a:cxnSpLocks/>
          </p:cNvCxnSpPr>
          <p:nvPr/>
        </p:nvCxnSpPr>
        <p:spPr>
          <a:xfrm>
            <a:off x="867901" y="4582202"/>
            <a:ext cx="0" cy="136768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8AF7BE5-D828-7D47-A91E-9D9DC0A0DD2A}"/>
              </a:ext>
            </a:extLst>
          </p:cNvPr>
          <p:cNvCxnSpPr>
            <a:cxnSpLocks/>
          </p:cNvCxnSpPr>
          <p:nvPr/>
        </p:nvCxnSpPr>
        <p:spPr>
          <a:xfrm>
            <a:off x="1873309" y="4289570"/>
            <a:ext cx="0" cy="429400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B2E2A33-2383-5F43-AF93-F7708F46FE47}"/>
              </a:ext>
            </a:extLst>
          </p:cNvPr>
          <p:cNvCxnSpPr>
            <a:cxnSpLocks/>
          </p:cNvCxnSpPr>
          <p:nvPr/>
        </p:nvCxnSpPr>
        <p:spPr>
          <a:xfrm>
            <a:off x="3367910" y="3261187"/>
            <a:ext cx="0" cy="1467336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47020A20-5F9D-B642-BDE2-706B9A613CBB}"/>
              </a:ext>
            </a:extLst>
          </p:cNvPr>
          <p:cNvCxnSpPr>
            <a:cxnSpLocks/>
          </p:cNvCxnSpPr>
          <p:nvPr/>
        </p:nvCxnSpPr>
        <p:spPr>
          <a:xfrm>
            <a:off x="3868854" y="2533778"/>
            <a:ext cx="0" cy="2194745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AACA5049-76B5-7D4D-9594-4A3425F8AE2A}"/>
              </a:ext>
            </a:extLst>
          </p:cNvPr>
          <p:cNvCxnSpPr>
            <a:cxnSpLocks/>
          </p:cNvCxnSpPr>
          <p:nvPr/>
        </p:nvCxnSpPr>
        <p:spPr>
          <a:xfrm>
            <a:off x="5355650" y="2826410"/>
            <a:ext cx="0" cy="1944991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9FBBA41-2809-6740-8FFE-FC1E2E739B92}"/>
              </a:ext>
            </a:extLst>
          </p:cNvPr>
          <p:cNvCxnSpPr>
            <a:cxnSpLocks/>
          </p:cNvCxnSpPr>
          <p:nvPr/>
        </p:nvCxnSpPr>
        <p:spPr>
          <a:xfrm>
            <a:off x="6363455" y="2972726"/>
            <a:ext cx="0" cy="1755797"/>
          </a:xfrm>
          <a:prstGeom prst="line">
            <a:avLst/>
          </a:prstGeom>
          <a:ln w="38100">
            <a:solidFill>
              <a:srgbClr val="00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3895A2EB-8DC6-0A42-B62C-BA37D269E33B}"/>
              </a:ext>
            </a:extLst>
          </p:cNvPr>
          <p:cNvCxnSpPr>
            <a:cxnSpLocks/>
          </p:cNvCxnSpPr>
          <p:nvPr/>
        </p:nvCxnSpPr>
        <p:spPr>
          <a:xfrm>
            <a:off x="6854138" y="1949572"/>
            <a:ext cx="0" cy="2821829"/>
          </a:xfrm>
          <a:prstGeom prst="line">
            <a:avLst/>
          </a:prstGeom>
          <a:ln w="38100">
            <a:solidFill>
              <a:srgbClr val="00CE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68D60718-B5BB-DA4F-8A9F-F588EE36368B}"/>
              </a:ext>
            </a:extLst>
          </p:cNvPr>
          <p:cNvSpPr txBox="1"/>
          <p:nvPr/>
        </p:nvSpPr>
        <p:spPr>
          <a:xfrm>
            <a:off x="431897" y="452990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B3004D80-9694-9145-8DDB-E61F89686B5C}"/>
              </a:ext>
            </a:extLst>
          </p:cNvPr>
          <p:cNvSpPr txBox="1"/>
          <p:nvPr/>
        </p:nvSpPr>
        <p:spPr>
          <a:xfrm>
            <a:off x="926782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B71BACD6-A7AE-9542-B73F-F325327D7957}"/>
              </a:ext>
            </a:extLst>
          </p:cNvPr>
          <p:cNvSpPr txBox="1"/>
          <p:nvPr/>
        </p:nvSpPr>
        <p:spPr>
          <a:xfrm>
            <a:off x="1433862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24B3D36-8BE7-414F-8001-79DF51EED67B}"/>
              </a:ext>
            </a:extLst>
          </p:cNvPr>
          <p:cNvSpPr txBox="1"/>
          <p:nvPr/>
        </p:nvSpPr>
        <p:spPr>
          <a:xfrm>
            <a:off x="1952707" y="4227194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807B64F-61F2-A643-AB42-FB218420725A}"/>
              </a:ext>
            </a:extLst>
          </p:cNvPr>
          <p:cNvSpPr txBox="1"/>
          <p:nvPr/>
        </p:nvSpPr>
        <p:spPr>
          <a:xfrm>
            <a:off x="2436115" y="39308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888D57E-C40B-2047-BFEE-90BB93A1097D}"/>
              </a:ext>
            </a:extLst>
          </p:cNvPr>
          <p:cNvSpPr txBox="1"/>
          <p:nvPr/>
        </p:nvSpPr>
        <p:spPr>
          <a:xfrm>
            <a:off x="2935299" y="320101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C6D12B7-97D2-464F-9872-3D1ED4AC92AF}"/>
              </a:ext>
            </a:extLst>
          </p:cNvPr>
          <p:cNvSpPr txBox="1"/>
          <p:nvPr/>
        </p:nvSpPr>
        <p:spPr>
          <a:xfrm>
            <a:off x="3435660" y="2476231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A92FB62-58D0-4047-A4EF-DC6CE555571E}"/>
              </a:ext>
            </a:extLst>
          </p:cNvPr>
          <p:cNvSpPr txBox="1"/>
          <p:nvPr/>
        </p:nvSpPr>
        <p:spPr>
          <a:xfrm>
            <a:off x="3935969" y="335018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C205E6F-A119-434D-B0AC-8A8B830259A4}"/>
              </a:ext>
            </a:extLst>
          </p:cNvPr>
          <p:cNvSpPr txBox="1"/>
          <p:nvPr/>
        </p:nvSpPr>
        <p:spPr>
          <a:xfrm>
            <a:off x="4430907" y="4234530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75D04E6-692A-E041-A851-3654FBA45364}"/>
              </a:ext>
            </a:extLst>
          </p:cNvPr>
          <p:cNvSpPr txBox="1"/>
          <p:nvPr/>
        </p:nvSpPr>
        <p:spPr>
          <a:xfrm>
            <a:off x="4919405" y="276820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E5A45AC-F4DA-A44C-AC48-E808946130F2}"/>
              </a:ext>
            </a:extLst>
          </p:cNvPr>
          <p:cNvSpPr txBox="1"/>
          <p:nvPr/>
        </p:nvSpPr>
        <p:spPr>
          <a:xfrm>
            <a:off x="5426716" y="4373257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946A492-C92F-3E41-93E9-7EF191AA5341}"/>
              </a:ext>
            </a:extLst>
          </p:cNvPr>
          <p:cNvSpPr txBox="1"/>
          <p:nvPr/>
        </p:nvSpPr>
        <p:spPr>
          <a:xfrm>
            <a:off x="5933937" y="2907812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6D376B2-0042-0348-B0EA-D855F4751266}"/>
              </a:ext>
            </a:extLst>
          </p:cNvPr>
          <p:cNvSpPr txBox="1"/>
          <p:nvPr/>
        </p:nvSpPr>
        <p:spPr>
          <a:xfrm>
            <a:off x="6428016" y="1882478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28CC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AD1DD2D-B69D-FF46-AD4E-FA91A22A1463}"/>
              </a:ext>
            </a:extLst>
          </p:cNvPr>
          <p:cNvSpPr txBox="1"/>
          <p:nvPr/>
        </p:nvSpPr>
        <p:spPr>
          <a:xfrm>
            <a:off x="6910300" y="4074383"/>
            <a:ext cx="4863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4925263-2F8E-524C-B7C2-43647A54975F}"/>
              </a:ext>
            </a:extLst>
          </p:cNvPr>
          <p:cNvCxnSpPr/>
          <p:nvPr/>
        </p:nvCxnSpPr>
        <p:spPr>
          <a:xfrm>
            <a:off x="822992" y="4771401"/>
            <a:ext cx="6963401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EFEE26CF-2278-414B-BB5F-018854531294}"/>
              </a:ext>
            </a:extLst>
          </p:cNvPr>
          <p:cNvSpPr txBox="1"/>
          <p:nvPr/>
        </p:nvSpPr>
        <p:spPr>
          <a:xfrm>
            <a:off x="722578" y="6354895"/>
            <a:ext cx="280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AH: At Home</a:t>
            </a:r>
          </a:p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OOH: Out of Home</a:t>
            </a:r>
          </a:p>
        </p:txBody>
      </p:sp>
    </p:spTree>
    <p:extLst>
      <p:ext uri="{BB962C8B-B14F-4D97-AF65-F5344CB8AC3E}">
        <p14:creationId xmlns:p14="http://schemas.microsoft.com/office/powerpoint/2010/main" val="125903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9A2FB7D8-3986-6149-9A86-A14EA0C7C5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3"/>
          <a:stretch/>
        </p:blipFill>
        <p:spPr>
          <a:xfrm>
            <a:off x="6703950" y="3597519"/>
            <a:ext cx="1924880" cy="1897125"/>
          </a:xfrm>
          <a:prstGeom prst="rect">
            <a:avLst/>
          </a:prstGeom>
        </p:spPr>
      </p:pic>
      <p:pic>
        <p:nvPicPr>
          <p:cNvPr id="33" name="Picture 32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51385E81-A0CD-7E42-ACCF-4A6F40FF1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1066" r="25039" b="-1"/>
          <a:stretch/>
        </p:blipFill>
        <p:spPr>
          <a:xfrm>
            <a:off x="1952955" y="1522578"/>
            <a:ext cx="1418256" cy="2162412"/>
          </a:xfrm>
          <a:prstGeom prst="rect">
            <a:avLst/>
          </a:prstGeom>
        </p:spPr>
      </p:pic>
      <p:pic>
        <p:nvPicPr>
          <p:cNvPr id="34" name="Picture 33" descr="A close up of a bottle&#10;&#10;Description generated with very high confidence">
            <a:extLst>
              <a:ext uri="{FF2B5EF4-FFF2-40B4-BE49-F238E27FC236}">
                <a16:creationId xmlns:a16="http://schemas.microsoft.com/office/drawing/2014/main" id="{544BE059-EDF4-FD44-8130-552D33C47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6" r="36281" b="13603"/>
          <a:stretch/>
        </p:blipFill>
        <p:spPr>
          <a:xfrm>
            <a:off x="7171161" y="2218429"/>
            <a:ext cx="1457668" cy="14665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009C41-C7FA-41BF-AD98-83685D0891C6}"/>
              </a:ext>
            </a:extLst>
          </p:cNvPr>
          <p:cNvSpPr txBox="1"/>
          <p:nvPr/>
        </p:nvSpPr>
        <p:spPr>
          <a:xfrm>
            <a:off x="826626" y="676757"/>
            <a:ext cx="10276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STAYING HYDRATED AT WORK IS VITAL TO OUR WELLBEING AND OUR ABILITY TO PERFORM TASKS SAFELY AND EFFICIENTLY. ITS ESSENTIAL TO OFFER A BALANCED RANGE OF DRINKS IN THE RIGHT OPTIONS TO MEET EMPLOYEE NEEDS</a:t>
            </a:r>
          </a:p>
          <a:p>
            <a:endParaRPr lang="en-US" dirty="0">
              <a:solidFill>
                <a:srgbClr val="A53228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6DDA9F-DEC5-344D-BD0E-9787C0379D92}"/>
              </a:ext>
            </a:extLst>
          </p:cNvPr>
          <p:cNvSpPr/>
          <p:nvPr/>
        </p:nvSpPr>
        <p:spPr>
          <a:xfrm>
            <a:off x="929390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0788BA-B665-514E-BA34-AE1EC299A4FF}"/>
              </a:ext>
            </a:extLst>
          </p:cNvPr>
          <p:cNvSpPr/>
          <p:nvPr/>
        </p:nvSpPr>
        <p:spPr>
          <a:xfrm>
            <a:off x="3558199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381718-B226-6E40-A0C0-75F8E703CD2D}"/>
              </a:ext>
            </a:extLst>
          </p:cNvPr>
          <p:cNvSpPr/>
          <p:nvPr/>
        </p:nvSpPr>
        <p:spPr>
          <a:xfrm>
            <a:off x="6187007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C92A98-1AF7-4B47-9F93-0F23381D4EB1}"/>
              </a:ext>
            </a:extLst>
          </p:cNvPr>
          <p:cNvSpPr/>
          <p:nvPr/>
        </p:nvSpPr>
        <p:spPr>
          <a:xfrm>
            <a:off x="8815817" y="2044177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0B6564-32C7-FA48-9D9C-A04F6152C07E}"/>
              </a:ext>
            </a:extLst>
          </p:cNvPr>
          <p:cNvSpPr/>
          <p:nvPr/>
        </p:nvSpPr>
        <p:spPr>
          <a:xfrm>
            <a:off x="929391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4557FD-F23F-6B40-92C4-796A1995F021}"/>
              </a:ext>
            </a:extLst>
          </p:cNvPr>
          <p:cNvSpPr/>
          <p:nvPr/>
        </p:nvSpPr>
        <p:spPr>
          <a:xfrm>
            <a:off x="6182522" y="3869023"/>
            <a:ext cx="2446307" cy="1625621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C5E242-C4ED-6046-9BAB-C15365E170F4}"/>
              </a:ext>
            </a:extLst>
          </p:cNvPr>
          <p:cNvSpPr/>
          <p:nvPr/>
        </p:nvSpPr>
        <p:spPr>
          <a:xfrm>
            <a:off x="8815817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3C3A7D-AEE0-F74D-B26A-0E3AC616BF8A}"/>
              </a:ext>
            </a:extLst>
          </p:cNvPr>
          <p:cNvSpPr/>
          <p:nvPr/>
        </p:nvSpPr>
        <p:spPr>
          <a:xfrm>
            <a:off x="3562687" y="3869023"/>
            <a:ext cx="2442955" cy="1640813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CB63B9-35E3-4647-BB39-D1BA20D9C9E0}"/>
              </a:ext>
            </a:extLst>
          </p:cNvPr>
          <p:cNvSpPr/>
          <p:nvPr/>
        </p:nvSpPr>
        <p:spPr>
          <a:xfrm>
            <a:off x="929390" y="2044176"/>
            <a:ext cx="2442954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to 10</a:t>
            </a:r>
            <a:endParaRPr lang="en-US" sz="16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glasses of fluid </a:t>
            </a:r>
          </a:p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to be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properly hydrated</a:t>
            </a:r>
            <a:endParaRPr lang="en-US" sz="1200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107A80-9323-1C43-B8C0-35B650076CA1}"/>
              </a:ext>
            </a:extLst>
          </p:cNvPr>
          <p:cNvSpPr/>
          <p:nvPr/>
        </p:nvSpPr>
        <p:spPr>
          <a:xfrm>
            <a:off x="3558198" y="2044176"/>
            <a:ext cx="2421521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70%</a:t>
            </a: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of consumers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feel it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is very important to stay hydrated</a:t>
            </a:r>
            <a:r>
              <a:rPr lang="en-US" sz="1200" b="1" kern="0" dirty="0"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during the day </a:t>
            </a:r>
          </a:p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at the workplace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3A500B-3823-4444-BB64-245F3A2BE08E}"/>
              </a:ext>
            </a:extLst>
          </p:cNvPr>
          <p:cNvSpPr/>
          <p:nvPr/>
        </p:nvSpPr>
        <p:spPr>
          <a:xfrm>
            <a:off x="6198432" y="2044176"/>
            <a:ext cx="2430397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lvl="0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‘At work drinkers’ are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</a:t>
            </a: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b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b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category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CDE82F-4D6E-AA48-91A0-1DDE8081F788}"/>
              </a:ext>
            </a:extLst>
          </p:cNvPr>
          <p:cNvSpPr/>
          <p:nvPr/>
        </p:nvSpPr>
        <p:spPr>
          <a:xfrm>
            <a:off x="8815816" y="2044176"/>
            <a:ext cx="2442955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r>
              <a:rPr lang="en-US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employees are currently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satisfied  </a:t>
            </a:r>
          </a:p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their beverage offer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Work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D04F2A1-7B8C-1B43-BB8C-136FB72E1C2D}"/>
              </a:ext>
            </a:extLst>
          </p:cNvPr>
          <p:cNvSpPr/>
          <p:nvPr/>
        </p:nvSpPr>
        <p:spPr>
          <a:xfrm>
            <a:off x="929391" y="3869023"/>
            <a:ext cx="2442953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water is the only option available,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get bored and not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enough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25BC9E-9CE6-C24F-879C-DE3C11A4B375}"/>
              </a:ext>
            </a:extLst>
          </p:cNvPr>
          <p:cNvSpPr/>
          <p:nvPr/>
        </p:nvSpPr>
        <p:spPr>
          <a:xfrm>
            <a:off x="6182519" y="3869022"/>
            <a:ext cx="2446310" cy="1625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drinks at </a:t>
            </a:r>
            <a:r>
              <a:rPr lang="en-US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consumption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In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sites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2F88CF-36CE-A54E-9FDF-52FB57823ADD}"/>
              </a:ext>
            </a:extLst>
          </p:cNvPr>
          <p:cNvSpPr/>
          <p:nvPr/>
        </p:nvSpPr>
        <p:spPr>
          <a:xfrm>
            <a:off x="8815816" y="3869023"/>
            <a:ext cx="2442955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Consumers stress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the </a:t>
            </a: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importance of </a:t>
            </a:r>
          </a:p>
          <a:p>
            <a:pPr marL="17780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health-conscious,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natural, sugar-free </a:t>
            </a:r>
            <a:b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and organic drinks</a:t>
            </a:r>
            <a:r>
              <a:rPr lang="en-US" sz="12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 </a:t>
            </a:r>
            <a:br>
              <a:rPr lang="en-US" sz="12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that are rich in vitamins </a:t>
            </a:r>
            <a:b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</a:b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Lato" charset="0"/>
              </a:rPr>
              <a:t>and energy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5F579D-6050-5740-85CF-D3C23721814C}"/>
              </a:ext>
            </a:extLst>
          </p:cNvPr>
          <p:cNvSpPr/>
          <p:nvPr/>
        </p:nvSpPr>
        <p:spPr>
          <a:xfrm>
            <a:off x="3558198" y="3869023"/>
            <a:ext cx="2421521" cy="1640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lvl="0"/>
            <a:r>
              <a:rPr lang="en-US" sz="1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</a:t>
            </a:r>
            <a:r>
              <a:rPr lang="en-US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7800"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drive satisfaction </a:t>
            </a:r>
          </a:p>
          <a:p>
            <a:pPr marL="177800" lvl="0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consumption </a:t>
            </a:r>
          </a:p>
        </p:txBody>
      </p:sp>
    </p:spTree>
    <p:extLst>
      <p:ext uri="{BB962C8B-B14F-4D97-AF65-F5344CB8AC3E}">
        <p14:creationId xmlns:p14="http://schemas.microsoft.com/office/powerpoint/2010/main" val="2428152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1970B-4678-EF41-A755-1A025998A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8" t="16817" r="49078" b="40939"/>
          <a:stretch/>
        </p:blipFill>
        <p:spPr>
          <a:xfrm>
            <a:off x="1313948" y="3031137"/>
            <a:ext cx="4297789" cy="2230489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5DCCE135-B647-6043-B391-E5499FAE1AF3}"/>
              </a:ext>
            </a:extLst>
          </p:cNvPr>
          <p:cNvSpPr/>
          <p:nvPr/>
        </p:nvSpPr>
        <p:spPr>
          <a:xfrm>
            <a:off x="1087395" y="2872653"/>
            <a:ext cx="601362" cy="667265"/>
          </a:xfrm>
          <a:custGeom>
            <a:avLst/>
            <a:gdLst>
              <a:gd name="connsiteX0" fmla="*/ 49427 w 601362"/>
              <a:gd name="connsiteY0" fmla="*/ 667265 h 667265"/>
              <a:gd name="connsiteX1" fmla="*/ 601362 w 601362"/>
              <a:gd name="connsiteY1" fmla="*/ 90617 h 667265"/>
              <a:gd name="connsiteX2" fmla="*/ 280086 w 601362"/>
              <a:gd name="connsiteY2" fmla="*/ 0 h 667265"/>
              <a:gd name="connsiteX3" fmla="*/ 49427 w 601362"/>
              <a:gd name="connsiteY3" fmla="*/ 16476 h 667265"/>
              <a:gd name="connsiteX4" fmla="*/ 0 w 601362"/>
              <a:gd name="connsiteY4" fmla="*/ 345990 h 667265"/>
              <a:gd name="connsiteX5" fmla="*/ 49427 w 601362"/>
              <a:gd name="connsiteY5" fmla="*/ 667265 h 667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362" h="667265">
                <a:moveTo>
                  <a:pt x="49427" y="667265"/>
                </a:moveTo>
                <a:lnTo>
                  <a:pt x="601362" y="90617"/>
                </a:lnTo>
                <a:lnTo>
                  <a:pt x="280086" y="0"/>
                </a:lnTo>
                <a:lnTo>
                  <a:pt x="49427" y="16476"/>
                </a:lnTo>
                <a:lnTo>
                  <a:pt x="0" y="345990"/>
                </a:lnTo>
                <a:lnTo>
                  <a:pt x="49427" y="6672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DF9E9-98FB-4C06-9BF4-71DDBE3E0839}"/>
              </a:ext>
            </a:extLst>
          </p:cNvPr>
          <p:cNvSpPr txBox="1"/>
          <p:nvPr/>
        </p:nvSpPr>
        <p:spPr>
          <a:xfrm>
            <a:off x="826626" y="676757"/>
            <a:ext cx="10276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53228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CONSUMERS OFTEN HAVE VERY DIFFERENT NEEDS FROM BEVERAGES ACROSS ‘AT WORK’ SUB‑OCCASIONS AND IT IS IMPORTANT TO OFFER A BROAD RANGE OF CATEGORIES AND PACKS TO FULLY SATISFY THEIR NEEDS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7DC4BE4-583F-F844-80D9-37C7FAAEF7F6}"/>
              </a:ext>
            </a:extLst>
          </p:cNvPr>
          <p:cNvSpPr/>
          <p:nvPr/>
        </p:nvSpPr>
        <p:spPr>
          <a:xfrm>
            <a:off x="929389" y="2044175"/>
            <a:ext cx="5050329" cy="435414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2A26A7-E85E-5041-BB6E-0C07DBFBBA32}"/>
              </a:ext>
            </a:extLst>
          </p:cNvPr>
          <p:cNvSpPr/>
          <p:nvPr/>
        </p:nvSpPr>
        <p:spPr>
          <a:xfrm>
            <a:off x="6208442" y="2044175"/>
            <a:ext cx="5050329" cy="435414"/>
          </a:xfrm>
          <a:prstGeom prst="rect">
            <a:avLst/>
          </a:prstGeom>
          <a:solidFill>
            <a:srgbClr val="C78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30093C-4E4E-494A-AF65-62FE1B067354}"/>
              </a:ext>
            </a:extLst>
          </p:cNvPr>
          <p:cNvCxnSpPr>
            <a:cxnSpLocks/>
          </p:cNvCxnSpPr>
          <p:nvPr/>
        </p:nvCxnSpPr>
        <p:spPr>
          <a:xfrm>
            <a:off x="6098181" y="2044175"/>
            <a:ext cx="0" cy="3862355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452B817-CED8-244D-89AF-D4C5B2DB208F}"/>
              </a:ext>
            </a:extLst>
          </p:cNvPr>
          <p:cNvSpPr/>
          <p:nvPr/>
        </p:nvSpPr>
        <p:spPr>
          <a:xfrm>
            <a:off x="942537" y="2019461"/>
            <a:ext cx="4370868" cy="443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incidence of SSDs and Juice among adults with ready take away meal solutions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463DD1-06F6-264D-9EB4-F5F336A7FB99}"/>
              </a:ext>
            </a:extLst>
          </p:cNvPr>
          <p:cNvSpPr/>
          <p:nvPr/>
        </p:nvSpPr>
        <p:spPr>
          <a:xfrm>
            <a:off x="6208442" y="2019461"/>
            <a:ext cx="4080617" cy="443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more choice of beverages and the more they are easily available, then the higher the consumption</a:t>
            </a:r>
          </a:p>
        </p:txBody>
      </p:sp>
      <p:sp>
        <p:nvSpPr>
          <p:cNvPr id="40" name="Pentagon 6">
            <a:extLst>
              <a:ext uri="{FF2B5EF4-FFF2-40B4-BE49-F238E27FC236}">
                <a16:creationId xmlns:a16="http://schemas.microsoft.com/office/drawing/2014/main" id="{C209B7DB-D889-5449-955B-76C78D5929F4}"/>
              </a:ext>
            </a:extLst>
          </p:cNvPr>
          <p:cNvSpPr/>
          <p:nvPr/>
        </p:nvSpPr>
        <p:spPr>
          <a:xfrm>
            <a:off x="929389" y="2610826"/>
            <a:ext cx="5050329" cy="373760"/>
          </a:xfrm>
          <a:prstGeom prst="homePlate">
            <a:avLst/>
          </a:prstGeom>
          <a:gradFill flip="none" rotWithShape="1">
            <a:gsLst>
              <a:gs pos="0">
                <a:srgbClr val="A53228">
                  <a:tint val="66000"/>
                  <a:satMod val="160000"/>
                </a:srgbClr>
              </a:gs>
              <a:gs pos="50000">
                <a:srgbClr val="A53228">
                  <a:tint val="44500"/>
                  <a:satMod val="160000"/>
                </a:srgbClr>
              </a:gs>
              <a:gs pos="100000">
                <a:srgbClr val="A53228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6F9A0-2C44-5D46-80D0-1C732D9EB6C0}"/>
              </a:ext>
            </a:extLst>
          </p:cNvPr>
          <p:cNvSpPr txBox="1"/>
          <p:nvPr/>
        </p:nvSpPr>
        <p:spPr>
          <a:xfrm>
            <a:off x="942538" y="2630451"/>
            <a:ext cx="5037180" cy="381061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kumimoji="0" lang="en-US" alt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PM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DRINKING MOMENT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EC5B48-A955-AF4A-B608-25ABAB93D835}"/>
              </a:ext>
            </a:extLst>
          </p:cNvPr>
          <p:cNvSpPr txBox="1"/>
          <p:nvPr/>
        </p:nvSpPr>
        <p:spPr>
          <a:xfrm>
            <a:off x="1313949" y="5288227"/>
            <a:ext cx="1704345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048808-2F54-AB44-8FE7-C5862004302E}"/>
              </a:ext>
            </a:extLst>
          </p:cNvPr>
          <p:cNvSpPr txBox="1"/>
          <p:nvPr/>
        </p:nvSpPr>
        <p:spPr>
          <a:xfrm>
            <a:off x="2888960" y="5288227"/>
            <a:ext cx="1704345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 TAKING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BREAK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641F4C-7BF4-B74C-8ED2-A5306E7CE5DB}"/>
              </a:ext>
            </a:extLst>
          </p:cNvPr>
          <p:cNvSpPr txBox="1"/>
          <p:nvPr/>
        </p:nvSpPr>
        <p:spPr>
          <a:xfrm>
            <a:off x="4422933" y="5288227"/>
            <a:ext cx="1164090" cy="331817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EATING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556F4F-1EA5-024D-9A02-1B22DA9FD0F4}"/>
              </a:ext>
            </a:extLst>
          </p:cNvPr>
          <p:cNvSpPr txBox="1"/>
          <p:nvPr/>
        </p:nvSpPr>
        <p:spPr>
          <a:xfrm>
            <a:off x="1693762" y="5646645"/>
            <a:ext cx="944718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3AF6AE-71D3-284E-922F-7038179CE2F9}"/>
              </a:ext>
            </a:extLst>
          </p:cNvPr>
          <p:cNvSpPr txBox="1"/>
          <p:nvPr/>
        </p:nvSpPr>
        <p:spPr>
          <a:xfrm>
            <a:off x="3303266" y="5646645"/>
            <a:ext cx="875732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8946B3-1E4F-0143-8CCB-ACD882CF6069}"/>
              </a:ext>
            </a:extLst>
          </p:cNvPr>
          <p:cNvSpPr txBox="1"/>
          <p:nvPr/>
        </p:nvSpPr>
        <p:spPr>
          <a:xfrm>
            <a:off x="4576891" y="5646645"/>
            <a:ext cx="856173" cy="331817"/>
          </a:xfrm>
          <a:prstGeom prst="rect">
            <a:avLst/>
          </a:prstGeom>
          <a:noFill/>
        </p:spPr>
        <p:txBody>
          <a:bodyPr wrap="square" tIns="18000" bIns="1800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497E386-6261-E84D-9CC2-0F1706B7B205}"/>
              </a:ext>
            </a:extLst>
          </p:cNvPr>
          <p:cNvGrpSpPr/>
          <p:nvPr/>
        </p:nvGrpSpPr>
        <p:grpSpPr>
          <a:xfrm>
            <a:off x="6276854" y="2610826"/>
            <a:ext cx="1010618" cy="1080000"/>
            <a:chOff x="6762242" y="2566797"/>
            <a:chExt cx="1338773" cy="133877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391DFB-B1BF-3C4E-B461-7BFC3A0FBE91}"/>
                </a:ext>
              </a:extLst>
            </p:cNvPr>
            <p:cNvSpPr/>
            <p:nvPr/>
          </p:nvSpPr>
          <p:spPr>
            <a:xfrm>
              <a:off x="6762242" y="2566797"/>
              <a:ext cx="1338773" cy="1338773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527BD99-6874-6D41-AB70-F62C34DD8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duotone>
                <a:prstClr val="black"/>
                <a:srgbClr val="C92626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5953" y="2788463"/>
              <a:ext cx="893646" cy="893646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CB1331-3934-FA4D-873D-D2335DF6304B}"/>
              </a:ext>
            </a:extLst>
          </p:cNvPr>
          <p:cNvGrpSpPr/>
          <p:nvPr/>
        </p:nvGrpSpPr>
        <p:grpSpPr>
          <a:xfrm>
            <a:off x="6276854" y="3710509"/>
            <a:ext cx="1010618" cy="1080000"/>
            <a:chOff x="6276854" y="3905346"/>
            <a:chExt cx="1010618" cy="108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7C8D34-747B-EF40-BDBC-6EFDF745B38F}"/>
                </a:ext>
              </a:extLst>
            </p:cNvPr>
            <p:cNvSpPr/>
            <p:nvPr/>
          </p:nvSpPr>
          <p:spPr>
            <a:xfrm>
              <a:off x="6276854" y="3905346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320D27B-E966-0949-A2F2-DEF29715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3566" y="4097658"/>
              <a:ext cx="697195" cy="69537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5F883A-ABCE-E543-98DA-BD007185394C}"/>
              </a:ext>
            </a:extLst>
          </p:cNvPr>
          <p:cNvGrpSpPr/>
          <p:nvPr/>
        </p:nvGrpSpPr>
        <p:grpSpPr>
          <a:xfrm>
            <a:off x="6276854" y="4810193"/>
            <a:ext cx="1010618" cy="1080000"/>
            <a:chOff x="6276854" y="5173973"/>
            <a:chExt cx="1010618" cy="10800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52E1AB0-B92C-824F-8E7E-A4D9C082020F}"/>
                </a:ext>
              </a:extLst>
            </p:cNvPr>
            <p:cNvSpPr/>
            <p:nvPr/>
          </p:nvSpPr>
          <p:spPr>
            <a:xfrm>
              <a:off x="6276854" y="5173973"/>
              <a:ext cx="1010618" cy="1080000"/>
            </a:xfrm>
            <a:prstGeom prst="ellipse">
              <a:avLst/>
            </a:prstGeom>
            <a:solidFill>
              <a:srgbClr val="C78681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CD7D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AC4394-013E-C04B-85C4-59F76A5D3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duotone>
                <a:prstClr val="black"/>
                <a:srgbClr val="CD857F">
                  <a:tint val="45000"/>
                  <a:satMod val="400000"/>
                </a:srgbClr>
              </a:duotone>
              <a:lum bright="4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1140">
              <a:off x="6394288" y="5284167"/>
              <a:ext cx="892562" cy="892562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CAE23B2-ED53-8F48-A23E-4A8ECF3BCCD0}"/>
              </a:ext>
            </a:extLst>
          </p:cNvPr>
          <p:cNvSpPr txBox="1"/>
          <p:nvPr/>
        </p:nvSpPr>
        <p:spPr>
          <a:xfrm>
            <a:off x="7334497" y="3938401"/>
            <a:ext cx="131533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21.7%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7A26400-30BD-1C4E-A692-E35985C039A3}"/>
              </a:ext>
            </a:extLst>
          </p:cNvPr>
          <p:cNvSpPr txBox="1"/>
          <p:nvPr/>
        </p:nvSpPr>
        <p:spPr>
          <a:xfrm>
            <a:off x="7334497" y="2843295"/>
            <a:ext cx="133877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Coffee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43.6%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F2B06E-2CEB-DF41-892A-13CF3A62CC5C}"/>
              </a:ext>
            </a:extLst>
          </p:cNvPr>
          <p:cNvSpPr txBox="1"/>
          <p:nvPr/>
        </p:nvSpPr>
        <p:spPr>
          <a:xfrm>
            <a:off x="7334497" y="5065968"/>
            <a:ext cx="13170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SSDs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normalizeH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14%</a:t>
            </a:r>
            <a:endParaRPr kumimoji="0" lang="en-US" sz="2400" b="1" i="0" u="none" strike="noStrike" kern="1200" cap="none" normalizeH="0" noProof="0" dirty="0">
              <a:ln>
                <a:noFill/>
              </a:ln>
              <a:solidFill>
                <a:srgbClr val="C7868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700790-B2CE-4D39-AE0C-CB3A4B15AA42}"/>
              </a:ext>
            </a:extLst>
          </p:cNvPr>
          <p:cNvSpPr txBox="1"/>
          <p:nvPr/>
        </p:nvSpPr>
        <p:spPr>
          <a:xfrm>
            <a:off x="9554761" y="3748569"/>
            <a:ext cx="2495698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SSDs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Juices</a:t>
            </a:r>
            <a:endParaRPr lang="en-US" b="1" spc="-5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Based Dairies</a:t>
            </a:r>
          </a:p>
          <a:p>
            <a:pPr>
              <a:lnSpc>
                <a:spcPct val="90000"/>
              </a:lnSpc>
              <a:defRPr/>
            </a:pPr>
            <a:r>
              <a:rPr lang="en-US" sz="1600" spc="-50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it-IT" sz="1600" spc="-50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3BB1EE-DDB1-40AD-B843-DDD539C8C440}"/>
              </a:ext>
            </a:extLst>
          </p:cNvPr>
          <p:cNvSpPr txBox="1"/>
          <p:nvPr/>
        </p:nvSpPr>
        <p:spPr>
          <a:xfrm>
            <a:off x="9327807" y="3489626"/>
            <a:ext cx="2495698" cy="3139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Opportunity</a:t>
            </a:r>
          </a:p>
        </p:txBody>
      </p:sp>
      <p:sp>
        <p:nvSpPr>
          <p:cNvPr id="56" name="Teardrop 55">
            <a:extLst>
              <a:ext uri="{FF2B5EF4-FFF2-40B4-BE49-F238E27FC236}">
                <a16:creationId xmlns:a16="http://schemas.microsoft.com/office/drawing/2014/main" id="{C9B8B8A0-C0B9-49CE-97D8-E2325EEB0F54}"/>
              </a:ext>
            </a:extLst>
          </p:cNvPr>
          <p:cNvSpPr/>
          <p:nvPr/>
        </p:nvSpPr>
        <p:spPr>
          <a:xfrm rot="13554229" flipV="1">
            <a:off x="9427885" y="3856868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ardrop 57">
            <a:extLst>
              <a:ext uri="{FF2B5EF4-FFF2-40B4-BE49-F238E27FC236}">
                <a16:creationId xmlns:a16="http://schemas.microsoft.com/office/drawing/2014/main" id="{FABADA0C-71F4-483F-B30C-C950A21BB845}"/>
              </a:ext>
            </a:extLst>
          </p:cNvPr>
          <p:cNvSpPr/>
          <p:nvPr/>
        </p:nvSpPr>
        <p:spPr>
          <a:xfrm rot="13554229" flipV="1">
            <a:off x="9427884" y="4076989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ardrop 68">
            <a:extLst>
              <a:ext uri="{FF2B5EF4-FFF2-40B4-BE49-F238E27FC236}">
                <a16:creationId xmlns:a16="http://schemas.microsoft.com/office/drawing/2014/main" id="{D0681281-F8DA-4B89-AD53-3E21A927616E}"/>
              </a:ext>
            </a:extLst>
          </p:cNvPr>
          <p:cNvSpPr/>
          <p:nvPr/>
        </p:nvSpPr>
        <p:spPr>
          <a:xfrm rot="13554229" flipV="1">
            <a:off x="9427884" y="4297110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ardrop 69">
            <a:extLst>
              <a:ext uri="{FF2B5EF4-FFF2-40B4-BE49-F238E27FC236}">
                <a16:creationId xmlns:a16="http://schemas.microsoft.com/office/drawing/2014/main" id="{3172BBA8-AC6A-44DB-A014-90EA3AF250EA}"/>
              </a:ext>
            </a:extLst>
          </p:cNvPr>
          <p:cNvSpPr/>
          <p:nvPr/>
        </p:nvSpPr>
        <p:spPr>
          <a:xfrm rot="13554229" flipV="1">
            <a:off x="9427883" y="4517230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ardrop 70">
            <a:extLst>
              <a:ext uri="{FF2B5EF4-FFF2-40B4-BE49-F238E27FC236}">
                <a16:creationId xmlns:a16="http://schemas.microsoft.com/office/drawing/2014/main" id="{D641BF5C-64E7-42C3-88C9-41BE99615026}"/>
              </a:ext>
            </a:extLst>
          </p:cNvPr>
          <p:cNvSpPr/>
          <p:nvPr/>
        </p:nvSpPr>
        <p:spPr>
          <a:xfrm rot="13554229" flipV="1">
            <a:off x="9427882" y="4741814"/>
            <a:ext cx="122711" cy="122711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388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4">
            <a:extLst>
              <a:ext uri="{FF2B5EF4-FFF2-40B4-BE49-F238E27FC236}">
                <a16:creationId xmlns:a16="http://schemas.microsoft.com/office/drawing/2014/main" id="{33A6083F-FE7E-4049-BCAC-8278F361A27A}"/>
              </a:ext>
            </a:extLst>
          </p:cNvPr>
          <p:cNvSpPr/>
          <p:nvPr/>
        </p:nvSpPr>
        <p:spPr>
          <a:xfrm>
            <a:off x="338896" y="2641367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">
            <a:extLst>
              <a:ext uri="{FF2B5EF4-FFF2-40B4-BE49-F238E27FC236}">
                <a16:creationId xmlns:a16="http://schemas.microsoft.com/office/drawing/2014/main" id="{6E7ECF26-1708-0F4C-8DFD-BC15BAA72BD9}"/>
              </a:ext>
            </a:extLst>
          </p:cNvPr>
          <p:cNvSpPr/>
          <p:nvPr/>
        </p:nvSpPr>
        <p:spPr>
          <a:xfrm>
            <a:off x="320470" y="3976056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8CC0500C-25F1-8A4C-9E5D-6ED488369CE2}"/>
              </a:ext>
            </a:extLst>
          </p:cNvPr>
          <p:cNvSpPr/>
          <p:nvPr/>
        </p:nvSpPr>
        <p:spPr>
          <a:xfrm>
            <a:off x="4809893" y="2626127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70FF75-9510-1C4B-8D7A-7021C7A0FCAD}"/>
              </a:ext>
            </a:extLst>
          </p:cNvPr>
          <p:cNvSpPr/>
          <p:nvPr/>
        </p:nvSpPr>
        <p:spPr>
          <a:xfrm>
            <a:off x="4809892" y="4489010"/>
            <a:ext cx="772193" cy="378585"/>
          </a:xfrm>
          <a:custGeom>
            <a:avLst/>
            <a:gdLst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639336 w 639336"/>
              <a:gd name="connsiteY2" fmla="*/ 313449 h 313449"/>
              <a:gd name="connsiteX3" fmla="*/ 0 w 639336"/>
              <a:gd name="connsiteY3" fmla="*/ 313449 h 313449"/>
              <a:gd name="connsiteX4" fmla="*/ 0 w 639336"/>
              <a:gd name="connsiteY4" fmla="*/ 0 h 313449"/>
              <a:gd name="connsiteX0" fmla="*/ 0 w 639336"/>
              <a:gd name="connsiteY0" fmla="*/ 0 h 313449"/>
              <a:gd name="connsiteX1" fmla="*/ 639336 w 639336"/>
              <a:gd name="connsiteY1" fmla="*/ 0 h 313449"/>
              <a:gd name="connsiteX2" fmla="*/ 0 w 639336"/>
              <a:gd name="connsiteY2" fmla="*/ 313449 h 313449"/>
              <a:gd name="connsiteX3" fmla="*/ 0 w 639336"/>
              <a:gd name="connsiteY3" fmla="*/ 0 h 313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336" h="313449">
                <a:moveTo>
                  <a:pt x="0" y="0"/>
                </a:moveTo>
                <a:lnTo>
                  <a:pt x="639336" y="0"/>
                </a:lnTo>
                <a:lnTo>
                  <a:pt x="0" y="313449"/>
                </a:lnTo>
                <a:lnTo>
                  <a:pt x="0" y="0"/>
                </a:lnTo>
                <a:close/>
              </a:path>
            </a:pathLst>
          </a:cu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3469C8-F367-3349-A700-E2946DBF6DF2}"/>
              </a:ext>
            </a:extLst>
          </p:cNvPr>
          <p:cNvSpPr/>
          <p:nvPr/>
        </p:nvSpPr>
        <p:spPr>
          <a:xfrm>
            <a:off x="826628" y="1404331"/>
            <a:ext cx="10432144" cy="505392"/>
          </a:xfrm>
          <a:prstGeom prst="roundRect">
            <a:avLst>
              <a:gd name="adj" fmla="val 0"/>
            </a:avLst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1DF9E9-98FB-4C06-9BF4-71DDBE3E0839}"/>
              </a:ext>
            </a:extLst>
          </p:cNvPr>
          <p:cNvSpPr txBox="1"/>
          <p:nvPr/>
        </p:nvSpPr>
        <p:spPr>
          <a:xfrm>
            <a:off x="826626" y="676757"/>
            <a:ext cx="8705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OUR RESEARCH PROVIDES A DETAILED PROFILE OF CONSUMERS AND IDENTIFIES HOW AND WHEN THEY DRINK DURING THE DAY 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A4BED1-C333-054B-A5B7-E1A058994391}"/>
              </a:ext>
            </a:extLst>
          </p:cNvPr>
          <p:cNvGrpSpPr/>
          <p:nvPr/>
        </p:nvGrpSpPr>
        <p:grpSpPr>
          <a:xfrm>
            <a:off x="320471" y="1243837"/>
            <a:ext cx="813661" cy="813661"/>
            <a:chOff x="929390" y="1396237"/>
            <a:chExt cx="813661" cy="81366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BBB4ECC-34B9-0742-A13C-B74B68114BD5}"/>
                </a:ext>
              </a:extLst>
            </p:cNvPr>
            <p:cNvSpPr/>
            <p:nvPr/>
          </p:nvSpPr>
          <p:spPr>
            <a:xfrm>
              <a:off x="929390" y="1396237"/>
              <a:ext cx="813661" cy="813661"/>
            </a:xfrm>
            <a:prstGeom prst="ellipse">
              <a:avLst/>
            </a:prstGeom>
            <a:solidFill>
              <a:srgbClr val="A136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BD7BA2-527C-0B4B-8B9E-F2DDB922F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492" y="1439204"/>
              <a:ext cx="647459" cy="647459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F44CF1C-6A87-8144-AABF-BCCE338DB610}"/>
              </a:ext>
            </a:extLst>
          </p:cNvPr>
          <p:cNvSpPr txBox="1"/>
          <p:nvPr/>
        </p:nvSpPr>
        <p:spPr>
          <a:xfrm>
            <a:off x="1206960" y="1457687"/>
            <a:ext cx="3317146" cy="3831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Seeking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mental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refreshment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taking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break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it-IT" sz="1050" b="1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work or </a:t>
            </a:r>
            <a:r>
              <a:rPr kumimoji="0" lang="it-IT" sz="1050" b="1" i="0" u="none" strike="noStrike" kern="1200" cap="none" spc="-5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studying</a:t>
            </a:r>
            <a:endParaRPr kumimoji="0" lang="it-IT" sz="1050" b="1" i="0" u="none" strike="noStrike" kern="1200" cap="none" spc="-5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E8CFD7-B561-AF40-96AD-D7E4FAD7F489}"/>
              </a:ext>
            </a:extLst>
          </p:cNvPr>
          <p:cNvSpPr/>
          <p:nvPr/>
        </p:nvSpPr>
        <p:spPr>
          <a:xfrm>
            <a:off x="5248823" y="1610533"/>
            <a:ext cx="2004384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9422BF0C-9795-B54B-AB47-DAB4A1007605}"/>
              </a:ext>
            </a:extLst>
          </p:cNvPr>
          <p:cNvSpPr/>
          <p:nvPr/>
        </p:nvSpPr>
        <p:spPr>
          <a:xfrm>
            <a:off x="7304901" y="1610533"/>
            <a:ext cx="2004384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DB90348E-E5F6-6641-B1D1-DA64C1FD9AB3}"/>
              </a:ext>
            </a:extLst>
          </p:cNvPr>
          <p:cNvSpPr/>
          <p:nvPr/>
        </p:nvSpPr>
        <p:spPr>
          <a:xfrm>
            <a:off x="9442918" y="1610533"/>
            <a:ext cx="770465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7B6C79D4-5CA8-114E-AD82-55CE9945FFC7}"/>
              </a:ext>
            </a:extLst>
          </p:cNvPr>
          <p:cNvSpPr/>
          <p:nvPr/>
        </p:nvSpPr>
        <p:spPr>
          <a:xfrm>
            <a:off x="10272077" y="1610533"/>
            <a:ext cx="770465" cy="23033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06E5F8F2-A165-5443-88BC-2A938F209823}"/>
              </a:ext>
            </a:extLst>
          </p:cNvPr>
          <p:cNvSpPr/>
          <p:nvPr/>
        </p:nvSpPr>
        <p:spPr>
          <a:xfrm>
            <a:off x="9442919" y="1468944"/>
            <a:ext cx="1599624" cy="114835"/>
          </a:xfrm>
          <a:prstGeom prst="roundRect">
            <a:avLst>
              <a:gd name="adj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34CA91-F87F-7F43-91AC-AFFC684289A5}"/>
              </a:ext>
            </a:extLst>
          </p:cNvPr>
          <p:cNvSpPr/>
          <p:nvPr/>
        </p:nvSpPr>
        <p:spPr>
          <a:xfrm>
            <a:off x="7886179" y="1949416"/>
            <a:ext cx="3365447" cy="62360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BE6F2A3-CD1A-5445-9DBA-A05E3C6F8809}"/>
              </a:ext>
            </a:extLst>
          </p:cNvPr>
          <p:cNvSpPr txBox="1"/>
          <p:nvPr/>
        </p:nvSpPr>
        <p:spPr>
          <a:xfrm>
            <a:off x="5248823" y="1574171"/>
            <a:ext cx="1983250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 (</a:t>
            </a:r>
            <a:r>
              <a:rPr kumimoji="0" lang="it-IT" sz="6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</a:t>
            </a: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12.8% / 2,768 </a:t>
            </a:r>
            <a:r>
              <a:rPr kumimoji="0" lang="it-IT" sz="9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MMUCs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658D73-E99D-E247-89F2-4B97B65A3F58}"/>
              </a:ext>
            </a:extLst>
          </p:cNvPr>
          <p:cNvSpPr txBox="1"/>
          <p:nvPr/>
        </p:nvSpPr>
        <p:spPr>
          <a:xfrm>
            <a:off x="7304901" y="1574171"/>
            <a:ext cx="2002341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 (</a:t>
            </a:r>
            <a:r>
              <a:rPr kumimoji="0" lang="it-IT" sz="6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</a:t>
            </a: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13.8% / 23,921 MM€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4DD0CE-B433-B941-8E71-2F375A1DC52B}"/>
              </a:ext>
            </a:extLst>
          </p:cNvPr>
          <p:cNvSpPr txBox="1"/>
          <p:nvPr/>
        </p:nvSpPr>
        <p:spPr>
          <a:xfrm>
            <a:off x="9442918" y="1589669"/>
            <a:ext cx="775398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7.0%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48A6A52-FEAE-B340-96D0-ED04E2954124}"/>
              </a:ext>
            </a:extLst>
          </p:cNvPr>
          <p:cNvSpPr txBox="1"/>
          <p:nvPr/>
        </p:nvSpPr>
        <p:spPr>
          <a:xfrm>
            <a:off x="10269909" y="1589669"/>
            <a:ext cx="775398" cy="300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</a:t>
            </a:r>
            <a:br>
              <a:rPr kumimoji="0" lang="it-IT" sz="10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9.2%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D18E108-E378-8D49-A095-39D2AB3B738E}"/>
              </a:ext>
            </a:extLst>
          </p:cNvPr>
          <p:cNvSpPr txBox="1"/>
          <p:nvPr/>
        </p:nvSpPr>
        <p:spPr>
          <a:xfrm>
            <a:off x="9464052" y="1443336"/>
            <a:ext cx="1578490" cy="1754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TCCC SHARE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22E2447-8BBE-F646-98C6-8ACE3DF5E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670141"/>
              </p:ext>
            </p:extLst>
          </p:nvPr>
        </p:nvGraphicFramePr>
        <p:xfrm>
          <a:off x="9155969" y="2193162"/>
          <a:ext cx="2044695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939">
                  <a:extLst>
                    <a:ext uri="{9D8B030D-6E8A-4147-A177-3AD203B41FA5}">
                      <a16:colId xmlns:a16="http://schemas.microsoft.com/office/drawing/2014/main" val="1217272243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2000060457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344861001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3993129795"/>
                    </a:ext>
                  </a:extLst>
                </a:gridCol>
                <a:gridCol w="408939">
                  <a:extLst>
                    <a:ext uri="{9D8B030D-6E8A-4147-A177-3AD203B41FA5}">
                      <a16:colId xmlns:a16="http://schemas.microsoft.com/office/drawing/2014/main" val="2505952127"/>
                    </a:ext>
                  </a:extLst>
                </a:gridCol>
              </a:tblGrid>
              <a:tr h="126031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Val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225814"/>
                  </a:ext>
                </a:extLst>
              </a:tr>
              <a:tr h="126031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185143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42E3C111-9B37-E443-85AA-0E42B2396A1D}"/>
              </a:ext>
            </a:extLst>
          </p:cNvPr>
          <p:cNvSpPr txBox="1"/>
          <p:nvPr/>
        </p:nvSpPr>
        <p:spPr>
          <a:xfrm>
            <a:off x="7886180" y="1950247"/>
            <a:ext cx="1499123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9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03C346-F85A-E543-95A3-EA145233F554}"/>
              </a:ext>
            </a:extLst>
          </p:cNvPr>
          <p:cNvSpPr txBox="1"/>
          <p:nvPr/>
        </p:nvSpPr>
        <p:spPr>
          <a:xfrm>
            <a:off x="4731665" y="5986821"/>
            <a:ext cx="3017565" cy="1615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*Top by volume and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&gt;119</a:t>
            </a:r>
            <a:endParaRPr kumimoji="0" lang="it-IT" sz="6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3E55DDC8-F410-034C-9D40-77775651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98" t="17922" r="2241" b="77090"/>
          <a:stretch/>
        </p:blipFill>
        <p:spPr>
          <a:xfrm>
            <a:off x="10898289" y="1976929"/>
            <a:ext cx="180693" cy="160708"/>
          </a:xfrm>
          <a:prstGeom prst="rect">
            <a:avLst/>
          </a:prstGeom>
        </p:spPr>
      </p:pic>
      <p:pic>
        <p:nvPicPr>
          <p:cNvPr id="86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337800A4-D274-1B42-95A5-22745289E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0" t="17922" r="6769" b="77090"/>
          <a:stretch/>
        </p:blipFill>
        <p:spPr>
          <a:xfrm>
            <a:off x="10486033" y="1976929"/>
            <a:ext cx="180693" cy="160708"/>
          </a:xfrm>
          <a:prstGeom prst="rect">
            <a:avLst/>
          </a:prstGeom>
        </p:spPr>
      </p:pic>
      <p:pic>
        <p:nvPicPr>
          <p:cNvPr id="87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422D38D0-0AC0-7C42-B2C6-0C00DDA4A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1" t="17922" r="10878" b="77090"/>
          <a:stretch/>
        </p:blipFill>
        <p:spPr>
          <a:xfrm>
            <a:off x="10094076" y="1976929"/>
            <a:ext cx="180693" cy="160708"/>
          </a:xfrm>
          <a:prstGeom prst="rect">
            <a:avLst/>
          </a:prstGeom>
        </p:spPr>
      </p:pic>
      <p:pic>
        <p:nvPicPr>
          <p:cNvPr id="88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23A5FFAB-5A4F-FC4F-8843-272053019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8" t="17922" r="14431" b="77090"/>
          <a:stretch/>
        </p:blipFill>
        <p:spPr>
          <a:xfrm>
            <a:off x="9693099" y="1976929"/>
            <a:ext cx="180693" cy="160708"/>
          </a:xfrm>
          <a:prstGeom prst="rect">
            <a:avLst/>
          </a:prstGeom>
        </p:spPr>
      </p:pic>
      <p:pic>
        <p:nvPicPr>
          <p:cNvPr id="89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D3A78329-B8F9-D94D-9D3B-CE6F6B614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5191" r="42790" b="72417"/>
          <a:stretch/>
        </p:blipFill>
        <p:spPr>
          <a:xfrm>
            <a:off x="2543133" y="1947063"/>
            <a:ext cx="4393246" cy="62302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A9F72F4-5932-E74C-AF47-8CC6A0503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673205"/>
              </p:ext>
            </p:extLst>
          </p:nvPr>
        </p:nvGraphicFramePr>
        <p:xfrm>
          <a:off x="9162326" y="2676465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What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Food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Without Food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6680C5C5-E3A4-1143-9373-DB29CE3925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068092"/>
              </p:ext>
            </p:extLst>
          </p:nvPr>
        </p:nvGraphicFramePr>
        <p:xfrm>
          <a:off x="9162326" y="3184170"/>
          <a:ext cx="2044696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Doing What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Break At Work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- Sedentary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- Physical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Eating Lunch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3E3C28DD-9604-1D4B-A7DD-2164B9C91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5985"/>
              </p:ext>
            </p:extLst>
          </p:nvPr>
        </p:nvGraphicFramePr>
        <p:xfrm>
          <a:off x="4867951" y="3028360"/>
          <a:ext cx="2044696" cy="117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Daypart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Morning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Mid-Morning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Midday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Evening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12148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Evening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FAD904AF-A3D7-AC4B-A7EF-D0857A6B7B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271900"/>
              </p:ext>
            </p:extLst>
          </p:nvPr>
        </p:nvGraphicFramePr>
        <p:xfrm>
          <a:off x="7021275" y="3698920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 Whom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Alone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Accompanied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970E615B-DD75-3A4C-AA1B-997BECCB3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872222"/>
              </p:ext>
            </p:extLst>
          </p:nvPr>
        </p:nvGraphicFramePr>
        <p:xfrm>
          <a:off x="7021275" y="2676465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768B4BFD-76CD-F64B-8F19-A041E56EF0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26139"/>
              </p:ext>
            </p:extLst>
          </p:nvPr>
        </p:nvGraphicFramePr>
        <p:xfrm>
          <a:off x="7021275" y="3190451"/>
          <a:ext cx="2044696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Weekday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Weekend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95" name="Table 94">
            <a:extLst>
              <a:ext uri="{FF2B5EF4-FFF2-40B4-BE49-F238E27FC236}">
                <a16:creationId xmlns:a16="http://schemas.microsoft.com/office/drawing/2014/main" id="{14301FD5-EBC2-7747-B09D-A96CFF6BE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01683"/>
              </p:ext>
            </p:extLst>
          </p:nvPr>
        </p:nvGraphicFramePr>
        <p:xfrm>
          <a:off x="4867951" y="4923296"/>
          <a:ext cx="2537381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30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09666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79685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Reasons for Drinking*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Quench My Thirst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Refresh Me Mentally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Energize Me / To Have Extra Energy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Take Care Of Myself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Help Wash Down Food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</a:tbl>
          </a:graphicData>
        </a:graphic>
      </p:graphicFrame>
      <p:graphicFrame>
        <p:nvGraphicFramePr>
          <p:cNvPr id="96" name="Table 95">
            <a:extLst>
              <a:ext uri="{FF2B5EF4-FFF2-40B4-BE49-F238E27FC236}">
                <a16:creationId xmlns:a16="http://schemas.microsoft.com/office/drawing/2014/main" id="{D0732DF6-D124-1046-B09B-BEAE33E19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956733"/>
              </p:ext>
            </p:extLst>
          </p:nvPr>
        </p:nvGraphicFramePr>
        <p:xfrm>
          <a:off x="7486599" y="5258576"/>
          <a:ext cx="2045517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972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490653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69892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Product Characteristics*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Contain Alcohol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Contains Caffeine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Not Fizzy / No Bubbles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</a:tbl>
          </a:graphicData>
        </a:graphic>
      </p:graphicFrame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87A890B0-2F80-B24F-9B23-FED636A9A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597574"/>
              </p:ext>
            </p:extLst>
          </p:nvPr>
        </p:nvGraphicFramePr>
        <p:xfrm>
          <a:off x="7487420" y="4555931"/>
          <a:ext cx="2044696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717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483219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84760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Motivations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Energize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17,60%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Harmony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Unwind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490812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B0A6895D-7CB7-794F-8DA6-06107F6F3E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046866"/>
              </p:ext>
            </p:extLst>
          </p:nvPr>
        </p:nvGraphicFramePr>
        <p:xfrm>
          <a:off x="2650607" y="2688826"/>
          <a:ext cx="2044696" cy="117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148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32331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499217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12-19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20-29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30-39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40-49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50-59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60-69 Years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EDFF6D04-643C-F446-BE24-CF862915C9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893014"/>
              </p:ext>
            </p:extLst>
          </p:nvPr>
        </p:nvGraphicFramePr>
        <p:xfrm>
          <a:off x="387865" y="3359386"/>
          <a:ext cx="2203211" cy="50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692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573600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537919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59,2%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Female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ECFAC3E3-B31E-8949-93AF-6ABF81AD6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435218"/>
              </p:ext>
            </p:extLst>
          </p:nvPr>
        </p:nvGraphicFramePr>
        <p:xfrm>
          <a:off x="2536174" y="4008896"/>
          <a:ext cx="2159129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420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358140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481606185"/>
                    </a:ext>
                  </a:extLst>
                </a:gridCol>
                <a:gridCol w="360809">
                  <a:extLst>
                    <a:ext uri="{9D8B030D-6E8A-4147-A177-3AD203B41FA5}">
                      <a16:colId xmlns:a16="http://schemas.microsoft.com/office/drawing/2014/main" val="1962848484"/>
                    </a:ext>
                  </a:extLst>
                </a:gridCol>
              </a:tblGrid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Categories*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Packaged Water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 Water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Tea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Coffee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SSD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RTD Juices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47483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Dairy &amp; Soy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20448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NRTD Juices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84326"/>
                  </a:ext>
                </a:extLst>
              </a:tr>
              <a:tr h="157238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Non-</a:t>
                      </a:r>
                      <a:r>
                        <a:rPr lang="en-US" sz="5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Alchoholic</a:t>
                      </a:r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Drinks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628341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9DB16811-F5EE-124F-AF35-7ADBB5321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360510"/>
              </p:ext>
            </p:extLst>
          </p:nvPr>
        </p:nvGraphicFramePr>
        <p:xfrm>
          <a:off x="387865" y="4176536"/>
          <a:ext cx="206622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407">
                  <a:extLst>
                    <a:ext uri="{9D8B030D-6E8A-4147-A177-3AD203B41FA5}">
                      <a16:colId xmlns:a16="http://schemas.microsoft.com/office/drawing/2014/main" val="2335018533"/>
                    </a:ext>
                  </a:extLst>
                </a:gridCol>
                <a:gridCol w="342900">
                  <a:extLst>
                    <a:ext uri="{9D8B030D-6E8A-4147-A177-3AD203B41FA5}">
                      <a16:colId xmlns:a16="http://schemas.microsoft.com/office/drawing/2014/main" val="28338598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570685910"/>
                    </a:ext>
                  </a:extLst>
                </a:gridCol>
                <a:gridCol w="358140">
                  <a:extLst>
                    <a:ext uri="{9D8B030D-6E8A-4147-A177-3AD203B41FA5}">
                      <a16:colId xmlns:a16="http://schemas.microsoft.com/office/drawing/2014/main" val="1481606185"/>
                    </a:ext>
                  </a:extLst>
                </a:gridCol>
                <a:gridCol w="367774">
                  <a:extLst>
                    <a:ext uri="{9D8B030D-6E8A-4147-A177-3AD203B41FA5}">
                      <a16:colId xmlns:a16="http://schemas.microsoft.com/office/drawing/2014/main" val="1962848484"/>
                    </a:ext>
                  </a:extLst>
                </a:gridCol>
              </a:tblGrid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TCCC Brands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%Vol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Val%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Index</a:t>
                      </a:r>
                    </a:p>
                  </a:txBody>
                  <a:tcPr>
                    <a:solidFill>
                      <a:srgbClr val="A136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445980"/>
                  </a:ext>
                </a:extLst>
              </a:tr>
              <a:tr h="132184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Coca-Cola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1443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Fanta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9876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Sprite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029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Schweppes TM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373024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Juice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317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8590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RTTD Tea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>
                    <a:solidFill>
                      <a:srgbClr val="C786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4748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 Drinks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20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Drinks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0,1%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>
                    <a:solidFill>
                      <a:srgbClr val="ECD7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84326"/>
                  </a:ext>
                </a:extLst>
              </a:tr>
            </a:tbl>
          </a:graphicData>
        </a:graphic>
      </p:graphicFrame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594001A-EB4E-D842-975D-5F4C87BA73F1}"/>
              </a:ext>
            </a:extLst>
          </p:cNvPr>
          <p:cNvSpPr/>
          <p:nvPr/>
        </p:nvSpPr>
        <p:spPr>
          <a:xfrm>
            <a:off x="4809893" y="2626127"/>
            <a:ext cx="6441733" cy="1630858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514935F-70E1-1B41-A6E1-EFC360210748}"/>
              </a:ext>
            </a:extLst>
          </p:cNvPr>
          <p:cNvSpPr/>
          <p:nvPr/>
        </p:nvSpPr>
        <p:spPr>
          <a:xfrm>
            <a:off x="4809893" y="4489010"/>
            <a:ext cx="6445573" cy="1502912"/>
          </a:xfrm>
          <a:custGeom>
            <a:avLst/>
            <a:gdLst>
              <a:gd name="connsiteX0" fmla="*/ 0 w 6441733"/>
              <a:gd name="connsiteY0" fmla="*/ 0 h 1502912"/>
              <a:gd name="connsiteX1" fmla="*/ 0 w 6441733"/>
              <a:gd name="connsiteY1" fmla="*/ 0 h 1502912"/>
              <a:gd name="connsiteX2" fmla="*/ 6441733 w 6441733"/>
              <a:gd name="connsiteY2" fmla="*/ 0 h 1502912"/>
              <a:gd name="connsiteX3" fmla="*/ 6441733 w 6441733"/>
              <a:gd name="connsiteY3" fmla="*/ 0 h 1502912"/>
              <a:gd name="connsiteX4" fmla="*/ 6441733 w 6441733"/>
              <a:gd name="connsiteY4" fmla="*/ 1502912 h 1502912"/>
              <a:gd name="connsiteX5" fmla="*/ 6441733 w 6441733"/>
              <a:gd name="connsiteY5" fmla="*/ 1502912 h 1502912"/>
              <a:gd name="connsiteX6" fmla="*/ 0 w 6441733"/>
              <a:gd name="connsiteY6" fmla="*/ 1502912 h 1502912"/>
              <a:gd name="connsiteX7" fmla="*/ 0 w 6441733"/>
              <a:gd name="connsiteY7" fmla="*/ 1502912 h 1502912"/>
              <a:gd name="connsiteX8" fmla="*/ 0 w 6441733"/>
              <a:gd name="connsiteY8" fmla="*/ 0 h 1502912"/>
              <a:gd name="connsiteX0" fmla="*/ 0 w 6441733"/>
              <a:gd name="connsiteY0" fmla="*/ 0 h 1502912"/>
              <a:gd name="connsiteX1" fmla="*/ 0 w 6441733"/>
              <a:gd name="connsiteY1" fmla="*/ 0 h 1502912"/>
              <a:gd name="connsiteX2" fmla="*/ 6441733 w 6441733"/>
              <a:gd name="connsiteY2" fmla="*/ 0 h 1502912"/>
              <a:gd name="connsiteX3" fmla="*/ 6441733 w 6441733"/>
              <a:gd name="connsiteY3" fmla="*/ 0 h 1502912"/>
              <a:gd name="connsiteX4" fmla="*/ 6441733 w 6441733"/>
              <a:gd name="connsiteY4" fmla="*/ 1502912 h 1502912"/>
              <a:gd name="connsiteX5" fmla="*/ 6441733 w 6441733"/>
              <a:gd name="connsiteY5" fmla="*/ 1502912 h 1502912"/>
              <a:gd name="connsiteX6" fmla="*/ 5664819 w 6441733"/>
              <a:gd name="connsiteY6" fmla="*/ 1502912 h 1502912"/>
              <a:gd name="connsiteX7" fmla="*/ 0 w 6441733"/>
              <a:gd name="connsiteY7" fmla="*/ 1502912 h 1502912"/>
              <a:gd name="connsiteX8" fmla="*/ 0 w 6441733"/>
              <a:gd name="connsiteY8" fmla="*/ 1502912 h 1502912"/>
              <a:gd name="connsiteX9" fmla="*/ 0 w 6441733"/>
              <a:gd name="connsiteY9" fmla="*/ 0 h 1502912"/>
              <a:gd name="connsiteX0" fmla="*/ 0 w 6441733"/>
              <a:gd name="connsiteY0" fmla="*/ 0 h 1502912"/>
              <a:gd name="connsiteX1" fmla="*/ 0 w 6441733"/>
              <a:gd name="connsiteY1" fmla="*/ 0 h 1502912"/>
              <a:gd name="connsiteX2" fmla="*/ 6441733 w 6441733"/>
              <a:gd name="connsiteY2" fmla="*/ 0 h 1502912"/>
              <a:gd name="connsiteX3" fmla="*/ 6441733 w 6441733"/>
              <a:gd name="connsiteY3" fmla="*/ 0 h 1502912"/>
              <a:gd name="connsiteX4" fmla="*/ 6437970 w 6441733"/>
              <a:gd name="connsiteY4" fmla="*/ 1041995 h 1502912"/>
              <a:gd name="connsiteX5" fmla="*/ 6441733 w 6441733"/>
              <a:gd name="connsiteY5" fmla="*/ 1502912 h 1502912"/>
              <a:gd name="connsiteX6" fmla="*/ 6441733 w 6441733"/>
              <a:gd name="connsiteY6" fmla="*/ 1502912 h 1502912"/>
              <a:gd name="connsiteX7" fmla="*/ 5664819 w 6441733"/>
              <a:gd name="connsiteY7" fmla="*/ 1502912 h 1502912"/>
              <a:gd name="connsiteX8" fmla="*/ 0 w 6441733"/>
              <a:gd name="connsiteY8" fmla="*/ 1502912 h 1502912"/>
              <a:gd name="connsiteX9" fmla="*/ 0 w 6441733"/>
              <a:gd name="connsiteY9" fmla="*/ 1502912 h 1502912"/>
              <a:gd name="connsiteX10" fmla="*/ 0 w 6441733"/>
              <a:gd name="connsiteY10" fmla="*/ 0 h 1502912"/>
              <a:gd name="connsiteX0" fmla="*/ 0 w 6445573"/>
              <a:gd name="connsiteY0" fmla="*/ 0 h 1502912"/>
              <a:gd name="connsiteX1" fmla="*/ 0 w 6445573"/>
              <a:gd name="connsiteY1" fmla="*/ 0 h 1502912"/>
              <a:gd name="connsiteX2" fmla="*/ 6441733 w 6445573"/>
              <a:gd name="connsiteY2" fmla="*/ 0 h 1502912"/>
              <a:gd name="connsiteX3" fmla="*/ 6441733 w 6445573"/>
              <a:gd name="connsiteY3" fmla="*/ 0 h 1502912"/>
              <a:gd name="connsiteX4" fmla="*/ 6445405 w 6445573"/>
              <a:gd name="connsiteY4" fmla="*/ 1041995 h 1502912"/>
              <a:gd name="connsiteX5" fmla="*/ 6441733 w 6445573"/>
              <a:gd name="connsiteY5" fmla="*/ 1502912 h 1502912"/>
              <a:gd name="connsiteX6" fmla="*/ 6441733 w 6445573"/>
              <a:gd name="connsiteY6" fmla="*/ 1502912 h 1502912"/>
              <a:gd name="connsiteX7" fmla="*/ 5664819 w 6445573"/>
              <a:gd name="connsiteY7" fmla="*/ 1502912 h 1502912"/>
              <a:gd name="connsiteX8" fmla="*/ 0 w 6445573"/>
              <a:gd name="connsiteY8" fmla="*/ 1502912 h 1502912"/>
              <a:gd name="connsiteX9" fmla="*/ 0 w 6445573"/>
              <a:gd name="connsiteY9" fmla="*/ 1502912 h 1502912"/>
              <a:gd name="connsiteX10" fmla="*/ 0 w 6445573"/>
              <a:gd name="connsiteY10" fmla="*/ 0 h 1502912"/>
              <a:gd name="connsiteX0" fmla="*/ 6441733 w 6533173"/>
              <a:gd name="connsiteY0" fmla="*/ 1502912 h 1594352"/>
              <a:gd name="connsiteX1" fmla="*/ 5664819 w 6533173"/>
              <a:gd name="connsiteY1" fmla="*/ 1502912 h 1594352"/>
              <a:gd name="connsiteX2" fmla="*/ 0 w 6533173"/>
              <a:gd name="connsiteY2" fmla="*/ 1502912 h 1594352"/>
              <a:gd name="connsiteX3" fmla="*/ 0 w 6533173"/>
              <a:gd name="connsiteY3" fmla="*/ 1502912 h 1594352"/>
              <a:gd name="connsiteX4" fmla="*/ 0 w 6533173"/>
              <a:gd name="connsiteY4" fmla="*/ 0 h 1594352"/>
              <a:gd name="connsiteX5" fmla="*/ 0 w 6533173"/>
              <a:gd name="connsiteY5" fmla="*/ 0 h 1594352"/>
              <a:gd name="connsiteX6" fmla="*/ 6441733 w 6533173"/>
              <a:gd name="connsiteY6" fmla="*/ 0 h 1594352"/>
              <a:gd name="connsiteX7" fmla="*/ 6441733 w 6533173"/>
              <a:gd name="connsiteY7" fmla="*/ 0 h 1594352"/>
              <a:gd name="connsiteX8" fmla="*/ 6445405 w 6533173"/>
              <a:gd name="connsiteY8" fmla="*/ 1041995 h 1594352"/>
              <a:gd name="connsiteX9" fmla="*/ 6441733 w 6533173"/>
              <a:gd name="connsiteY9" fmla="*/ 1502912 h 1594352"/>
              <a:gd name="connsiteX10" fmla="*/ 6533173 w 6533173"/>
              <a:gd name="connsiteY10" fmla="*/ 1594352 h 1594352"/>
              <a:gd name="connsiteX0" fmla="*/ 6441733 w 6445573"/>
              <a:gd name="connsiteY0" fmla="*/ 1502912 h 1502912"/>
              <a:gd name="connsiteX1" fmla="*/ 5664819 w 6445573"/>
              <a:gd name="connsiteY1" fmla="*/ 1502912 h 1502912"/>
              <a:gd name="connsiteX2" fmla="*/ 0 w 6445573"/>
              <a:gd name="connsiteY2" fmla="*/ 1502912 h 1502912"/>
              <a:gd name="connsiteX3" fmla="*/ 0 w 6445573"/>
              <a:gd name="connsiteY3" fmla="*/ 1502912 h 1502912"/>
              <a:gd name="connsiteX4" fmla="*/ 0 w 6445573"/>
              <a:gd name="connsiteY4" fmla="*/ 0 h 1502912"/>
              <a:gd name="connsiteX5" fmla="*/ 0 w 6445573"/>
              <a:gd name="connsiteY5" fmla="*/ 0 h 1502912"/>
              <a:gd name="connsiteX6" fmla="*/ 6441733 w 6445573"/>
              <a:gd name="connsiteY6" fmla="*/ 0 h 1502912"/>
              <a:gd name="connsiteX7" fmla="*/ 6441733 w 6445573"/>
              <a:gd name="connsiteY7" fmla="*/ 0 h 1502912"/>
              <a:gd name="connsiteX8" fmla="*/ 6445405 w 6445573"/>
              <a:gd name="connsiteY8" fmla="*/ 1041995 h 1502912"/>
              <a:gd name="connsiteX9" fmla="*/ 6441733 w 6445573"/>
              <a:gd name="connsiteY9" fmla="*/ 1502912 h 1502912"/>
              <a:gd name="connsiteX0" fmla="*/ 6441733 w 6445573"/>
              <a:gd name="connsiteY0" fmla="*/ 1502912 h 1502912"/>
              <a:gd name="connsiteX1" fmla="*/ 5664819 w 6445573"/>
              <a:gd name="connsiteY1" fmla="*/ 1502912 h 1502912"/>
              <a:gd name="connsiteX2" fmla="*/ 0 w 6445573"/>
              <a:gd name="connsiteY2" fmla="*/ 1502912 h 1502912"/>
              <a:gd name="connsiteX3" fmla="*/ 0 w 6445573"/>
              <a:gd name="connsiteY3" fmla="*/ 1502912 h 1502912"/>
              <a:gd name="connsiteX4" fmla="*/ 0 w 6445573"/>
              <a:gd name="connsiteY4" fmla="*/ 0 h 1502912"/>
              <a:gd name="connsiteX5" fmla="*/ 0 w 6445573"/>
              <a:gd name="connsiteY5" fmla="*/ 0 h 1502912"/>
              <a:gd name="connsiteX6" fmla="*/ 6441733 w 6445573"/>
              <a:gd name="connsiteY6" fmla="*/ 0 h 1502912"/>
              <a:gd name="connsiteX7" fmla="*/ 6441733 w 6445573"/>
              <a:gd name="connsiteY7" fmla="*/ 0 h 1502912"/>
              <a:gd name="connsiteX8" fmla="*/ 6445405 w 6445573"/>
              <a:gd name="connsiteY8" fmla="*/ 1041995 h 1502912"/>
              <a:gd name="connsiteX0" fmla="*/ 5664819 w 6445573"/>
              <a:gd name="connsiteY0" fmla="*/ 1502912 h 1502912"/>
              <a:gd name="connsiteX1" fmla="*/ 0 w 6445573"/>
              <a:gd name="connsiteY1" fmla="*/ 1502912 h 1502912"/>
              <a:gd name="connsiteX2" fmla="*/ 0 w 6445573"/>
              <a:gd name="connsiteY2" fmla="*/ 1502912 h 1502912"/>
              <a:gd name="connsiteX3" fmla="*/ 0 w 6445573"/>
              <a:gd name="connsiteY3" fmla="*/ 0 h 1502912"/>
              <a:gd name="connsiteX4" fmla="*/ 0 w 6445573"/>
              <a:gd name="connsiteY4" fmla="*/ 0 h 1502912"/>
              <a:gd name="connsiteX5" fmla="*/ 6441733 w 6445573"/>
              <a:gd name="connsiteY5" fmla="*/ 0 h 1502912"/>
              <a:gd name="connsiteX6" fmla="*/ 6441733 w 6445573"/>
              <a:gd name="connsiteY6" fmla="*/ 0 h 1502912"/>
              <a:gd name="connsiteX7" fmla="*/ 6445405 w 6445573"/>
              <a:gd name="connsiteY7" fmla="*/ 1041995 h 150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5573" h="1502912">
                <a:moveTo>
                  <a:pt x="5664819" y="1502912"/>
                </a:moveTo>
                <a:lnTo>
                  <a:pt x="0" y="1502912"/>
                </a:lnTo>
                <a:lnTo>
                  <a:pt x="0" y="1502912"/>
                </a:lnTo>
                <a:lnTo>
                  <a:pt x="0" y="0"/>
                </a:lnTo>
                <a:lnTo>
                  <a:pt x="0" y="0"/>
                </a:lnTo>
                <a:lnTo>
                  <a:pt x="6441733" y="0"/>
                </a:lnTo>
                <a:lnTo>
                  <a:pt x="6441733" y="0"/>
                </a:lnTo>
                <a:cubicBezTo>
                  <a:pt x="6440479" y="347332"/>
                  <a:pt x="6446659" y="694663"/>
                  <a:pt x="6445405" y="1041995"/>
                </a:cubicBezTo>
              </a:path>
            </a:pathLst>
          </a:cu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Placeholder 5" descr="PowerPoint Presentation - Adobe Acrobat Reader DC">
            <a:extLst>
              <a:ext uri="{FF2B5EF4-FFF2-40B4-BE49-F238E27FC236}">
                <a16:creationId xmlns:a16="http://schemas.microsoft.com/office/drawing/2014/main" id="{45CBDE84-981D-D145-9519-644B2FB18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6" t="76682" r="5657" b="1977"/>
          <a:stretch/>
        </p:blipFill>
        <p:spPr>
          <a:xfrm>
            <a:off x="9776011" y="4537569"/>
            <a:ext cx="1174997" cy="115312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11D5A4C-69F6-D244-BB8A-310A544C13D2}"/>
              </a:ext>
            </a:extLst>
          </p:cNvPr>
          <p:cNvSpPr txBox="1"/>
          <p:nvPr/>
        </p:nvSpPr>
        <p:spPr>
          <a:xfrm>
            <a:off x="4809893" y="2639297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F4E8D4-1543-CD41-9E09-072E3656E632}"/>
              </a:ext>
            </a:extLst>
          </p:cNvPr>
          <p:cNvSpPr txBox="1"/>
          <p:nvPr/>
        </p:nvSpPr>
        <p:spPr>
          <a:xfrm>
            <a:off x="4809893" y="4494666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15E5EF2-0B31-594D-8652-50C6D5408836}"/>
              </a:ext>
            </a:extLst>
          </p:cNvPr>
          <p:cNvSpPr/>
          <p:nvPr/>
        </p:nvSpPr>
        <p:spPr>
          <a:xfrm>
            <a:off x="327616" y="3959906"/>
            <a:ext cx="4427219" cy="2032015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BD476F-72BD-5942-B6DC-EA099AA94A92}"/>
              </a:ext>
            </a:extLst>
          </p:cNvPr>
          <p:cNvSpPr txBox="1"/>
          <p:nvPr/>
        </p:nvSpPr>
        <p:spPr>
          <a:xfrm>
            <a:off x="320471" y="3981712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4CA52A5-255A-D74D-B555-0ABA4E3FC974}"/>
              </a:ext>
            </a:extLst>
          </p:cNvPr>
          <p:cNvSpPr/>
          <p:nvPr/>
        </p:nvSpPr>
        <p:spPr>
          <a:xfrm>
            <a:off x="327616" y="2625232"/>
            <a:ext cx="4427219" cy="1288040"/>
          </a:xfrm>
          <a:prstGeom prst="roundRect">
            <a:avLst>
              <a:gd name="adj" fmla="val 0"/>
            </a:avLst>
          </a:prstGeom>
          <a:noFill/>
          <a:ln w="19050">
            <a:solidFill>
              <a:srgbClr val="A13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0FE877-9D0E-A347-BBE0-83C7BE951C8D}"/>
              </a:ext>
            </a:extLst>
          </p:cNvPr>
          <p:cNvSpPr txBox="1"/>
          <p:nvPr/>
        </p:nvSpPr>
        <p:spPr>
          <a:xfrm>
            <a:off x="338896" y="2654537"/>
            <a:ext cx="2204237" cy="2169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kumimoji="0" lang="it-IT" sz="10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B1A8FE-7B9E-744A-8F87-298C5D1CD75D}"/>
              </a:ext>
            </a:extLst>
          </p:cNvPr>
          <p:cNvSpPr txBox="1"/>
          <p:nvPr/>
        </p:nvSpPr>
        <p:spPr>
          <a:xfrm>
            <a:off x="233156" y="5986821"/>
            <a:ext cx="3017565" cy="1615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*Top 10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in volume and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kumimoji="0" lang="it-IT" sz="500" b="1" i="0" u="none" strike="noStrike" kern="1200" cap="none" normalizeH="0" noProof="0" dirty="0" err="1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index</a:t>
            </a:r>
            <a:r>
              <a:rPr kumimoji="0" lang="it-IT" sz="500" b="1" i="0" u="none" strike="noStrike" kern="1200" cap="none" normalizeH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&gt;119 and volume &gt;1%</a:t>
            </a:r>
            <a:endParaRPr kumimoji="0" lang="it-IT" sz="600" b="1" i="0" u="none" strike="noStrike" kern="1200" cap="none" normalizeH="0" noProof="0" dirty="0">
              <a:ln>
                <a:noFill/>
              </a:ln>
              <a:solidFill>
                <a:srgbClr val="A1362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0CC6E29-7F79-904A-A4B4-17CB9D37BAE1}"/>
              </a:ext>
            </a:extLst>
          </p:cNvPr>
          <p:cNvSpPr/>
          <p:nvPr/>
        </p:nvSpPr>
        <p:spPr>
          <a:xfrm>
            <a:off x="211088" y="2111236"/>
            <a:ext cx="1216259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-5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CONSUMER TRENDS</a:t>
            </a:r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47AE963F-BD23-6644-8514-2853A224943B}"/>
              </a:ext>
            </a:extLst>
          </p:cNvPr>
          <p:cNvSpPr/>
          <p:nvPr/>
        </p:nvSpPr>
        <p:spPr>
          <a:xfrm rot="5400000">
            <a:off x="1215301" y="2264157"/>
            <a:ext cx="480038" cy="116698"/>
          </a:xfrm>
          <a:prstGeom prst="triangl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5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AC49F9-0164-44B7-B5EF-B4799FAA878F}"/>
              </a:ext>
            </a:extLst>
          </p:cNvPr>
          <p:cNvSpPr txBox="1"/>
          <p:nvPr/>
        </p:nvSpPr>
        <p:spPr>
          <a:xfrm>
            <a:off x="826626" y="676757"/>
            <a:ext cx="951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ALTHOUGH PEOPLE DO DRINK WHEN AT WORK, 80% OF BEVERAGES ARE BOUGHT OFF PREMISE, WITH 31% BOUGHT FROM ORGANIZE TRADE. 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FE5374-AE5B-8247-AFF3-1D34733AEDA2}"/>
              </a:ext>
            </a:extLst>
          </p:cNvPr>
          <p:cNvGrpSpPr/>
          <p:nvPr/>
        </p:nvGrpSpPr>
        <p:grpSpPr>
          <a:xfrm>
            <a:off x="3413069" y="2053904"/>
            <a:ext cx="5355372" cy="2677686"/>
            <a:chOff x="3131912" y="2053904"/>
            <a:chExt cx="5355372" cy="267768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05F87C-128C-4035-9029-530DAD737E61}"/>
                </a:ext>
              </a:extLst>
            </p:cNvPr>
            <p:cNvGrpSpPr/>
            <p:nvPr/>
          </p:nvGrpSpPr>
          <p:grpSpPr>
            <a:xfrm>
              <a:off x="3131912" y="2053904"/>
              <a:ext cx="2677686" cy="2677686"/>
              <a:chOff x="1131683" y="1384311"/>
              <a:chExt cx="4871900" cy="4871900"/>
            </a:xfrm>
            <a:solidFill>
              <a:srgbClr val="C78681"/>
            </a:solidFill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C65B264-CE72-48A5-B63B-D8141DF65180}"/>
                  </a:ext>
                </a:extLst>
              </p:cNvPr>
              <p:cNvSpPr/>
              <p:nvPr/>
            </p:nvSpPr>
            <p:spPr>
              <a:xfrm>
                <a:off x="1267359" y="1519109"/>
                <a:ext cx="4602304" cy="46023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4EE9731-9A81-49AE-A603-503B6AFE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31683" y="1384311"/>
                <a:ext cx="4871900" cy="4871900"/>
              </a:xfrm>
              <a:prstGeom prst="ellipse">
                <a:avLst/>
              </a:prstGeom>
              <a:grpFill/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42675B-FC17-477C-8DC7-9B2A07ADFE9A}"/>
                </a:ext>
              </a:extLst>
            </p:cNvPr>
            <p:cNvGrpSpPr/>
            <p:nvPr/>
          </p:nvGrpSpPr>
          <p:grpSpPr>
            <a:xfrm>
              <a:off x="5809598" y="2053904"/>
              <a:ext cx="2677686" cy="2677686"/>
              <a:chOff x="6188418" y="1384311"/>
              <a:chExt cx="4871900" cy="4871900"/>
            </a:xfrm>
            <a:solidFill>
              <a:srgbClr val="C92626"/>
            </a:solidFill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6F3BFAD9-0A4E-40D0-9981-1BDB7E8EFFA1}"/>
                  </a:ext>
                </a:extLst>
              </p:cNvPr>
              <p:cNvSpPr/>
              <p:nvPr/>
            </p:nvSpPr>
            <p:spPr>
              <a:xfrm>
                <a:off x="6323216" y="1519109"/>
                <a:ext cx="4602303" cy="46023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7E0CF12-ED6C-4632-A11E-9419A92849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88418" y="1384311"/>
                <a:ext cx="4871900" cy="4871900"/>
              </a:xfrm>
              <a:prstGeom prst="ellipse">
                <a:avLst/>
              </a:prstGeom>
              <a:solidFill>
                <a:srgbClr val="A1362F"/>
              </a:solidFill>
              <a:ln cap="rnd">
                <a:solidFill>
                  <a:schemeClr val="tx1">
                    <a:alpha val="1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DED44AA-F5D2-7141-B6E7-701FB0902AA2}"/>
                </a:ext>
              </a:extLst>
            </p:cNvPr>
            <p:cNvSpPr/>
            <p:nvPr/>
          </p:nvSpPr>
          <p:spPr>
            <a:xfrm>
              <a:off x="3463833" y="2735569"/>
              <a:ext cx="2008415" cy="8309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5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8A3651-EBA3-D44B-A74A-DF62CEDA3097}"/>
                </a:ext>
              </a:extLst>
            </p:cNvPr>
            <p:cNvSpPr/>
            <p:nvPr/>
          </p:nvSpPr>
          <p:spPr>
            <a:xfrm>
              <a:off x="6134796" y="2538592"/>
              <a:ext cx="2014430" cy="102797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ALMOST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-7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1/2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38C09DF-5CDD-CD44-8983-D0D1EE8380FF}"/>
                </a:ext>
              </a:extLst>
            </p:cNvPr>
            <p:cNvSpPr/>
            <p:nvPr/>
          </p:nvSpPr>
          <p:spPr>
            <a:xfrm>
              <a:off x="5962582" y="3517926"/>
              <a:ext cx="237171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Of consumers are not currently satisfied with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beverage choice in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the workplace.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0389C2-3F24-B44C-94A5-0E54AE7888BD}"/>
                </a:ext>
              </a:extLst>
            </p:cNvPr>
            <p:cNvSpPr/>
            <p:nvPr/>
          </p:nvSpPr>
          <p:spPr>
            <a:xfrm>
              <a:off x="3284352" y="3517926"/>
              <a:ext cx="23728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Beverages consumed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at work are purchased outside of the workplace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6423678-AE0D-7242-BB8B-64248388878C}"/>
              </a:ext>
            </a:extLst>
          </p:cNvPr>
          <p:cNvSpPr/>
          <p:nvPr/>
        </p:nvSpPr>
        <p:spPr>
          <a:xfrm>
            <a:off x="183490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DCFA51-E7E4-5842-B58F-65AFBB694B1E}"/>
              </a:ext>
            </a:extLst>
          </p:cNvPr>
          <p:cNvSpPr/>
          <p:nvPr/>
        </p:nvSpPr>
        <p:spPr>
          <a:xfrm>
            <a:off x="305086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EDC7B6D-DAC1-9F4B-897B-C8004044AB85}"/>
              </a:ext>
            </a:extLst>
          </p:cNvPr>
          <p:cNvSpPr/>
          <p:nvPr/>
        </p:nvSpPr>
        <p:spPr>
          <a:xfrm>
            <a:off x="4266819" y="5142191"/>
            <a:ext cx="1215957" cy="846306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49D884-E481-1C41-A77A-9F3717D4D26A}"/>
              </a:ext>
            </a:extLst>
          </p:cNvPr>
          <p:cNvSpPr/>
          <p:nvPr/>
        </p:nvSpPr>
        <p:spPr>
          <a:xfrm>
            <a:off x="5482776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6EA4DD7-112D-8841-8771-5D7017E95CDD}"/>
              </a:ext>
            </a:extLst>
          </p:cNvPr>
          <p:cNvSpPr/>
          <p:nvPr/>
        </p:nvSpPr>
        <p:spPr>
          <a:xfrm>
            <a:off x="6698734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479E24-5D71-1341-B1F3-40C4E3DA3DFA}"/>
              </a:ext>
            </a:extLst>
          </p:cNvPr>
          <p:cNvSpPr/>
          <p:nvPr/>
        </p:nvSpPr>
        <p:spPr>
          <a:xfrm>
            <a:off x="7914691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9F3FC54-CD38-B246-97CF-CA43D3A8610D}"/>
              </a:ext>
            </a:extLst>
          </p:cNvPr>
          <p:cNvSpPr/>
          <p:nvPr/>
        </p:nvSpPr>
        <p:spPr>
          <a:xfrm>
            <a:off x="9130649" y="5142191"/>
            <a:ext cx="1215957" cy="846306"/>
          </a:xfrm>
          <a:prstGeom prst="rect">
            <a:avLst/>
          </a:prstGeom>
          <a:solidFill>
            <a:srgbClr val="C7868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3DA60A-BCDE-3945-AA64-1D296A15FD4A}"/>
              </a:ext>
            </a:extLst>
          </p:cNvPr>
          <p:cNvSpPr/>
          <p:nvPr/>
        </p:nvSpPr>
        <p:spPr>
          <a:xfrm>
            <a:off x="183490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Beverage Purchase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17E1E6-F370-2446-A019-ABDF92AD6290}"/>
              </a:ext>
            </a:extLst>
          </p:cNvPr>
          <p:cNvSpPr/>
          <p:nvPr/>
        </p:nvSpPr>
        <p:spPr>
          <a:xfrm>
            <a:off x="305086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Country Weight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CA431B2-A219-BD48-866A-6E9AB6BDFECC}"/>
              </a:ext>
            </a:extLst>
          </p:cNvPr>
          <p:cNvSpPr/>
          <p:nvPr/>
        </p:nvSpPr>
        <p:spPr>
          <a:xfrm>
            <a:off x="426681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 err="1">
                <a:latin typeface="Arial" panose="020B0604020202020204" pitchFamily="34" charset="0"/>
                <a:cs typeface="Arial" panose="020B0604020202020204" pitchFamily="34" charset="0"/>
              </a:rPr>
              <a:t>Organised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 Trade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6407D0-EFCA-654A-B4E7-9228979E4689}"/>
              </a:ext>
            </a:extLst>
          </p:cNvPr>
          <p:cNvSpPr/>
          <p:nvPr/>
        </p:nvSpPr>
        <p:spPr>
          <a:xfrm>
            <a:off x="5482776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KIOKS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&amp; Petrol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C790FA4-0976-EB4A-9D1B-18145924D94E}"/>
              </a:ext>
            </a:extLst>
          </p:cNvPr>
          <p:cNvSpPr/>
          <p:nvPr/>
        </p:nvSpPr>
        <p:spPr>
          <a:xfrm>
            <a:off x="6698734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QSR </a:t>
            </a:r>
            <a:b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(Fast Food)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0EF0CE-D709-C54E-A0BE-FFC9400C8C34}"/>
              </a:ext>
            </a:extLst>
          </p:cNvPr>
          <p:cNvSpPr/>
          <p:nvPr/>
        </p:nvSpPr>
        <p:spPr>
          <a:xfrm>
            <a:off x="7914691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HORECA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2744F4-DFD1-1F4F-8739-04975D435C24}"/>
              </a:ext>
            </a:extLst>
          </p:cNvPr>
          <p:cNvSpPr/>
          <p:nvPr/>
        </p:nvSpPr>
        <p:spPr>
          <a:xfrm>
            <a:off x="9130649" y="4792234"/>
            <a:ext cx="1215957" cy="399651"/>
          </a:xfrm>
          <a:prstGeom prst="rect">
            <a:avLst/>
          </a:prstGeom>
          <a:solidFill>
            <a:srgbClr val="A1362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3E0A163-41D3-614B-AE14-9CC713C98F7F}"/>
              </a:ext>
            </a:extLst>
          </p:cNvPr>
          <p:cNvGrpSpPr/>
          <p:nvPr/>
        </p:nvGrpSpPr>
        <p:grpSpPr>
          <a:xfrm>
            <a:off x="8121671" y="5498637"/>
            <a:ext cx="831922" cy="390036"/>
            <a:chOff x="8121671" y="5520014"/>
            <a:chExt cx="831922" cy="390036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3D74F2D-1E75-4148-ABDB-0218BA266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1671" y="5520014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34DB1B0-3918-7543-A796-37A2E0F6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557" y="5520014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2DAEFDD-B42E-2D44-8BFD-F225912B9E45}"/>
              </a:ext>
            </a:extLst>
          </p:cNvPr>
          <p:cNvGrpSpPr/>
          <p:nvPr/>
        </p:nvGrpSpPr>
        <p:grpSpPr>
          <a:xfrm>
            <a:off x="4478121" y="5498637"/>
            <a:ext cx="815792" cy="390036"/>
            <a:chOff x="4448937" y="5510287"/>
            <a:chExt cx="815792" cy="39003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EFCCEA5-F608-1848-BABE-D8EF55B9B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8937" y="5510287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4816AF-CF52-A84B-96EF-BD73D74DC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693" y="5510287"/>
              <a:ext cx="390036" cy="390036"/>
            </a:xfrm>
            <a:prstGeom prst="rect">
              <a:avLst/>
            </a:prstGeom>
            <a:effectLst/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735366F-2178-264A-8DE2-44B5BA8EA463}"/>
              </a:ext>
            </a:extLst>
          </p:cNvPr>
          <p:cNvGrpSpPr/>
          <p:nvPr/>
        </p:nvGrpSpPr>
        <p:grpSpPr>
          <a:xfrm>
            <a:off x="9369840" y="5498637"/>
            <a:ext cx="828101" cy="390036"/>
            <a:chOff x="9369840" y="5469453"/>
            <a:chExt cx="828101" cy="39003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EA9E64B-ED33-D143-947D-001475403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9840" y="5469453"/>
              <a:ext cx="390036" cy="390036"/>
            </a:xfrm>
            <a:prstGeom prst="rect">
              <a:avLst/>
            </a:prstGeom>
            <a:effectLst/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5588C321-EA4C-3144-B91E-BF6A32138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7905" y="5469453"/>
              <a:ext cx="390036" cy="390036"/>
            </a:xfrm>
            <a:prstGeom prst="rect">
              <a:avLst/>
            </a:prstGeom>
            <a:effectLst/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C7CBCE6-7281-B943-8ACA-C6C5DBF6F9A7}"/>
              </a:ext>
            </a:extLst>
          </p:cNvPr>
          <p:cNvSpPr/>
          <p:nvPr/>
        </p:nvSpPr>
        <p:spPr>
          <a:xfrm>
            <a:off x="183490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B7A1E8-E448-0F47-B430-6A9807681AB8}"/>
              </a:ext>
            </a:extLst>
          </p:cNvPr>
          <p:cNvSpPr/>
          <p:nvPr/>
        </p:nvSpPr>
        <p:spPr>
          <a:xfrm>
            <a:off x="305086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100.0%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46B3B0-D6EA-CA4B-8C24-0EEE0F99BEEC}"/>
              </a:ext>
            </a:extLst>
          </p:cNvPr>
          <p:cNvSpPr/>
          <p:nvPr/>
        </p:nvSpPr>
        <p:spPr>
          <a:xfrm>
            <a:off x="426681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31.4%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5D02B3-FF48-AE4E-ABF8-5B2DB56908A9}"/>
              </a:ext>
            </a:extLst>
          </p:cNvPr>
          <p:cNvSpPr/>
          <p:nvPr/>
        </p:nvSpPr>
        <p:spPr>
          <a:xfrm>
            <a:off x="5482776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9.7%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C24A7B1-C143-E343-A62D-4C386D44D732}"/>
              </a:ext>
            </a:extLst>
          </p:cNvPr>
          <p:cNvSpPr/>
          <p:nvPr/>
        </p:nvSpPr>
        <p:spPr>
          <a:xfrm>
            <a:off x="6698734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8.8%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4EF1777-AE34-AC49-86AC-743D4B71FD65}"/>
              </a:ext>
            </a:extLst>
          </p:cNvPr>
          <p:cNvSpPr/>
          <p:nvPr/>
        </p:nvSpPr>
        <p:spPr>
          <a:xfrm>
            <a:off x="7914691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25.4%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52BFD02-18B9-FE40-BD13-06FF65DC623E}"/>
              </a:ext>
            </a:extLst>
          </p:cNvPr>
          <p:cNvSpPr/>
          <p:nvPr/>
        </p:nvSpPr>
        <p:spPr>
          <a:xfrm>
            <a:off x="9130649" y="5209268"/>
            <a:ext cx="1215957" cy="300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20.5%</a:t>
            </a:r>
          </a:p>
        </p:txBody>
      </p:sp>
    </p:spTree>
    <p:extLst>
      <p:ext uri="{BB962C8B-B14F-4D97-AF65-F5344CB8AC3E}">
        <p14:creationId xmlns:p14="http://schemas.microsoft.com/office/powerpoint/2010/main" val="361941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D2F1E9-251B-FB48-8DD0-CB81741A7F67}"/>
              </a:ext>
            </a:extLst>
          </p:cNvPr>
          <p:cNvSpPr/>
          <p:nvPr/>
        </p:nvSpPr>
        <p:spPr>
          <a:xfrm>
            <a:off x="926190" y="1328061"/>
            <a:ext cx="2298138" cy="986494"/>
          </a:xfrm>
          <a:prstGeom prst="rect">
            <a:avLst/>
          </a:prstGeom>
          <a:solidFill>
            <a:srgbClr val="F8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FF7862-FB5D-4B21-9A90-BF40D7BB3195}"/>
              </a:ext>
            </a:extLst>
          </p:cNvPr>
          <p:cNvSpPr txBox="1"/>
          <p:nvPr/>
        </p:nvSpPr>
        <p:spPr>
          <a:xfrm>
            <a:off x="826626" y="676757"/>
            <a:ext cx="788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A1362F"/>
                </a:solidFill>
                <a:latin typeface="Arial Rounded MT Bold" panose="020F0704030504030204" pitchFamily="34" charset="77"/>
              </a:rPr>
              <a:t>WE HAVE AN OPPORTUNITY TO CAPTURE 3.5MN€ REVENUE BY INCREASING NARTD BEVERAGE BASKET INCIDENCE BY 1%</a:t>
            </a:r>
            <a:endParaRPr lang="en-US" dirty="0">
              <a:solidFill>
                <a:srgbClr val="A1362F"/>
              </a:solidFill>
              <a:latin typeface="Arial Rounded MT Bold" panose="020F0704030504030204" pitchFamily="34" charset="77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50F44-43A5-47F9-9C41-09241DFFCF20}"/>
              </a:ext>
            </a:extLst>
          </p:cNvPr>
          <p:cNvSpPr txBox="1"/>
          <p:nvPr/>
        </p:nvSpPr>
        <p:spPr>
          <a:xfrm>
            <a:off x="0" y="6638384"/>
            <a:ext cx="3593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CBL, IE,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Unmet Beverage Needs At Work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EA474-1CF7-4A8C-BEA9-E948524670B0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Insert local data to calculate size of prize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A7D862-DCF0-43A9-8624-5631113889C3}"/>
              </a:ext>
            </a:extLst>
          </p:cNvPr>
          <p:cNvSpPr>
            <a:spLocks noChangeAspect="1"/>
          </p:cNvSpPr>
          <p:nvPr/>
        </p:nvSpPr>
        <p:spPr>
          <a:xfrm>
            <a:off x="4470755" y="1872053"/>
            <a:ext cx="3600000" cy="3600000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E87209-BEC4-4392-8AC1-EAC95688C25E}"/>
              </a:ext>
            </a:extLst>
          </p:cNvPr>
          <p:cNvSpPr>
            <a:spLocks noChangeAspect="1"/>
          </p:cNvSpPr>
          <p:nvPr/>
        </p:nvSpPr>
        <p:spPr>
          <a:xfrm>
            <a:off x="2227039" y="2322054"/>
            <a:ext cx="2700000" cy="2699999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2E65B4-2B9F-4AA9-BE22-5505FF5C0B2A}"/>
              </a:ext>
            </a:extLst>
          </p:cNvPr>
          <p:cNvSpPr/>
          <p:nvPr/>
        </p:nvSpPr>
        <p:spPr>
          <a:xfrm>
            <a:off x="4650755" y="2052054"/>
            <a:ext cx="3240000" cy="3240000"/>
          </a:xfrm>
          <a:prstGeom prst="ellipse">
            <a:avLst/>
          </a:prstGeom>
          <a:solidFill>
            <a:srgbClr val="A13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271169-B6CD-4B92-A4A4-34596FA57DBA}"/>
              </a:ext>
            </a:extLst>
          </p:cNvPr>
          <p:cNvSpPr/>
          <p:nvPr/>
        </p:nvSpPr>
        <p:spPr>
          <a:xfrm>
            <a:off x="2324184" y="2412054"/>
            <a:ext cx="2520000" cy="2520000"/>
          </a:xfrm>
          <a:prstGeom prst="ellipse">
            <a:avLst/>
          </a:prstGeom>
          <a:solidFill>
            <a:srgbClr val="C7868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B22C092-8FC8-4705-B15F-0F3826A1F112}"/>
              </a:ext>
            </a:extLst>
          </p:cNvPr>
          <p:cNvSpPr/>
          <p:nvPr/>
        </p:nvSpPr>
        <p:spPr>
          <a:xfrm>
            <a:off x="7697326" y="2592054"/>
            <a:ext cx="2160000" cy="2160000"/>
          </a:xfrm>
          <a:prstGeom prst="ellipse">
            <a:avLst/>
          </a:prstGeom>
          <a:solidFill>
            <a:srgbClr val="ECD7D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CABD643-10A7-4FDA-949B-81B8867F2C09}"/>
              </a:ext>
            </a:extLst>
          </p:cNvPr>
          <p:cNvSpPr>
            <a:spLocks noChangeAspect="1"/>
          </p:cNvSpPr>
          <p:nvPr/>
        </p:nvSpPr>
        <p:spPr>
          <a:xfrm>
            <a:off x="7631871" y="2526600"/>
            <a:ext cx="2290910" cy="2290907"/>
          </a:xfrm>
          <a:prstGeom prst="ellipse">
            <a:avLst/>
          </a:prstGeom>
          <a:noFill/>
          <a:ln cap="rnd">
            <a:solidFill>
              <a:schemeClr val="tx1">
                <a:alpha val="1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902D6F-F872-804F-816D-509F7709B32B}"/>
              </a:ext>
            </a:extLst>
          </p:cNvPr>
          <p:cNvSpPr txBox="1"/>
          <p:nvPr/>
        </p:nvSpPr>
        <p:spPr>
          <a:xfrm>
            <a:off x="4650755" y="3143601"/>
            <a:ext cx="32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6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€3.5 MN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B9C405-3AA4-6F4C-95F0-A2D57700BD82}"/>
              </a:ext>
            </a:extLst>
          </p:cNvPr>
          <p:cNvSpPr txBox="1"/>
          <p:nvPr/>
        </p:nvSpPr>
        <p:spPr>
          <a:xfrm>
            <a:off x="2324183" y="3221964"/>
            <a:ext cx="2520001" cy="651905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€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</a:t>
            </a:r>
            <a:r>
              <a:rPr kumimoji="0" lang="en-US" altLang="en-US" sz="4000" b="1" i="0" u="none" strike="noStrike" kern="1200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8CB6D72-4B92-8344-9E71-535EE3997525}"/>
              </a:ext>
            </a:extLst>
          </p:cNvPr>
          <p:cNvSpPr txBox="1"/>
          <p:nvPr/>
        </p:nvSpPr>
        <p:spPr>
          <a:xfrm>
            <a:off x="5253774" y="4107971"/>
            <a:ext cx="2118539" cy="2893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Size of prize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12E4E0-EC3C-CE49-9055-E329EE42716A}"/>
              </a:ext>
            </a:extLst>
          </p:cNvPr>
          <p:cNvSpPr txBox="1"/>
          <p:nvPr/>
        </p:nvSpPr>
        <p:spPr>
          <a:xfrm>
            <a:off x="2354219" y="3976341"/>
            <a:ext cx="23454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Value of DM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7910E0-23E4-3742-953E-4AC8968BE707}"/>
              </a:ext>
            </a:extLst>
          </p:cNvPr>
          <p:cNvSpPr txBox="1"/>
          <p:nvPr/>
        </p:nvSpPr>
        <p:spPr>
          <a:xfrm>
            <a:off x="886967" y="1303785"/>
            <a:ext cx="245064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>
              <a:spcAft>
                <a:spcPts val="600"/>
              </a:spcAft>
            </a:pP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Numbers need to be adapted to specific market</a:t>
            </a:r>
          </a:p>
          <a:p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Data : At Work market size, At Work population, Customer share in OT market. Customer Basket size and penetration, CCH share in retailer business Customer PITA data   </a:t>
            </a:r>
          </a:p>
          <a:p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0B4E9-EF9A-7C43-8D33-4489D2B187F5}"/>
              </a:ext>
            </a:extLst>
          </p:cNvPr>
          <p:cNvSpPr txBox="1"/>
          <p:nvPr/>
        </p:nvSpPr>
        <p:spPr>
          <a:xfrm>
            <a:off x="864406" y="121563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A3D932-A8E3-4323-9CAE-AD5FB054055E}"/>
              </a:ext>
            </a:extLst>
          </p:cNvPr>
          <p:cNvSpPr txBox="1"/>
          <p:nvPr/>
        </p:nvSpPr>
        <p:spPr>
          <a:xfrm>
            <a:off x="127540" y="5777197"/>
            <a:ext cx="35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VALUE OF DM IS ACTUALIZED 2017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SIZE OF THE PRIZE AS PER CATEGORY VISION CALCULATION TO YEAR 2023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AE35C9-6C72-4CDE-8F7B-F5A16FD5C320}"/>
              </a:ext>
            </a:extLst>
          </p:cNvPr>
          <p:cNvSpPr txBox="1"/>
          <p:nvPr/>
        </p:nvSpPr>
        <p:spPr>
          <a:xfrm>
            <a:off x="127540" y="5470151"/>
            <a:ext cx="4070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3752A4-9ADD-4E1E-A2C4-AE176582A2FF}"/>
              </a:ext>
            </a:extLst>
          </p:cNvPr>
          <p:cNvSpPr txBox="1"/>
          <p:nvPr/>
        </p:nvSpPr>
        <p:spPr>
          <a:xfrm>
            <a:off x="127540" y="5780648"/>
            <a:ext cx="35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>
                    <a:lumMod val="65000"/>
                  </a:schemeClr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VALUE OF DM IS ACTUALIZED 2017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AND SIZE OF THE PRIZE AS PER CATEGORY VISION CALCULATION TO YEAR 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18F0D5-7AA1-A049-83F2-26D4B19C59B8}"/>
              </a:ext>
            </a:extLst>
          </p:cNvPr>
          <p:cNvSpPr txBox="1"/>
          <p:nvPr/>
        </p:nvSpPr>
        <p:spPr>
          <a:xfrm>
            <a:off x="7697326" y="3283520"/>
            <a:ext cx="2160000" cy="590349"/>
          </a:xfrm>
          <a:prstGeom prst="rect">
            <a:avLst/>
          </a:prstGeom>
          <a:noFill/>
        </p:spPr>
        <p:txBody>
          <a:bodyPr wrap="square" tIns="18000" bIns="18000" rtlCol="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12.7%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F1443D-C0D6-6E47-9021-FB65E58E5AA2}"/>
              </a:ext>
            </a:extLst>
          </p:cNvPr>
          <p:cNvSpPr txBox="1"/>
          <p:nvPr/>
        </p:nvSpPr>
        <p:spPr>
          <a:xfrm>
            <a:off x="7498771" y="3976341"/>
            <a:ext cx="26026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TCCC category </a:t>
            </a:r>
            <a:b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share</a:t>
            </a:r>
          </a:p>
        </p:txBody>
      </p:sp>
    </p:spTree>
    <p:extLst>
      <p:ext uri="{BB962C8B-B14F-4D97-AF65-F5344CB8AC3E}">
        <p14:creationId xmlns:p14="http://schemas.microsoft.com/office/powerpoint/2010/main" val="1239406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99F24-D0DC-4413-A7E4-D96E9B7140C3}"/>
              </a:ext>
            </a:extLst>
          </p:cNvPr>
          <p:cNvSpPr txBox="1"/>
          <p:nvPr/>
        </p:nvSpPr>
        <p:spPr>
          <a:xfrm>
            <a:off x="826627" y="676757"/>
            <a:ext cx="9460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1362F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TOGETHER, WE CAN CAPTURE THE ADDITIONAL REVENUE OPPORTUNITY FOR THE ‘AT WORK’ OCCASION THROUGH A JOINT STRATEGIC APPROACH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095068-E33E-4CE9-9276-2DC9D4177341}"/>
              </a:ext>
            </a:extLst>
          </p:cNvPr>
          <p:cNvSpPr txBox="1">
            <a:spLocks/>
          </p:cNvSpPr>
          <p:nvPr/>
        </p:nvSpPr>
        <p:spPr>
          <a:xfrm>
            <a:off x="497305" y="2545273"/>
            <a:ext cx="12192001" cy="864839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200" b="1" spc="-5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6946B6-094B-4E6B-A53B-97E63F336C25}"/>
              </a:ext>
            </a:extLst>
          </p:cNvPr>
          <p:cNvSpPr/>
          <p:nvPr/>
        </p:nvSpPr>
        <p:spPr>
          <a:xfrm>
            <a:off x="1450536" y="1686561"/>
            <a:ext cx="395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2C1A2-886D-4D40-A958-D24BE2DF7424}"/>
              </a:ext>
            </a:extLst>
          </p:cNvPr>
          <p:cNvSpPr/>
          <p:nvPr/>
        </p:nvSpPr>
        <p:spPr>
          <a:xfrm>
            <a:off x="2159360" y="1979194"/>
            <a:ext cx="3789580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WINNING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362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PORTFOLIO</a:t>
            </a:r>
            <a:endParaRPr lang="en-US" sz="2000" b="1" dirty="0">
              <a:solidFill>
                <a:srgbClr val="A136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78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&amp; availability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drive satisfaction and consumption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16F7E-ECD3-4FDA-AF0B-54DE526DDF1D}"/>
              </a:ext>
            </a:extLst>
          </p:cNvPr>
          <p:cNvSpPr/>
          <p:nvPr/>
        </p:nvSpPr>
        <p:spPr>
          <a:xfrm>
            <a:off x="6864328" y="1685377"/>
            <a:ext cx="3957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>
                <a:ln>
                  <a:noFill/>
                </a:ln>
                <a:solidFill>
                  <a:srgbClr val="C78681">
                    <a:alpha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567A4-C33C-4EFE-AFBC-0E806884AD83}"/>
              </a:ext>
            </a:extLst>
          </p:cNvPr>
          <p:cNvSpPr/>
          <p:nvPr/>
        </p:nvSpPr>
        <p:spPr>
          <a:xfrm>
            <a:off x="7665027" y="1978010"/>
            <a:ext cx="3901855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 ACTIVATION </a:t>
            </a:r>
          </a:p>
          <a:p>
            <a:pPr marL="0" marR="0" lvl="0" indent="0" algn="l" defTabSz="81936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A136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EQUIPMENT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Offering to drive incidence </a:t>
            </a:r>
            <a:b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C7868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beverages and increase transactions &amp; revenue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C37A7C-6031-44AC-B26D-A7895DC72D7D}"/>
              </a:ext>
            </a:extLst>
          </p:cNvPr>
          <p:cNvGrpSpPr/>
          <p:nvPr/>
        </p:nvGrpSpPr>
        <p:grpSpPr>
          <a:xfrm>
            <a:off x="1709371" y="3750639"/>
            <a:ext cx="3490365" cy="1391872"/>
            <a:chOff x="794282" y="3673985"/>
            <a:chExt cx="3011136" cy="1229435"/>
          </a:xfrm>
          <a:effectLst>
            <a:reflection blurRad="6350" stA="25000" endPos="30000" dir="5400000" sy="-100000" algn="bl" rotWithShape="0"/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3C6541-C931-4E54-9060-4DF38C8D3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519"/>
            <a:stretch/>
          </p:blipFill>
          <p:spPr>
            <a:xfrm>
              <a:off x="2451202" y="4114328"/>
              <a:ext cx="565810" cy="78909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43DC3E9-1FCA-4158-A498-8030B34D0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9560"/>
            <a:stretch/>
          </p:blipFill>
          <p:spPr>
            <a:xfrm>
              <a:off x="2888446" y="4105861"/>
              <a:ext cx="565810" cy="7975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701A9D-31DA-48FD-96CC-6198F0811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42"/>
            <a:stretch/>
          </p:blipFill>
          <p:spPr>
            <a:xfrm>
              <a:off x="1056230" y="3673985"/>
              <a:ext cx="898073" cy="12215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D22EBF-99F3-49C3-8DF6-37317FA65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427" t="3749" r="-6381" b="1344"/>
            <a:stretch/>
          </p:blipFill>
          <p:spPr>
            <a:xfrm>
              <a:off x="3366943" y="3798404"/>
              <a:ext cx="438475" cy="10971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AB0B90-C3EA-478D-A1E0-FB2073EC7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61" r="34547" b="1615"/>
            <a:stretch/>
          </p:blipFill>
          <p:spPr>
            <a:xfrm>
              <a:off x="2116668" y="3963975"/>
              <a:ext cx="349928" cy="93944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B2ADA1-1F7C-43E6-8BF7-117E88038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8853" r="138"/>
            <a:stretch/>
          </p:blipFill>
          <p:spPr>
            <a:xfrm>
              <a:off x="1726527" y="3963974"/>
              <a:ext cx="355299" cy="93944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2E6E36-9930-45A1-9C0A-668A470B6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666" t="1332" r="20666" b="10227"/>
            <a:stretch/>
          </p:blipFill>
          <p:spPr>
            <a:xfrm>
              <a:off x="794282" y="4021123"/>
              <a:ext cx="532082" cy="882296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94494A-D176-1541-A888-D8AF13FD64E7}"/>
              </a:ext>
            </a:extLst>
          </p:cNvPr>
          <p:cNvCxnSpPr>
            <a:cxnSpLocks/>
          </p:cNvCxnSpPr>
          <p:nvPr/>
        </p:nvCxnSpPr>
        <p:spPr>
          <a:xfrm>
            <a:off x="6098181" y="2044175"/>
            <a:ext cx="0" cy="3465661"/>
          </a:xfrm>
          <a:prstGeom prst="line">
            <a:avLst/>
          </a:prstGeom>
          <a:ln w="28575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3B05A1B-6656-6349-8DBD-19E1AB158393}"/>
              </a:ext>
            </a:extLst>
          </p:cNvPr>
          <p:cNvSpPr/>
          <p:nvPr/>
        </p:nvSpPr>
        <p:spPr>
          <a:xfrm>
            <a:off x="3839782" y="6604890"/>
            <a:ext cx="4980497" cy="2669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6242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to markets: Insert local data to calculate size of prize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246AEF-699D-7A46-8915-C4C83C563753}"/>
              </a:ext>
            </a:extLst>
          </p:cNvPr>
          <p:cNvGrpSpPr/>
          <p:nvPr/>
        </p:nvGrpSpPr>
        <p:grpSpPr>
          <a:xfrm>
            <a:off x="6440627" y="3410111"/>
            <a:ext cx="4620003" cy="1880037"/>
            <a:chOff x="6255858" y="3410111"/>
            <a:chExt cx="4620003" cy="18800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3399BF-DAC0-A44E-914F-ACA873F293DD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2" y="3410111"/>
              <a:ext cx="550759" cy="188003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59690B0-9DF3-EE4F-B621-9A4561B7F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95" t="10275" b="3087"/>
            <a:stretch/>
          </p:blipFill>
          <p:spPr>
            <a:xfrm>
              <a:off x="9254607" y="3528059"/>
              <a:ext cx="1032394" cy="169373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E6BEB88-DCA2-BB47-94A5-B032DBD8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55858" y="3625221"/>
              <a:ext cx="1140399" cy="160159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D17EA3B-8EBC-714F-BF36-134B616A2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88669" y="3674971"/>
              <a:ext cx="1987505" cy="1586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1321903"/>
      </p:ext>
    </p:extLst>
  </p:cSld>
  <p:clrMapOvr>
    <a:masterClrMapping/>
  </p:clrMapOvr>
</p:sld>
</file>

<file path=ppt/theme/theme1.xml><?xml version="1.0" encoding="utf-8"?>
<a:theme xmlns:a="http://schemas.openxmlformats.org/drawingml/2006/main" name="MID MORN BREAK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STANDARD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2111</TotalTime>
  <Words>1675</Words>
  <Application>Microsoft Office PowerPoint</Application>
  <PresentationFormat>Widescreen</PresentationFormat>
  <Paragraphs>544</Paragraphs>
  <Slides>16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MS PGothic</vt:lpstr>
      <vt:lpstr>Arial</vt:lpstr>
      <vt:lpstr>Arial Black</vt:lpstr>
      <vt:lpstr>Arial Rounded MT Bold</vt:lpstr>
      <vt:lpstr>Calibri</vt:lpstr>
      <vt:lpstr>Calibri Light</vt:lpstr>
      <vt:lpstr>Century Gothic</vt:lpstr>
      <vt:lpstr>Gotham Book</vt:lpstr>
      <vt:lpstr>GothamBold</vt:lpstr>
      <vt:lpstr>Lato</vt:lpstr>
      <vt:lpstr>Times New Roman</vt:lpstr>
      <vt:lpstr>MID MORN BREAK TITLE</vt:lpstr>
      <vt:lpstr>Custom Design</vt:lpstr>
      <vt:lpstr>1_Custom Design</vt:lpstr>
      <vt:lpstr>2_Custom Design</vt:lpstr>
      <vt:lpstr>3_Custom Design</vt:lpstr>
      <vt:lpstr>6_Custom Design</vt:lpstr>
      <vt:lpstr>BLANK</vt:lpstr>
      <vt:lpstr>STANDARD BACKGROUND</vt:lpstr>
      <vt:lpstr>1_STANDARD BACKGROUND</vt:lpstr>
      <vt:lpstr>3_STANDARD BACKGROUND</vt:lpstr>
      <vt:lpstr>2_STANDARD BACKGROUND</vt:lpstr>
      <vt:lpstr>4_STANDARD BACKGROUND</vt:lpstr>
      <vt:lpstr>5_STANDARD BACKGROUND</vt:lpstr>
      <vt:lpstr>4_Custom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Rebekah Heineke</dc:creator>
  <cp:lastModifiedBy>Shelley Scammell</cp:lastModifiedBy>
  <cp:revision>220</cp:revision>
  <cp:lastPrinted>2018-03-05T14:46:17Z</cp:lastPrinted>
  <dcterms:created xsi:type="dcterms:W3CDTF">2018-03-05T10:15:35Z</dcterms:created>
  <dcterms:modified xsi:type="dcterms:W3CDTF">2018-09-24T12:54:24Z</dcterms:modified>
</cp:coreProperties>
</file>