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3"/>
  </p:notesMasterIdLst>
  <p:handoutMasterIdLst>
    <p:handoutMasterId r:id="rId34"/>
  </p:handoutMasterIdLst>
  <p:sldIdLst>
    <p:sldId id="397" r:id="rId16"/>
    <p:sldId id="276" r:id="rId17"/>
    <p:sldId id="365" r:id="rId18"/>
    <p:sldId id="381" r:id="rId19"/>
    <p:sldId id="382" r:id="rId20"/>
    <p:sldId id="383" r:id="rId21"/>
    <p:sldId id="384" r:id="rId22"/>
    <p:sldId id="392" r:id="rId23"/>
    <p:sldId id="393" r:id="rId24"/>
    <p:sldId id="394" r:id="rId25"/>
    <p:sldId id="388" r:id="rId26"/>
    <p:sldId id="390" r:id="rId27"/>
    <p:sldId id="389" r:id="rId28"/>
    <p:sldId id="396" r:id="rId29"/>
    <p:sldId id="391" r:id="rId30"/>
    <p:sldId id="274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7373"/>
    <a:srgbClr val="A1362F"/>
    <a:srgbClr val="CD857F"/>
    <a:srgbClr val="A1A8B3"/>
    <a:srgbClr val="C92626"/>
    <a:srgbClr val="35B6E7"/>
    <a:srgbClr val="ECD7D5"/>
    <a:srgbClr val="5AB939"/>
    <a:srgbClr val="C78681"/>
    <a:srgbClr val="BE1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0"/>
    <p:restoredTop sz="94573"/>
  </p:normalViewPr>
  <p:slideViewPr>
    <p:cSldViewPr snapToGrid="0" snapToObjects="1">
      <p:cViewPr varScale="1">
        <p:scale>
          <a:sx n="64" d="100"/>
          <a:sy n="64" d="100"/>
        </p:scale>
        <p:origin x="916" y="48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6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3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2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6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emf"/><Relationship Id="rId7" Type="http://schemas.openxmlformats.org/officeDocument/2006/relationships/image" Target="../media/image3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2061C8-F9FC-814E-89BB-EFC34B6F3C33}"/>
              </a:ext>
            </a:extLst>
          </p:cNvPr>
          <p:cNvSpPr/>
          <p:nvPr/>
        </p:nvSpPr>
        <p:spPr>
          <a:xfrm>
            <a:off x="7610549" y="-27432"/>
            <a:ext cx="4581452" cy="6885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CUSTOMER SELL IN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Vending Operators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5" name="Picture 2" descr="Image result for coca-cola logo">
            <a:extLst>
              <a:ext uri="{FF2B5EF4-FFF2-40B4-BE49-F238E27FC236}">
                <a16:creationId xmlns:a16="http://schemas.microsoft.com/office/drawing/2014/main" id="{CAE60DBA-3CBD-174D-8C48-8AA4F810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" y="4043832"/>
            <a:ext cx="1533286" cy="5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peech Bubble: Rectangle 8">
            <a:extLst>
              <a:ext uri="{FF2B5EF4-FFF2-40B4-BE49-F238E27FC236}">
                <a16:creationId xmlns:a16="http://schemas.microsoft.com/office/drawing/2014/main" id="{FD285790-AD4A-914B-8852-15BFBB639CCE}"/>
              </a:ext>
            </a:extLst>
          </p:cNvPr>
          <p:cNvSpPr/>
          <p:nvPr/>
        </p:nvSpPr>
        <p:spPr>
          <a:xfrm>
            <a:off x="2039317" y="4853476"/>
            <a:ext cx="1606939" cy="399741"/>
          </a:xfrm>
          <a:prstGeom prst="wedgeRectCallout">
            <a:avLst>
              <a:gd name="adj1" fmla="val -2578"/>
              <a:gd name="adj2" fmla="val -1233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Insert Customer’s logo</a:t>
            </a:r>
            <a:endParaRPr lang="en-GB" sz="1000" dirty="0">
              <a:solidFill>
                <a:srgbClr val="62422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26C9109-9E79-BA4F-8DEF-C6738DC9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B957D3-3399-1E41-AA6A-E21F1AB49E2E}"/>
              </a:ext>
            </a:extLst>
          </p:cNvPr>
          <p:cNvSpPr/>
          <p:nvPr/>
        </p:nvSpPr>
        <p:spPr>
          <a:xfrm>
            <a:off x="2038457" y="4038741"/>
            <a:ext cx="1603694" cy="51977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B5C14C-A9F4-E54B-8DAB-FC309CCD1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408" y="-39172"/>
            <a:ext cx="8748000" cy="69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92FE4A-97CB-4E79-8492-D328FC0FDCBF}"/>
              </a:ext>
            </a:extLst>
          </p:cNvPr>
          <p:cNvSpPr txBox="1"/>
          <p:nvPr/>
        </p:nvSpPr>
        <p:spPr>
          <a:xfrm>
            <a:off x="826626" y="676757"/>
            <a:ext cx="9700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RIGHT PORTFOLIO CHOICE (CATEGORIES &amp; FLAVORS) WILL COVER DIFFERENT NEEDS THROUGHOUT THE DAY AND WILL DRIVE TRAFFIC, INCREMENTAL TRANSACTIONS &amp; REVENUE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15E878-6C28-4561-B3F4-6F1C5AEA7062}"/>
              </a:ext>
            </a:extLst>
          </p:cNvPr>
          <p:cNvSpPr txBox="1">
            <a:spLocks/>
          </p:cNvSpPr>
          <p:nvPr/>
        </p:nvSpPr>
        <p:spPr>
          <a:xfrm>
            <a:off x="2248348" y="16987"/>
            <a:ext cx="9943652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8DEC0-7322-45A2-9647-913AA789CD8A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pictures with real merchandising &amp; equipment solutions available in your market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066FC-04A5-F348-BC95-DC47064F68DA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CA954-0710-D54F-B9D5-F649937F0759}"/>
              </a:ext>
            </a:extLst>
          </p:cNvPr>
          <p:cNvSpPr/>
          <p:nvPr/>
        </p:nvSpPr>
        <p:spPr>
          <a:xfrm>
            <a:off x="10900293" y="70164"/>
            <a:ext cx="12917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29534E-82DC-7B45-8904-CD211CB57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88157"/>
              </p:ext>
            </p:extLst>
          </p:nvPr>
        </p:nvGraphicFramePr>
        <p:xfrm>
          <a:off x="934769" y="2793387"/>
          <a:ext cx="4470516" cy="2503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463">
                  <a:extLst>
                    <a:ext uri="{9D8B030D-6E8A-4147-A177-3AD203B41FA5}">
                      <a16:colId xmlns:a16="http://schemas.microsoft.com/office/drawing/2014/main" val="456821416"/>
                    </a:ext>
                  </a:extLst>
                </a:gridCol>
                <a:gridCol w="988142">
                  <a:extLst>
                    <a:ext uri="{9D8B030D-6E8A-4147-A177-3AD203B41FA5}">
                      <a16:colId xmlns:a16="http://schemas.microsoft.com/office/drawing/2014/main" val="311109927"/>
                    </a:ext>
                  </a:extLst>
                </a:gridCol>
                <a:gridCol w="988142">
                  <a:extLst>
                    <a:ext uri="{9D8B030D-6E8A-4147-A177-3AD203B41FA5}">
                      <a16:colId xmlns:a16="http://schemas.microsoft.com/office/drawing/2014/main" val="3860842548"/>
                    </a:ext>
                  </a:extLst>
                </a:gridCol>
                <a:gridCol w="980769">
                  <a:extLst>
                    <a:ext uri="{9D8B030D-6E8A-4147-A177-3AD203B41FA5}">
                      <a16:colId xmlns:a16="http://schemas.microsoft.com/office/drawing/2014/main" val="139787109"/>
                    </a:ext>
                  </a:extLst>
                </a:gridCol>
              </a:tblGrid>
              <a:tr h="211906">
                <a:tc>
                  <a:txBody>
                    <a:bodyPr/>
                    <a:lstStyle/>
                    <a:p>
                      <a:r>
                        <a:rPr lang="en-US" sz="800" dirty="0"/>
                        <a:t>MODEL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G-DRINK DR9/DL9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G-DRINK DR6/DL6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ROBIMAT GF XL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81898"/>
                  </a:ext>
                </a:extLst>
              </a:tr>
              <a:tr h="565854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Sanden-</a:t>
                      </a:r>
                      <a:r>
                        <a:rPr lang="en-US" sz="800" dirty="0" err="1"/>
                        <a:t>vendo</a:t>
                      </a: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Sanden-</a:t>
                      </a:r>
                      <a:r>
                        <a:rPr lang="en-US" sz="800" dirty="0" err="1"/>
                        <a:t>vendo</a:t>
                      </a: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Sielaff</a:t>
                      </a: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647434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Glass door vending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Glass door vending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Glass door vending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36927"/>
                  </a:ext>
                </a:extLst>
              </a:tr>
              <a:tr h="454084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Size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1830 x 1220 x 860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1830 x 920 x 850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1830 x 1135 x 850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61790"/>
                  </a:ext>
                </a:extLst>
              </a:tr>
              <a:tr h="46140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Capacity </a:t>
                      </a:r>
                      <a:br>
                        <a:rPr lang="en-US" sz="9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(0.33 Can / 0.5 PET)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504 / 360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336 / 240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648 / 648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49918"/>
                  </a:ext>
                </a:extLst>
              </a:tr>
              <a:tr h="227042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Refrigeration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Co2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Co2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Co2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38293"/>
                  </a:ext>
                </a:extLst>
              </a:tr>
              <a:tr h="24377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Noise / Energy Consumption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55.1 </a:t>
                      </a:r>
                      <a:r>
                        <a:rPr lang="en-US" sz="800" dirty="0" err="1"/>
                        <a:t>db</a:t>
                      </a:r>
                      <a:r>
                        <a:rPr lang="en-US" sz="800" dirty="0"/>
                        <a:t> / 9.48 kwh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50 </a:t>
                      </a:r>
                      <a:r>
                        <a:rPr lang="en-US" sz="800" dirty="0" err="1"/>
                        <a:t>db</a:t>
                      </a:r>
                      <a:r>
                        <a:rPr lang="en-US" sz="800" dirty="0"/>
                        <a:t> / 8.70 kwh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61.9 </a:t>
                      </a:r>
                      <a:r>
                        <a:rPr lang="en-US" sz="800" dirty="0" err="1"/>
                        <a:t>db</a:t>
                      </a:r>
                      <a:r>
                        <a:rPr lang="en-US" sz="800" dirty="0"/>
                        <a:t> / 9.96 kwh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024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A79FF56-CFB3-6943-99E2-EB73E5B4C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22002"/>
              </p:ext>
            </p:extLst>
          </p:nvPr>
        </p:nvGraphicFramePr>
        <p:xfrm>
          <a:off x="5504199" y="2793387"/>
          <a:ext cx="5758408" cy="2500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02">
                  <a:extLst>
                    <a:ext uri="{9D8B030D-6E8A-4147-A177-3AD203B41FA5}">
                      <a16:colId xmlns:a16="http://schemas.microsoft.com/office/drawing/2014/main" val="456821416"/>
                    </a:ext>
                  </a:extLst>
                </a:gridCol>
                <a:gridCol w="1439602">
                  <a:extLst>
                    <a:ext uri="{9D8B030D-6E8A-4147-A177-3AD203B41FA5}">
                      <a16:colId xmlns:a16="http://schemas.microsoft.com/office/drawing/2014/main" val="311109927"/>
                    </a:ext>
                  </a:extLst>
                </a:gridCol>
                <a:gridCol w="1439602">
                  <a:extLst>
                    <a:ext uri="{9D8B030D-6E8A-4147-A177-3AD203B41FA5}">
                      <a16:colId xmlns:a16="http://schemas.microsoft.com/office/drawing/2014/main" val="3860842548"/>
                    </a:ext>
                  </a:extLst>
                </a:gridCol>
                <a:gridCol w="1439602">
                  <a:extLst>
                    <a:ext uri="{9D8B030D-6E8A-4147-A177-3AD203B41FA5}">
                      <a16:colId xmlns:a16="http://schemas.microsoft.com/office/drawing/2014/main" val="139787109"/>
                    </a:ext>
                  </a:extLst>
                </a:gridCol>
              </a:tblGrid>
              <a:tr h="149994">
                <a:tc>
                  <a:txBody>
                    <a:bodyPr/>
                    <a:lstStyle/>
                    <a:p>
                      <a:r>
                        <a:rPr lang="en-US" sz="800" dirty="0"/>
                        <a:t>MINI VENDING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BRIO UP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CANTO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CANTO BLINDATA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81898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r>
                        <a:rPr lang="en-US" sz="800" dirty="0"/>
                        <a:t>The smallest Vending machine in the market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Full range of drinks for medium offices. Perfect design for any professional environment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Ideal for large office environments and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high-traffic public areas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Ideal for open areas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and for half traffic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public spaces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647434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r>
                        <a:rPr lang="en-US" sz="800" dirty="0"/>
                        <a:t>Single-dose Lavazza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BLUE capsules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Single-dose Lavazza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BLUE capsules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Single-dose Lavazza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BLUE capsules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Single-dose Lavazza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BLUE capsules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36927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r>
                        <a:rPr lang="en-US" sz="800" dirty="0"/>
                        <a:t>Espresso in capsule, 1 soluble beverage 700cc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Espresso in capsule, 4 soluble beverages, sugar, cups, stirrers, hot water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Espresso in capsule, 5 beverages, sugar, cups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Espresso in capsule, 5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soluble beverages, sugar, cups, stirrers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61790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r>
                        <a:rPr lang="en-US" sz="800" dirty="0"/>
                        <a:t>Self-supplying system with water container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Self-supplying system with 20 </a:t>
                      </a:r>
                      <a:r>
                        <a:rPr lang="en-US" sz="800" dirty="0" err="1"/>
                        <a:t>litres</a:t>
                      </a:r>
                      <a:r>
                        <a:rPr lang="en-US" sz="800" dirty="0"/>
                        <a:t> water container and water </a:t>
                      </a:r>
                      <a:r>
                        <a:rPr lang="en-US" sz="800" dirty="0" err="1"/>
                        <a:t>softner</a:t>
                      </a: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 water containers of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10 </a:t>
                      </a:r>
                      <a:r>
                        <a:rPr lang="en-US" sz="800" dirty="0" err="1"/>
                        <a:t>litres</a:t>
                      </a:r>
                      <a:r>
                        <a:rPr lang="en-US" sz="800" dirty="0"/>
                        <a:t> each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GSM </a:t>
                      </a:r>
                      <a:r>
                        <a:rPr lang="en-US" sz="800" dirty="0" err="1"/>
                        <a:t>moden</a:t>
                      </a:r>
                      <a:r>
                        <a:rPr lang="en-US" sz="800" dirty="0"/>
                        <a:t> (EVADTS 6.1)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2 water containers of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10 </a:t>
                      </a:r>
                      <a:r>
                        <a:rPr lang="en-US" sz="800" dirty="0" err="1"/>
                        <a:t>litres</a:t>
                      </a:r>
                      <a:r>
                        <a:rPr lang="en-US" sz="800" dirty="0"/>
                        <a:t> each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49918"/>
                  </a:ext>
                </a:extLst>
              </a:tr>
              <a:tr h="149994">
                <a:tc>
                  <a:txBody>
                    <a:bodyPr/>
                    <a:lstStyle/>
                    <a:p>
                      <a:r>
                        <a:rPr lang="en-US" sz="800"/>
                        <a:t>37 x 44 x 92cm</a:t>
                      </a: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54 x 60.5 x 98 cm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65 x 76 x 183 cm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68 x 81 x 183 cm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38293"/>
                  </a:ext>
                </a:extLst>
              </a:tr>
              <a:tr h="245444">
                <a:tc>
                  <a:txBody>
                    <a:bodyPr/>
                    <a:lstStyle/>
                    <a:p>
                      <a:r>
                        <a:rPr lang="en-US" sz="800" dirty="0" err="1"/>
                        <a:t>Accessorised</a:t>
                      </a:r>
                      <a:r>
                        <a:rPr lang="en-US" sz="800" dirty="0"/>
                        <a:t> cabinet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Accessorised</a:t>
                      </a:r>
                      <a:r>
                        <a:rPr lang="en-US" sz="800" dirty="0"/>
                        <a:t> cabinet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Delivery area lighting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0247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3259E5-D5F3-8A45-8B6F-03EB1A1BF567}"/>
              </a:ext>
            </a:extLst>
          </p:cNvPr>
          <p:cNvCxnSpPr>
            <a:cxnSpLocks/>
          </p:cNvCxnSpPr>
          <p:nvPr/>
        </p:nvCxnSpPr>
        <p:spPr>
          <a:xfrm>
            <a:off x="5458226" y="2044175"/>
            <a:ext cx="0" cy="3465661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EB3EC8B-6C6C-1246-B66B-4388B7505ADE}"/>
              </a:ext>
            </a:extLst>
          </p:cNvPr>
          <p:cNvSpPr/>
          <p:nvPr/>
        </p:nvSpPr>
        <p:spPr>
          <a:xfrm>
            <a:off x="10596716" y="69130"/>
            <a:ext cx="1531793" cy="542928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99DB32-22B4-3A4C-A67E-E73EA9069A8C}"/>
              </a:ext>
            </a:extLst>
          </p:cNvPr>
          <p:cNvSpPr/>
          <p:nvPr/>
        </p:nvSpPr>
        <p:spPr>
          <a:xfrm>
            <a:off x="5458226" y="1767389"/>
            <a:ext cx="5804381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it-IT" sz="1400" b="1" spc="-50" dirty="0">
                <a:solidFill>
                  <a:srgbClr val="C9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Lavazza Vending Capsule Machine Portfolio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9680AA-2D07-6C46-9C65-CEE0D5D05FE5}"/>
              </a:ext>
            </a:extLst>
          </p:cNvPr>
          <p:cNvSpPr/>
          <p:nvPr/>
        </p:nvSpPr>
        <p:spPr>
          <a:xfrm>
            <a:off x="929390" y="1767389"/>
            <a:ext cx="4528832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it-IT" sz="1400" b="1" spc="-50" dirty="0">
                <a:solidFill>
                  <a:srgbClr val="C9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Machine Portfolio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A298B-8B12-1E4E-B4D8-CB243DFC79E2}"/>
              </a:ext>
            </a:extLst>
          </p:cNvPr>
          <p:cNvSpPr/>
          <p:nvPr/>
        </p:nvSpPr>
        <p:spPr>
          <a:xfrm>
            <a:off x="5511169" y="5563967"/>
            <a:ext cx="1420574" cy="135991"/>
          </a:xfrm>
          <a:prstGeom prst="rect">
            <a:avLst/>
          </a:prstGeom>
          <a:solidFill>
            <a:schemeClr val="bg1"/>
          </a:solidFill>
          <a:ln>
            <a:solidFill>
              <a:srgbClr val="C926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A1362F"/>
                </a:solidFill>
              </a:rPr>
              <a:t>220-240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AE6656-DC8F-424A-A67E-330AC3BD78E7}"/>
              </a:ext>
            </a:extLst>
          </p:cNvPr>
          <p:cNvSpPr/>
          <p:nvPr/>
        </p:nvSpPr>
        <p:spPr>
          <a:xfrm>
            <a:off x="6954790" y="5563967"/>
            <a:ext cx="1420574" cy="135991"/>
          </a:xfrm>
          <a:prstGeom prst="rect">
            <a:avLst/>
          </a:prstGeom>
          <a:solidFill>
            <a:schemeClr val="bg1"/>
          </a:solidFill>
          <a:ln>
            <a:solidFill>
              <a:srgbClr val="C926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A1362F"/>
                </a:solidFill>
              </a:rPr>
              <a:t>240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F0381F-4DE3-F949-A090-ADE68DD3A1D1}"/>
              </a:ext>
            </a:extLst>
          </p:cNvPr>
          <p:cNvSpPr/>
          <p:nvPr/>
        </p:nvSpPr>
        <p:spPr>
          <a:xfrm>
            <a:off x="8398411" y="5563967"/>
            <a:ext cx="1420574" cy="135991"/>
          </a:xfrm>
          <a:prstGeom prst="rect">
            <a:avLst/>
          </a:prstGeom>
          <a:solidFill>
            <a:schemeClr val="bg1"/>
          </a:solidFill>
          <a:ln>
            <a:solidFill>
              <a:srgbClr val="C926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A1362F"/>
                </a:solidFill>
              </a:rPr>
              <a:t>450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2AB485-329F-2248-9397-8BE62304B0D7}"/>
              </a:ext>
            </a:extLst>
          </p:cNvPr>
          <p:cNvSpPr/>
          <p:nvPr/>
        </p:nvSpPr>
        <p:spPr>
          <a:xfrm>
            <a:off x="9842033" y="5563967"/>
            <a:ext cx="1420574" cy="135991"/>
          </a:xfrm>
          <a:prstGeom prst="rect">
            <a:avLst/>
          </a:prstGeom>
          <a:solidFill>
            <a:schemeClr val="bg1"/>
          </a:solidFill>
          <a:ln>
            <a:solidFill>
              <a:srgbClr val="C926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A1362F"/>
                </a:solidFill>
              </a:rPr>
              <a:t>450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F23C70-7112-D843-8001-C7B565C7D146}"/>
              </a:ext>
            </a:extLst>
          </p:cNvPr>
          <p:cNvSpPr/>
          <p:nvPr/>
        </p:nvSpPr>
        <p:spPr>
          <a:xfrm>
            <a:off x="5511169" y="5331079"/>
            <a:ext cx="5751438" cy="199104"/>
          </a:xfrm>
          <a:prstGeom prst="rect">
            <a:avLst/>
          </a:prstGeom>
          <a:solidFill>
            <a:srgbClr val="ECD7D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Possible connection to payment system (Cashless compact +Coin validator + Coin changer on cabinet)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937B01-C634-EC4A-ADF7-90CB6FEA6871}"/>
              </a:ext>
            </a:extLst>
          </p:cNvPr>
          <p:cNvSpPr/>
          <p:nvPr/>
        </p:nvSpPr>
        <p:spPr>
          <a:xfrm>
            <a:off x="5511169" y="5724189"/>
            <a:ext cx="5751438" cy="199104"/>
          </a:xfrm>
          <a:prstGeom prst="rect">
            <a:avLst/>
          </a:prstGeom>
          <a:solidFill>
            <a:srgbClr val="A1362F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SUGGESTED CAPS / MONTH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CBC522A-929C-E74D-BFFB-E0A3079BD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04" r="83229" b="81021"/>
          <a:stretch/>
        </p:blipFill>
        <p:spPr>
          <a:xfrm>
            <a:off x="6044016" y="2044175"/>
            <a:ext cx="430096" cy="7014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127EBE-85D9-2047-B8CB-B0A56D2DBC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07" r="51295" b="77215"/>
          <a:stretch/>
        </p:blipFill>
        <p:spPr>
          <a:xfrm>
            <a:off x="2727960" y="2141220"/>
            <a:ext cx="513085" cy="5801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BC368A-170F-D94C-B30A-F67D50E77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48" r="27754" b="77215"/>
          <a:stretch/>
        </p:blipFill>
        <p:spPr>
          <a:xfrm>
            <a:off x="3657600" y="2141220"/>
            <a:ext cx="513085" cy="580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7E8E34-6095-5242-9E76-AF4B4B494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824" r="3078" b="77215"/>
          <a:stretch/>
        </p:blipFill>
        <p:spPr>
          <a:xfrm>
            <a:off x="4673486" y="2141220"/>
            <a:ext cx="513085" cy="5801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099688-813D-EA4A-A374-DCBEF63EB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02" r="59131" b="81021"/>
          <a:stretch/>
        </p:blipFill>
        <p:spPr>
          <a:xfrm>
            <a:off x="7460355" y="2044175"/>
            <a:ext cx="430096" cy="7014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3FB996-931B-4247-9BA1-DCD4C6626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58" r="33875" b="81021"/>
          <a:stretch/>
        </p:blipFill>
        <p:spPr>
          <a:xfrm>
            <a:off x="8961495" y="2044175"/>
            <a:ext cx="430096" cy="7014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50124DC-4688-EF4A-9A8A-035B2D905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646" r="9387" b="81021"/>
          <a:stretch/>
        </p:blipFill>
        <p:spPr>
          <a:xfrm>
            <a:off x="10337272" y="2044175"/>
            <a:ext cx="430096" cy="7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152AB6C-FAEF-FF49-ABE1-120516829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38" r="9888"/>
          <a:stretch/>
        </p:blipFill>
        <p:spPr>
          <a:xfrm>
            <a:off x="4226390" y="2215160"/>
            <a:ext cx="3728731" cy="3448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2FE4A-97CB-4E79-8492-D328FC0FDCBF}"/>
              </a:ext>
            </a:extLst>
          </p:cNvPr>
          <p:cNvSpPr txBox="1"/>
          <p:nvPr/>
        </p:nvSpPr>
        <p:spPr>
          <a:xfrm>
            <a:off x="826626" y="676757"/>
            <a:ext cx="993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RIGHT PLACEMENT OF VENDING MACHINES IN HIGH TRAFFIC &amp; BREAKOUT AREAS AND WITH RIGHT MERCHANDISING WILL DRIVE TRANSACTIONS AND REVENUE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15E878-6C28-4561-B3F4-6F1C5AEA7062}"/>
              </a:ext>
            </a:extLst>
          </p:cNvPr>
          <p:cNvSpPr txBox="1">
            <a:spLocks/>
          </p:cNvSpPr>
          <p:nvPr/>
        </p:nvSpPr>
        <p:spPr>
          <a:xfrm>
            <a:off x="2248348" y="16987"/>
            <a:ext cx="9943652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8DEC0-7322-45A2-9647-913AA789CD8A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pictures with real merchandising &amp; equipment solutions available in your market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066FC-04A5-F348-BC95-DC47064F68DA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CA954-0710-D54F-B9D5-F649937F0759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PLACEMENT &amp; MERCH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CB8CD8A-9DCE-7347-A8CF-00A166DCF1BD}"/>
              </a:ext>
            </a:extLst>
          </p:cNvPr>
          <p:cNvCxnSpPr>
            <a:cxnSpLocks/>
          </p:cNvCxnSpPr>
          <p:nvPr/>
        </p:nvCxnSpPr>
        <p:spPr>
          <a:xfrm flipV="1">
            <a:off x="6179820" y="5123985"/>
            <a:ext cx="3528060" cy="182880"/>
          </a:xfrm>
          <a:prstGeom prst="line">
            <a:avLst/>
          </a:prstGeom>
          <a:ln w="25400">
            <a:solidFill>
              <a:schemeClr val="accent4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D6B8A81-297C-794F-B8FB-9BE629B63C2F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BBBA811-7974-A842-B4CB-C8EA805B6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41" b="7599"/>
          <a:stretch/>
        </p:blipFill>
        <p:spPr>
          <a:xfrm>
            <a:off x="928256" y="2215159"/>
            <a:ext cx="2766310" cy="1615231"/>
          </a:xfrm>
          <a:prstGeom prst="rect">
            <a:avLst/>
          </a:prstGeom>
          <a:ln w="19050">
            <a:solidFill>
              <a:srgbClr val="27357D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3093B4-1316-554A-8FAD-D8037334AF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5" t="6128" r="992" b="4992"/>
          <a:stretch/>
        </p:blipFill>
        <p:spPr>
          <a:xfrm>
            <a:off x="935134" y="3939515"/>
            <a:ext cx="2760565" cy="172435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CB716C-C6DD-434C-968B-63062929E2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3" b="4263"/>
          <a:stretch/>
        </p:blipFill>
        <p:spPr>
          <a:xfrm>
            <a:off x="9707880" y="3525351"/>
            <a:ext cx="1511893" cy="2138521"/>
          </a:xfrm>
          <a:prstGeom prst="rect">
            <a:avLst/>
          </a:prstGeom>
          <a:ln w="19050">
            <a:solidFill>
              <a:srgbClr val="F8DA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CC923B-D809-0243-BCDA-B51D49C2D2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9" t="5681" r="3764" b="5464"/>
          <a:stretch/>
        </p:blipFill>
        <p:spPr>
          <a:xfrm>
            <a:off x="8458291" y="2215159"/>
            <a:ext cx="1371509" cy="1903791"/>
          </a:xfrm>
          <a:prstGeom prst="rect">
            <a:avLst/>
          </a:prstGeom>
          <a:ln w="19050">
            <a:solidFill>
              <a:srgbClr val="27357D"/>
            </a:solidFill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526DC4-5C09-5C48-A380-DC59529B0153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7692265" y="3167055"/>
            <a:ext cx="766026" cy="1141590"/>
          </a:xfrm>
          <a:prstGeom prst="line">
            <a:avLst/>
          </a:prstGeom>
          <a:ln w="25400">
            <a:solidFill>
              <a:srgbClr val="002060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E1A368-D7A4-6543-A1B0-B54D2AD47CD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3694566" y="3022775"/>
            <a:ext cx="927179" cy="295523"/>
          </a:xfrm>
          <a:prstGeom prst="line">
            <a:avLst/>
          </a:prstGeom>
          <a:ln w="25400">
            <a:solidFill>
              <a:srgbClr val="002060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B838CC-2ADE-0847-8144-A4789B41A554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3695699" y="3167054"/>
            <a:ext cx="1661161" cy="1634640"/>
          </a:xfrm>
          <a:prstGeom prst="line">
            <a:avLst/>
          </a:prstGeom>
          <a:ln w="25400">
            <a:solidFill>
              <a:srgbClr val="35B6E7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C9E51AE-710E-1A40-95BB-81EFFEC12B29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OF SUCCESS – BREAKOUT &amp; GENERAL AREAS</a:t>
            </a:r>
          </a:p>
        </p:txBody>
      </p:sp>
    </p:spTree>
    <p:extLst>
      <p:ext uri="{BB962C8B-B14F-4D97-AF65-F5344CB8AC3E}">
        <p14:creationId xmlns:p14="http://schemas.microsoft.com/office/powerpoint/2010/main" val="164114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9C5D1D-D102-4971-B319-3CF9E68CB54B}"/>
              </a:ext>
            </a:extLst>
          </p:cNvPr>
          <p:cNvSpPr txBox="1"/>
          <p:nvPr/>
        </p:nvSpPr>
        <p:spPr>
          <a:xfrm>
            <a:off x="826628" y="676757"/>
            <a:ext cx="1001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RIGHT PLACEMENT OF VENDING MACHINES IN HIGH TRAFFIC &amp; BREAKOUT AREAS AND WITH RIGHT MERCHANDISING WILL DRIVE TRANSACTIONS AND REVENUE 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25EE82-E745-469F-8329-1AB03B7056DC}"/>
              </a:ext>
            </a:extLst>
          </p:cNvPr>
          <p:cNvSpPr/>
          <p:nvPr/>
        </p:nvSpPr>
        <p:spPr>
          <a:xfrm>
            <a:off x="3868865" y="6590890"/>
            <a:ext cx="4741259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Replace pictures with relevant merchandising solutions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136E13-FC75-47AD-BF1E-744BE418AFBC}"/>
              </a:ext>
            </a:extLst>
          </p:cNvPr>
          <p:cNvSpPr txBox="1">
            <a:spLocks/>
          </p:cNvSpPr>
          <p:nvPr/>
        </p:nvSpPr>
        <p:spPr>
          <a:xfrm>
            <a:off x="2189180" y="16987"/>
            <a:ext cx="1000281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48AA7E0-A92A-064A-9A44-ED9F1FECA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00493"/>
              </p:ext>
            </p:extLst>
          </p:nvPr>
        </p:nvGraphicFramePr>
        <p:xfrm>
          <a:off x="6093229" y="4469739"/>
          <a:ext cx="5126619" cy="11556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579">
                  <a:extLst>
                    <a:ext uri="{9D8B030D-6E8A-4147-A177-3AD203B41FA5}">
                      <a16:colId xmlns:a16="http://schemas.microsoft.com/office/drawing/2014/main" val="1844920631"/>
                    </a:ext>
                  </a:extLst>
                </a:gridCol>
              </a:tblGrid>
              <a:tr h="279287">
                <a:tc gridSpan="2">
                  <a:txBody>
                    <a:bodyPr/>
                    <a:lstStyle/>
                    <a:p>
                      <a:pPr lvl="1" algn="l"/>
                      <a:r>
                        <a:rPr lang="en-GB" sz="8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General areas</a:t>
                      </a:r>
                      <a:endParaRPr lang="en-US" sz="8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370" marR="50370" marT="25185" marB="2518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66"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Mid-Afternoon Break: CCR branded glass fronted vending machines in breakout or high traffic areas with occasion communication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800"/>
                        </a:lnSpc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30285"/>
                  </a:ext>
                </a:extLst>
              </a:tr>
              <a:tr h="294066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While Working: CCR branded glass fronted vending machines in high traffic areas with occasion communication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25569"/>
                  </a:ext>
                </a:extLst>
              </a:tr>
              <a:tr h="288265">
                <a:tc>
                  <a:txBody>
                    <a:bodyPr/>
                    <a:lstStyle/>
                    <a:p>
                      <a:pPr marL="457189" marR="0" lvl="1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End of Day: High visible vending machines at exit and in car park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189" lvl="1" indent="0">
                        <a:lnSpc>
                          <a:spcPts val="8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Permanent</a:t>
                      </a:r>
                    </a:p>
                  </a:txBody>
                  <a:tcPr marL="19831" marR="198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751602"/>
                  </a:ext>
                </a:extLst>
              </a:tr>
            </a:tbl>
          </a:graphicData>
        </a:graphic>
      </p:graphicFrame>
      <p:sp>
        <p:nvSpPr>
          <p:cNvPr id="49" name="Parallelogram 48">
            <a:extLst>
              <a:ext uri="{FF2B5EF4-FFF2-40B4-BE49-F238E27FC236}">
                <a16:creationId xmlns:a16="http://schemas.microsoft.com/office/drawing/2014/main" id="{E663A055-365C-9E42-9DDD-69A7861A53A8}"/>
              </a:ext>
            </a:extLst>
          </p:cNvPr>
          <p:cNvSpPr/>
          <p:nvPr/>
        </p:nvSpPr>
        <p:spPr>
          <a:xfrm>
            <a:off x="6250668" y="4853709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88B8797D-93FF-144D-95FC-165E0A65DBF7}"/>
              </a:ext>
            </a:extLst>
          </p:cNvPr>
          <p:cNvSpPr/>
          <p:nvPr/>
        </p:nvSpPr>
        <p:spPr>
          <a:xfrm>
            <a:off x="6250668" y="5149543"/>
            <a:ext cx="142892" cy="95262"/>
          </a:xfrm>
          <a:prstGeom prst="parallelogram">
            <a:avLst>
              <a:gd name="adj" fmla="val 88333"/>
            </a:avLst>
          </a:prstGeom>
          <a:solidFill>
            <a:srgbClr val="35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6FBC91C8-7BDA-2F42-BDB8-23A18AB90A8A}"/>
              </a:ext>
            </a:extLst>
          </p:cNvPr>
          <p:cNvSpPr/>
          <p:nvPr/>
        </p:nvSpPr>
        <p:spPr>
          <a:xfrm>
            <a:off x="6250668" y="5437943"/>
            <a:ext cx="142892" cy="95262"/>
          </a:xfrm>
          <a:prstGeom prst="parallelogram">
            <a:avLst>
              <a:gd name="adj" fmla="val 8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CB405C4-50F4-A344-B1B1-FC4141348DC9}"/>
              </a:ext>
            </a:extLst>
          </p:cNvPr>
          <p:cNvCxnSpPr/>
          <p:nvPr/>
        </p:nvCxnSpPr>
        <p:spPr>
          <a:xfrm>
            <a:off x="6093229" y="5046068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3F78EBE-38EB-E44C-BD0E-4091BC662D54}"/>
              </a:ext>
            </a:extLst>
          </p:cNvPr>
          <p:cNvCxnSpPr/>
          <p:nvPr/>
        </p:nvCxnSpPr>
        <p:spPr>
          <a:xfrm>
            <a:off x="6093229" y="5357476"/>
            <a:ext cx="51266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6BD671D-F0F9-9E4B-A05B-E97C32DD4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7605734" y="2148555"/>
            <a:ext cx="2101609" cy="2122743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5B4533F-A37F-EF42-BC79-AAA79395FA4F}"/>
              </a:ext>
            </a:extLst>
          </p:cNvPr>
          <p:cNvSpPr/>
          <p:nvPr/>
        </p:nvSpPr>
        <p:spPr>
          <a:xfrm>
            <a:off x="5999933" y="4262523"/>
            <a:ext cx="47412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OF SUCCESS – GENERAL &amp; BREAK-OUT AREAS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05C191D-75B1-5540-BCB7-70887D5C9514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MACHINE PLACEMENT GUIDE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4BAEF0-3BAE-E94C-9931-9559F7D3DD7D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CC7522-41A4-3449-923F-535C26582840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PLACEMENT &amp; MERCH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3221635-1BC9-BE4E-8BEC-1BE969CFF8CC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2100748-4D10-604F-8F75-88239733EC3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88" t="1339" r="976" b="425"/>
          <a:stretch/>
        </p:blipFill>
        <p:spPr>
          <a:xfrm>
            <a:off x="3334698" y="4144320"/>
            <a:ext cx="2173694" cy="147699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83C5E30-E4E2-1747-9671-586E00E3CCB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47495" y="4144320"/>
            <a:ext cx="2173694" cy="147699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47673F3-1036-564B-A952-B0E9EEABB7F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47495" y="2265360"/>
            <a:ext cx="2173694" cy="1476997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EFC9947-6E02-EA43-BF15-5A5757998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000" y="2250489"/>
            <a:ext cx="2195277" cy="149186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9B17786B-F391-D241-A51E-4F0D5BA4B4D6}"/>
              </a:ext>
            </a:extLst>
          </p:cNvPr>
          <p:cNvSpPr/>
          <p:nvPr/>
        </p:nvSpPr>
        <p:spPr>
          <a:xfrm>
            <a:off x="928256" y="3760803"/>
            <a:ext cx="2192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Cold drinks availability in high traffic &amp; break out areas and proximity to coffee facilities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8431B7C-E98C-0342-8494-9D7BFA423461}"/>
              </a:ext>
            </a:extLst>
          </p:cNvPr>
          <p:cNvSpPr/>
          <p:nvPr/>
        </p:nvSpPr>
        <p:spPr>
          <a:xfrm>
            <a:off x="3326000" y="3760803"/>
            <a:ext cx="2195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Vending in close proximity 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to working areas.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4030E12-7876-5E44-963B-5E54E6B58930}"/>
              </a:ext>
            </a:extLst>
          </p:cNvPr>
          <p:cNvSpPr/>
          <p:nvPr/>
        </p:nvSpPr>
        <p:spPr>
          <a:xfrm>
            <a:off x="928256" y="5666280"/>
            <a:ext cx="21929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Right range and on-the-go pack formats.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5B36BC3-324A-2C44-87B8-E1B84BD134C8}"/>
              </a:ext>
            </a:extLst>
          </p:cNvPr>
          <p:cNvSpPr/>
          <p:nvPr/>
        </p:nvSpPr>
        <p:spPr>
          <a:xfrm>
            <a:off x="3216236" y="5666280"/>
            <a:ext cx="2414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Highly visible vending machines at exit / car park.</a:t>
            </a:r>
          </a:p>
        </p:txBody>
      </p:sp>
    </p:spTree>
    <p:extLst>
      <p:ext uri="{BB962C8B-B14F-4D97-AF65-F5344CB8AC3E}">
        <p14:creationId xmlns:p14="http://schemas.microsoft.com/office/powerpoint/2010/main" val="166471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12D532AF-779F-F349-BFF3-EED01985DC8B}"/>
              </a:ext>
            </a:extLst>
          </p:cNvPr>
          <p:cNvSpPr/>
          <p:nvPr/>
        </p:nvSpPr>
        <p:spPr>
          <a:xfrm flipH="1">
            <a:off x="1770758" y="4305108"/>
            <a:ext cx="3811506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3F857E8E-014C-FC47-8A34-74606CBD312F}"/>
              </a:ext>
            </a:extLst>
          </p:cNvPr>
          <p:cNvSpPr/>
          <p:nvPr/>
        </p:nvSpPr>
        <p:spPr>
          <a:xfrm flipH="1">
            <a:off x="1770756" y="2487629"/>
            <a:ext cx="2938373" cy="811996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42A7432-DA72-A144-8145-CC9C87A0E0CF}"/>
              </a:ext>
            </a:extLst>
          </p:cNvPr>
          <p:cNvSpPr/>
          <p:nvPr/>
        </p:nvSpPr>
        <p:spPr>
          <a:xfrm>
            <a:off x="7383780" y="2504040"/>
            <a:ext cx="594360" cy="708660"/>
          </a:xfrm>
          <a:custGeom>
            <a:avLst/>
            <a:gdLst>
              <a:gd name="connsiteX0" fmla="*/ 0 w 579120"/>
              <a:gd name="connsiteY0" fmla="*/ 708660 h 708660"/>
              <a:gd name="connsiteX1" fmla="*/ 579120 w 579120"/>
              <a:gd name="connsiteY1" fmla="*/ 708660 h 708660"/>
              <a:gd name="connsiteX2" fmla="*/ 579120 w 579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" h="708660">
                <a:moveTo>
                  <a:pt x="0" y="708660"/>
                </a:moveTo>
                <a:lnTo>
                  <a:pt x="579120" y="708660"/>
                </a:lnTo>
                <a:lnTo>
                  <a:pt x="579120" y="0"/>
                </a:lnTo>
              </a:path>
            </a:pathLst>
          </a:custGeom>
          <a:noFill/>
          <a:ln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A34CA-1352-48A1-AFC7-4F6FF326AD27}"/>
              </a:ext>
            </a:extLst>
          </p:cNvPr>
          <p:cNvSpPr txBox="1"/>
          <p:nvPr/>
        </p:nvSpPr>
        <p:spPr>
          <a:xfrm>
            <a:off x="826628" y="676757"/>
            <a:ext cx="96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RIGHT PLACEMENT OF VENDING MACHINES IN HIGH TRAFFIC &amp; BREAKOUT AREAS AND WITH RIGHT MERCHANDISING WILL DRIVE TRANSACTIONS AND REVENUE 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3D3C2-E69A-46E2-968E-F400BD4E17EF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PROMOTIONAL OFFER IDEAS THROUGHOUT THE DAY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E4F64-19E6-4CCA-B4E0-5703506137E8}"/>
              </a:ext>
            </a:extLst>
          </p:cNvPr>
          <p:cNvSpPr txBox="1">
            <a:spLocks/>
          </p:cNvSpPr>
          <p:nvPr/>
        </p:nvSpPr>
        <p:spPr>
          <a:xfrm>
            <a:off x="2237590" y="16987"/>
            <a:ext cx="995440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08E3C-4385-492F-B1F8-FC0D9506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4469329" y="2311090"/>
            <a:ext cx="3242853" cy="3275462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5C009A-33F1-B54F-859B-973B6A97D4FB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with country specific promotional mechanisms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7D94CF-D6BF-5946-A2F0-4B9C7458D7EA}"/>
              </a:ext>
            </a:extLst>
          </p:cNvPr>
          <p:cNvSpPr/>
          <p:nvPr/>
        </p:nvSpPr>
        <p:spPr>
          <a:xfrm>
            <a:off x="7985759" y="2356031"/>
            <a:ext cx="32674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BENEFIT SCHEME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Connect the vending machines to the employee benefits system, so when staff use their pass to purchase beverages from the vending machines, they will receive a % discount.</a:t>
            </a:r>
          </a:p>
          <a:p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incidence of </a:t>
            </a:r>
            <a:b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categories.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39FC52-FBD0-234B-9513-0E484F4CAE52}"/>
              </a:ext>
            </a:extLst>
          </p:cNvPr>
          <p:cNvSpPr/>
          <p:nvPr/>
        </p:nvSpPr>
        <p:spPr>
          <a:xfrm>
            <a:off x="7919428" y="2423212"/>
            <a:ext cx="123526" cy="1235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EBED56-F0B5-184C-A477-40884698E427}"/>
              </a:ext>
            </a:extLst>
          </p:cNvPr>
          <p:cNvSpPr/>
          <p:nvPr/>
        </p:nvSpPr>
        <p:spPr>
          <a:xfrm>
            <a:off x="1787613" y="4229784"/>
            <a:ext cx="31709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DEALS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Buy 1 drink, get 2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half price 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between 14:00-17:00.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Increase of impulse purchases.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B5E2E2-39D7-EE4C-AB4A-9BA969121467}"/>
              </a:ext>
            </a:extLst>
          </p:cNvPr>
          <p:cNvSpPr/>
          <p:nvPr/>
        </p:nvSpPr>
        <p:spPr>
          <a:xfrm>
            <a:off x="1787612" y="2360906"/>
            <a:ext cx="24682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MACHINE TOKEN DEAL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Buy 10 vending machine tokens for the price of 8 / 5 for the price of 3.</a:t>
            </a:r>
          </a:p>
          <a:p>
            <a:pPr lvl="0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repeat purchase and habit.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25A0748-889A-4546-A7E7-4AAAD60CC928}"/>
              </a:ext>
            </a:extLst>
          </p:cNvPr>
          <p:cNvSpPr/>
          <p:nvPr/>
        </p:nvSpPr>
        <p:spPr>
          <a:xfrm>
            <a:off x="1708314" y="2425866"/>
            <a:ext cx="123526" cy="1235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3FDC17A-B3E7-514E-86FC-D689907DF0B1}"/>
              </a:ext>
            </a:extLst>
          </p:cNvPr>
          <p:cNvSpPr/>
          <p:nvPr/>
        </p:nvSpPr>
        <p:spPr>
          <a:xfrm>
            <a:off x="1708314" y="4290544"/>
            <a:ext cx="123526" cy="1235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017D3AD-4B05-9B4C-93D2-22EB38D5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08" y="4116964"/>
            <a:ext cx="706565" cy="995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BFD01E8-F8A4-CB4D-BCB7-E178150721C7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345E50-5EF4-964D-B727-A18DEBC65FA9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PLACEMENT &amp; MERCH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FEF08C-5A92-1C4A-ACAA-F60D705C727F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4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4A34CA-1352-48A1-AFC7-4F6FF326AD27}"/>
              </a:ext>
            </a:extLst>
          </p:cNvPr>
          <p:cNvSpPr txBox="1"/>
          <p:nvPr/>
        </p:nvSpPr>
        <p:spPr>
          <a:xfrm>
            <a:off x="826627" y="676757"/>
            <a:ext cx="9083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RIGHT MERCHANDISING STANDARDS OF VENDING MACHINES WILL ENSURE PRODUCT AVAILABILITY AT ALL TIMES, MINIMIZE ‘OUT OF STOCK’ AND REDUCE REPLENISHMENT COSTS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3D3C2-E69A-46E2-968E-F400BD4E17EF}"/>
              </a:ext>
            </a:extLst>
          </p:cNvPr>
          <p:cNvSpPr/>
          <p:nvPr/>
        </p:nvSpPr>
        <p:spPr>
          <a:xfrm>
            <a:off x="928256" y="1877086"/>
            <a:ext cx="10324997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MERCHANDISING STANDARDS EXAMPLES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E4F64-19E6-4CCA-B4E0-5703506137E8}"/>
              </a:ext>
            </a:extLst>
          </p:cNvPr>
          <p:cNvSpPr txBox="1">
            <a:spLocks/>
          </p:cNvSpPr>
          <p:nvPr/>
        </p:nvSpPr>
        <p:spPr>
          <a:xfrm>
            <a:off x="2237590" y="16987"/>
            <a:ext cx="995440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5C009A-33F1-B54F-859B-973B6A97D4FB}"/>
              </a:ext>
            </a:extLst>
          </p:cNvPr>
          <p:cNvSpPr/>
          <p:nvPr/>
        </p:nvSpPr>
        <p:spPr>
          <a:xfrm>
            <a:off x="2081562" y="6512312"/>
            <a:ext cx="7035544" cy="345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</a:t>
            </a:r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Develop your own merchandising standards based on opportunities in the market and customer specifics, always with the objective to offer enough choice to consumers.</a:t>
            </a:r>
            <a:endParaRPr lang="en-US" sz="1000" dirty="0">
              <a:solidFill>
                <a:srgbClr val="6242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FD01E8-F8A4-CB4D-BCB7-E178150721C7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345E50-5EF4-964D-B727-A18DEBC65FA9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PLACEMENT &amp; MERCH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FEF08C-5A92-1C4A-ACAA-F60D705C727F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D5E9C4-A741-ED49-9AF0-5640E173E033}"/>
              </a:ext>
            </a:extLst>
          </p:cNvPr>
          <p:cNvSpPr/>
          <p:nvPr/>
        </p:nvSpPr>
        <p:spPr>
          <a:xfrm>
            <a:off x="3051898" y="5908956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Showcased here is a glass fronted vending machine with 9 facings per shelf. </a:t>
            </a:r>
          </a:p>
        </p:txBody>
      </p:sp>
      <p:pic>
        <p:nvPicPr>
          <p:cNvPr id="385" name="Picture 384">
            <a:extLst>
              <a:ext uri="{FF2B5EF4-FFF2-40B4-BE49-F238E27FC236}">
                <a16:creationId xmlns:a16="http://schemas.microsoft.com/office/drawing/2014/main" id="{54636E86-CA75-664F-ACD7-0AAEB33AF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8" t="2321" r="2975" b="2818"/>
          <a:stretch/>
        </p:blipFill>
        <p:spPr>
          <a:xfrm>
            <a:off x="2642429" y="2520654"/>
            <a:ext cx="2911504" cy="3276868"/>
          </a:xfrm>
          <a:prstGeom prst="rect">
            <a:avLst/>
          </a:prstGeom>
        </p:spPr>
      </p:pic>
      <p:pic>
        <p:nvPicPr>
          <p:cNvPr id="386" name="Picture 385">
            <a:extLst>
              <a:ext uri="{FF2B5EF4-FFF2-40B4-BE49-F238E27FC236}">
                <a16:creationId xmlns:a16="http://schemas.microsoft.com/office/drawing/2014/main" id="{03E950BE-BFF4-984E-94C5-03A312F92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6" t="3074" r="4304" b="2103"/>
          <a:stretch/>
        </p:blipFill>
        <p:spPr>
          <a:xfrm>
            <a:off x="6627576" y="2520654"/>
            <a:ext cx="2911504" cy="3276868"/>
          </a:xfrm>
          <a:prstGeom prst="rect">
            <a:avLst/>
          </a:prstGeom>
        </p:spPr>
      </p:pic>
      <p:sp>
        <p:nvSpPr>
          <p:cNvPr id="387" name="Rectangle 386">
            <a:extLst>
              <a:ext uri="{FF2B5EF4-FFF2-40B4-BE49-F238E27FC236}">
                <a16:creationId xmlns:a16="http://schemas.microsoft.com/office/drawing/2014/main" id="{5DFFA58E-A00D-BD42-A56E-B9F612A03EEA}"/>
              </a:ext>
            </a:extLst>
          </p:cNvPr>
          <p:cNvSpPr/>
          <p:nvPr/>
        </p:nvSpPr>
        <p:spPr>
          <a:xfrm>
            <a:off x="2642429" y="2251448"/>
            <a:ext cx="291150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it-IT" sz="14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Merchandising - White Collar</a:t>
            </a: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8C55FE9C-E4AF-7943-B864-5E9C47F87CC5}"/>
              </a:ext>
            </a:extLst>
          </p:cNvPr>
          <p:cNvSpPr/>
          <p:nvPr/>
        </p:nvSpPr>
        <p:spPr>
          <a:xfrm>
            <a:off x="6627576" y="2251448"/>
            <a:ext cx="291150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it-IT" sz="14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Merchandising - Blue Collar</a:t>
            </a:r>
          </a:p>
        </p:txBody>
      </p:sp>
    </p:spTree>
    <p:extLst>
      <p:ext uri="{BB962C8B-B14F-4D97-AF65-F5344CB8AC3E}">
        <p14:creationId xmlns:p14="http://schemas.microsoft.com/office/powerpoint/2010/main" val="133348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B1A66D1-37E6-4657-95B5-2DA643F6116E}"/>
              </a:ext>
            </a:extLst>
          </p:cNvPr>
          <p:cNvSpPr/>
          <p:nvPr/>
        </p:nvSpPr>
        <p:spPr>
          <a:xfrm>
            <a:off x="3600506" y="6591042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Insert local data to calculate size of prize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257611-10D3-E347-A0A9-3E9B028FF031}"/>
              </a:ext>
            </a:extLst>
          </p:cNvPr>
          <p:cNvSpPr txBox="1"/>
          <p:nvPr/>
        </p:nvSpPr>
        <p:spPr>
          <a:xfrm>
            <a:off x="826628" y="676757"/>
            <a:ext cx="660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TOGETHER, WE CAN CAPTURE A BIG REVENUE OPPORTUNITY IN ‘AT WORK’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70C7BC-A609-A54B-BCC0-3F5810CC5AAA}"/>
              </a:ext>
            </a:extLst>
          </p:cNvPr>
          <p:cNvGrpSpPr/>
          <p:nvPr/>
        </p:nvGrpSpPr>
        <p:grpSpPr>
          <a:xfrm>
            <a:off x="2271022" y="3248885"/>
            <a:ext cx="1336758" cy="1326985"/>
            <a:chOff x="944158" y="3473124"/>
            <a:chExt cx="1336758" cy="132698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169130-5832-4F46-8818-DF4296D64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430" y="3538394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503865D-3C6E-8C49-B682-249B3C14F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158" y="3473124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5D8C58C-3B21-054B-9A3D-3871CE92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6819" y="3869614"/>
              <a:ext cx="719954" cy="6329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23D2CE1-6A9F-E84A-8F0C-C5A9A620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A1362F">
                  <a:tint val="45000"/>
                  <a:satMod val="400000"/>
                </a:srgbClr>
              </a:duotone>
              <a:lum bright="40000"/>
            </a:blip>
            <a:stretch>
              <a:fillRect/>
            </a:stretch>
          </p:blipFill>
          <p:spPr>
            <a:xfrm>
              <a:off x="1497403" y="3968936"/>
              <a:ext cx="268425" cy="167618"/>
            </a:xfrm>
            <a:prstGeom prst="rect">
              <a:avLst/>
            </a:prstGeom>
            <a:effectLst/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85800FE-48FA-5F47-ADCE-30BCDC3A5814}"/>
              </a:ext>
            </a:extLst>
          </p:cNvPr>
          <p:cNvGrpSpPr/>
          <p:nvPr/>
        </p:nvGrpSpPr>
        <p:grpSpPr>
          <a:xfrm>
            <a:off x="8735179" y="1824784"/>
            <a:ext cx="1336758" cy="1326985"/>
            <a:chOff x="8914419" y="1713239"/>
            <a:chExt cx="1336758" cy="132698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6516532-6B05-F547-AA4A-BB29D9EC2308}"/>
                </a:ext>
              </a:extLst>
            </p:cNvPr>
            <p:cNvGrpSpPr/>
            <p:nvPr/>
          </p:nvGrpSpPr>
          <p:grpSpPr>
            <a:xfrm>
              <a:off x="8977432" y="1771365"/>
              <a:ext cx="1210732" cy="1210732"/>
              <a:chOff x="9001577" y="1771366"/>
              <a:chExt cx="1210732" cy="12107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2ECA84-9A21-4D47-A289-337B8DBE01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01577" y="1771366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E9016CD-AE48-5F4D-BF8F-BC66DC7B0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5500" y="1913370"/>
                <a:ext cx="782887" cy="926725"/>
              </a:xfrm>
              <a:prstGeom prst="rect">
                <a:avLst/>
              </a:prstGeom>
            </p:spPr>
          </p:pic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355A99C-1550-FD4A-BC1D-B7AAD6EB1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419" y="1713239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FDF32F70-B8DB-DD47-BB43-459A2B4C0CEF}"/>
              </a:ext>
            </a:extLst>
          </p:cNvPr>
          <p:cNvSpPr/>
          <p:nvPr/>
        </p:nvSpPr>
        <p:spPr>
          <a:xfrm>
            <a:off x="1928725" y="4593433"/>
            <a:ext cx="2015882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biggest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 occasion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value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6E035C-53EC-0D43-A22B-EF04EAED98C9}"/>
              </a:ext>
            </a:extLst>
          </p:cNvPr>
          <p:cNvSpPr/>
          <p:nvPr/>
        </p:nvSpPr>
        <p:spPr>
          <a:xfrm>
            <a:off x="4111220" y="4116671"/>
            <a:ext cx="2000036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hydrated at </a:t>
            </a:r>
            <a:b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vital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our wellbeing and our </a:t>
            </a:r>
            <a:b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perform tasks safely and efficiently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5D4BF8-189D-AC48-81B3-DEB45683D7BA}"/>
              </a:ext>
            </a:extLst>
          </p:cNvPr>
          <p:cNvSpPr/>
          <p:nvPr/>
        </p:nvSpPr>
        <p:spPr>
          <a:xfrm>
            <a:off x="6320935" y="3639878"/>
            <a:ext cx="1880055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choice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broad range of categories and packs to fully satisfy different needs throughout the day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57E5394-5113-2345-92B9-0353A96041B2}"/>
              </a:ext>
            </a:extLst>
          </p:cNvPr>
          <p:cNvSpPr/>
          <p:nvPr/>
        </p:nvSpPr>
        <p:spPr>
          <a:xfrm>
            <a:off x="8572851" y="3158257"/>
            <a:ext cx="1690425" cy="22929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transactions </a:t>
            </a:r>
          </a:p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revenue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through:</a:t>
            </a:r>
          </a:p>
          <a:p>
            <a:pPr lvl="0" algn="ctr">
              <a:defRPr/>
            </a:pPr>
            <a:endParaRPr lang="en-US" sz="1100" spc="-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Winning portfolio of brands &amp; OTG packs</a:t>
            </a:r>
          </a:p>
          <a:p>
            <a:pPr lvl="0" algn="ctr">
              <a:defRPr/>
            </a:pP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Right equipment offerings to cover different needs</a:t>
            </a:r>
          </a:p>
          <a:p>
            <a:pPr lvl="0" algn="ctr">
              <a:defRPr/>
            </a:pP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Right placement and with right merchandising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B0CCDAE3-E5F3-AE47-BC82-E2A13042E112}"/>
              </a:ext>
            </a:extLst>
          </p:cNvPr>
          <p:cNvSpPr txBox="1">
            <a:spLocks/>
          </p:cNvSpPr>
          <p:nvPr/>
        </p:nvSpPr>
        <p:spPr>
          <a:xfrm>
            <a:off x="7655338" y="678962"/>
            <a:ext cx="3527030" cy="589400"/>
          </a:xfrm>
          <a:prstGeom prst="rect">
            <a:avLst/>
          </a:prstGeom>
          <a:solidFill>
            <a:srgbClr val="A1362F">
              <a:alpha val="85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2400" b="0" i="0" kern="900" cap="none" spc="0" baseline="0">
                <a:solidFill>
                  <a:schemeClr val="tx1"/>
                </a:solidFill>
                <a:latin typeface="+mj-lt"/>
                <a:ea typeface="+mj-ea"/>
                <a:cs typeface="HelveticaNeueLT Std Hvy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5pPr>
            <a:lvl6pPr marL="609022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6pPr>
            <a:lvl7pPr marL="121804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7pPr>
            <a:lvl8pPr marL="1827064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8pPr>
            <a:lvl9pPr marL="243608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623888"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6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EUR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76F810-BBE7-DD4C-B6AB-D04E55916F14}"/>
              </a:ext>
            </a:extLst>
          </p:cNvPr>
          <p:cNvSpPr>
            <a:spLocks noChangeAspect="1"/>
          </p:cNvSpPr>
          <p:nvPr/>
        </p:nvSpPr>
        <p:spPr>
          <a:xfrm>
            <a:off x="7600175" y="635705"/>
            <a:ext cx="3637356" cy="687383"/>
          </a:xfrm>
          <a:prstGeom prst="rect">
            <a:avLst/>
          </a:prstGeom>
          <a:noFill/>
          <a:ln w="25400" cap="rnd" cmpd="sng" algn="ctr">
            <a:solidFill>
              <a:srgbClr val="A1362F"/>
            </a:solidFill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Bold"/>
              <a:ea typeface="+mn-ea"/>
              <a:cs typeface="Gotham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799A2F-B01F-724C-9A29-2D32F517EC55}"/>
              </a:ext>
            </a:extLst>
          </p:cNvPr>
          <p:cNvGrpSpPr/>
          <p:nvPr/>
        </p:nvGrpSpPr>
        <p:grpSpPr>
          <a:xfrm>
            <a:off x="4425741" y="2774184"/>
            <a:ext cx="1336758" cy="1326985"/>
            <a:chOff x="4425741" y="2774184"/>
            <a:chExt cx="1336758" cy="13269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0826FA-9A9C-0548-87CD-B606AF6C0336}"/>
                </a:ext>
              </a:extLst>
            </p:cNvPr>
            <p:cNvGrpSpPr/>
            <p:nvPr/>
          </p:nvGrpSpPr>
          <p:grpSpPr>
            <a:xfrm>
              <a:off x="4425741" y="2774184"/>
              <a:ext cx="1336758" cy="1326985"/>
              <a:chOff x="3506678" y="3014352"/>
              <a:chExt cx="1336758" cy="132698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A0626EE-A24E-EA4D-91F5-380C7DF3B4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9691" y="3072478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3E4C83C-3AD4-6D49-A0F1-D5FDA07E2F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6678" y="3014352"/>
                <a:ext cx="1336758" cy="1326985"/>
              </a:xfrm>
              <a:prstGeom prst="ellipse">
                <a:avLst/>
              </a:prstGeom>
              <a:noFill/>
              <a:ln w="25400" cap="rnd" cmpd="sng" algn="ctr">
                <a:solidFill>
                  <a:srgbClr val="C00000"/>
                </a:solidFill>
                <a:prstDash val="sysDot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Bold"/>
                  <a:ea typeface="+mn-ea"/>
                  <a:cs typeface="GothamBold"/>
                </a:endParaRPr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526CF77-A136-A84D-8CEF-649CFDD1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80611" y="3118798"/>
              <a:ext cx="657050" cy="65705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8B85D-64C0-E74D-99D0-298069D7592E}"/>
              </a:ext>
            </a:extLst>
          </p:cNvPr>
          <p:cNvGrpSpPr/>
          <p:nvPr/>
        </p:nvGrpSpPr>
        <p:grpSpPr>
          <a:xfrm>
            <a:off x="6580460" y="2299484"/>
            <a:ext cx="1336758" cy="1326985"/>
            <a:chOff x="6580460" y="2299484"/>
            <a:chExt cx="1336758" cy="132698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13B6C80-FADD-7448-A33D-BE90E4919B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473" y="2365561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B89CC6-AF76-AB49-B027-D51D39C88278}"/>
                </a:ext>
              </a:extLst>
            </p:cNvPr>
            <p:cNvGrpSpPr/>
            <p:nvPr/>
          </p:nvGrpSpPr>
          <p:grpSpPr>
            <a:xfrm>
              <a:off x="6580460" y="2299484"/>
              <a:ext cx="1336758" cy="1326985"/>
              <a:chOff x="6580460" y="2299484"/>
              <a:chExt cx="1336758" cy="132698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49B4814-2742-AD46-816B-F7381AC5EC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460" y="2299484"/>
                <a:ext cx="1336758" cy="1326985"/>
              </a:xfrm>
              <a:prstGeom prst="ellipse">
                <a:avLst/>
              </a:prstGeom>
              <a:noFill/>
              <a:ln w="25400" cap="rnd" cmpd="sng" algn="ctr">
                <a:solidFill>
                  <a:srgbClr val="C00000"/>
                </a:solidFill>
                <a:prstDash val="sysDot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Bold"/>
                  <a:ea typeface="+mn-ea"/>
                  <a:cs typeface="GothamBold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3527F96-8ECB-F546-90F3-5C03B88B3AA3}"/>
                  </a:ext>
                </a:extLst>
              </p:cNvPr>
              <p:cNvGrpSpPr/>
              <p:nvPr/>
            </p:nvGrpSpPr>
            <p:grpSpPr>
              <a:xfrm>
                <a:off x="6730252" y="2728400"/>
                <a:ext cx="1051120" cy="457705"/>
                <a:chOff x="6730252" y="2728400"/>
                <a:chExt cx="1051120" cy="45770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E7C5F294-8B35-DC46-8AD0-964C68C70D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4742"/>
                <a:stretch/>
              </p:blipFill>
              <p:spPr>
                <a:xfrm>
                  <a:off x="6811384" y="2728400"/>
                  <a:ext cx="299856" cy="42985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366D5630-D195-024C-8E3B-6784AFFFA8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1427" t="3749" r="-6381" b="1344"/>
                <a:stretch/>
              </p:blipFill>
              <p:spPr>
                <a:xfrm>
                  <a:off x="7634970" y="2772181"/>
                  <a:ext cx="146402" cy="38607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0A63FBAB-CA18-EC41-A9E0-4FD1FB589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061" r="34547" b="1615"/>
                <a:stretch/>
              </p:blipFill>
              <p:spPr>
                <a:xfrm>
                  <a:off x="7171802" y="2830442"/>
                  <a:ext cx="116837" cy="33057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379FF3CA-EE7F-014D-BE8A-B375BFEE5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-8853" r="138"/>
                <a:stretch/>
              </p:blipFill>
              <p:spPr>
                <a:xfrm>
                  <a:off x="7038363" y="2830442"/>
                  <a:ext cx="118630" cy="330575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0CDC12AC-26FA-0044-B031-C43FD6BBB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0252" y="2897928"/>
                  <a:ext cx="160810" cy="26019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4B563C1-8F67-A746-9AAA-C9D0712DC3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16716" r="21493"/>
                <a:stretch/>
              </p:blipFill>
              <p:spPr>
                <a:xfrm>
                  <a:off x="7287740" y="2880371"/>
                  <a:ext cx="188917" cy="305734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CC06CED3-E799-0E46-8238-2EEFC6FB36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 l="16716" r="21493"/>
                <a:stretch/>
              </p:blipFill>
              <p:spPr>
                <a:xfrm>
                  <a:off x="7456015" y="2880371"/>
                  <a:ext cx="188917" cy="30573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6282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FB093-0235-1A4A-BB73-F3C9C90908EE}"/>
              </a:ext>
            </a:extLst>
          </p:cNvPr>
          <p:cNvSpPr/>
          <p:nvPr/>
        </p:nvSpPr>
        <p:spPr>
          <a:xfrm>
            <a:off x="865936" y="3927582"/>
            <a:ext cx="4445093" cy="1460500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366AB-DC06-E149-AB6F-98AE3254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49" y="1780513"/>
            <a:ext cx="5424637" cy="3607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791658" y="2156428"/>
            <a:ext cx="4400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YOUR FEEDBACK: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NEXT STEPS: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KEY SUCCESS MEASURES:</a:t>
            </a:r>
          </a:p>
          <a:p>
            <a:endParaRPr lang="en-GB" sz="12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A81A5FD-78CA-5841-839A-D3BCE3F0BE68}"/>
              </a:ext>
            </a:extLst>
          </p:cNvPr>
          <p:cNvSpPr/>
          <p:nvPr/>
        </p:nvSpPr>
        <p:spPr>
          <a:xfrm>
            <a:off x="865936" y="1780513"/>
            <a:ext cx="4445093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16C7-ABCC-8B4E-8E26-DC78E05A1D51}"/>
              </a:ext>
            </a:extLst>
          </p:cNvPr>
          <p:cNvSpPr txBox="1"/>
          <p:nvPr/>
        </p:nvSpPr>
        <p:spPr>
          <a:xfrm>
            <a:off x="90339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&lt;CUSTOMER&gt; FEEDBACK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65936" y="822873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48A3-3D57-0545-84BB-375D087B1AA5}"/>
              </a:ext>
            </a:extLst>
          </p:cNvPr>
          <p:cNvSpPr txBox="1"/>
          <p:nvPr/>
        </p:nvSpPr>
        <p:spPr>
          <a:xfrm>
            <a:off x="865936" y="3927582"/>
            <a:ext cx="4326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l-PL" sz="11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TIP: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Make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open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Although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already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asked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for feedback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few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worth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reconfirming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there</a:t>
            </a:r>
            <a:r>
              <a:rPr lang="en-US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anything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else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b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Customer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would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like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share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ja-JP" altLang="pl-PL" sz="110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important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to: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key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factors</a:t>
            </a:r>
            <a:endParaRPr lang="pl-PL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align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clear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next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steps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with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timelines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how to track and measure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9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8BF829-523B-A248-8F98-77FC0C997C9B}"/>
              </a:ext>
            </a:extLst>
          </p:cNvPr>
          <p:cNvSpPr txBox="1"/>
          <p:nvPr/>
        </p:nvSpPr>
        <p:spPr>
          <a:xfrm>
            <a:off x="5994400" y="4732053"/>
            <a:ext cx="619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2B532-6015-C745-A69A-D6246523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15" y="5747716"/>
            <a:ext cx="1536970" cy="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D8E1E8-ED58-4B39-A3FC-F4BBBB62A7AE}"/>
              </a:ext>
            </a:extLst>
          </p:cNvPr>
          <p:cNvSpPr txBox="1"/>
          <p:nvPr/>
        </p:nvSpPr>
        <p:spPr>
          <a:xfrm>
            <a:off x="817296" y="815418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3228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CUSTOMER SELL IN – </a:t>
            </a:r>
            <a:r>
              <a:rPr lang="en-GB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VENDING OPERATORS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3228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944730-958A-4FBA-837A-026AA1A2FB73}"/>
              </a:ext>
            </a:extLst>
          </p:cNvPr>
          <p:cNvSpPr/>
          <p:nvPr/>
        </p:nvSpPr>
        <p:spPr>
          <a:xfrm>
            <a:off x="1261823" y="358829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79C551-2374-4968-BA4F-91AD391A7A58}"/>
              </a:ext>
            </a:extLst>
          </p:cNvPr>
          <p:cNvSpPr/>
          <p:nvPr/>
        </p:nvSpPr>
        <p:spPr>
          <a:xfrm>
            <a:off x="1274354" y="4540018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40471B4-9FD3-4C19-97CA-54E037ED2263}"/>
              </a:ext>
            </a:extLst>
          </p:cNvPr>
          <p:cNvSpPr/>
          <p:nvPr/>
        </p:nvSpPr>
        <p:spPr>
          <a:xfrm>
            <a:off x="1274354" y="262036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0D151C-B91B-4AC8-9DAE-FD5117701A4C}"/>
              </a:ext>
            </a:extLst>
          </p:cNvPr>
          <p:cNvSpPr/>
          <p:nvPr/>
        </p:nvSpPr>
        <p:spPr>
          <a:xfrm>
            <a:off x="1261824" y="1673143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17B2-2DAF-4097-8E02-CDD8D17C49FB}"/>
              </a:ext>
            </a:extLst>
          </p:cNvPr>
          <p:cNvSpPr txBox="1"/>
          <p:nvPr/>
        </p:nvSpPr>
        <p:spPr>
          <a:xfrm>
            <a:off x="1758051" y="1722993"/>
            <a:ext cx="956795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700" b="1">
                <a:solidFill>
                  <a:schemeClr val="bg1"/>
                </a:solidFill>
                <a:latin typeface="Gotha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Foster Customer and our logo: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opening page and across template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Put customer logo first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B828A-CC91-4DAD-985A-120B595A4D26}"/>
              </a:ext>
            </a:extLst>
          </p:cNvPr>
          <p:cNvSpPr txBox="1"/>
          <p:nvPr/>
        </p:nvSpPr>
        <p:spPr>
          <a:xfrm>
            <a:off x="1758051" y="2663916"/>
            <a:ext cx="620662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simple and concise: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this deck you will find many examples for inspiration purpose. Each and every selling story is unique, focus on your objective, and based on that, craft the story.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CE02D-9828-46C6-AD2B-7B38FA158359}"/>
              </a:ext>
            </a:extLst>
          </p:cNvPr>
          <p:cNvSpPr txBox="1"/>
          <p:nvPr/>
        </p:nvSpPr>
        <p:spPr>
          <a:xfrm>
            <a:off x="1758051" y="3624633"/>
            <a:ext cx="9488214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with clear </a:t>
            </a: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unlock the potential?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bring it to life together – proposal for Customer XYZ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078E62-7B5E-47F3-AB5B-6E66089DFE4B}"/>
              </a:ext>
            </a:extLst>
          </p:cNvPr>
          <p:cNvSpPr/>
          <p:nvPr/>
        </p:nvSpPr>
        <p:spPr>
          <a:xfrm>
            <a:off x="923713" y="1675087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E8C799-DBBA-44A2-B6D9-939F26D11A25}"/>
              </a:ext>
            </a:extLst>
          </p:cNvPr>
          <p:cNvSpPr/>
          <p:nvPr/>
        </p:nvSpPr>
        <p:spPr>
          <a:xfrm>
            <a:off x="923715" y="2637376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0CD7D3-4ECF-4A5C-ACCA-E1EA9EDF015F}"/>
              </a:ext>
            </a:extLst>
          </p:cNvPr>
          <p:cNvSpPr/>
          <p:nvPr/>
        </p:nvSpPr>
        <p:spPr>
          <a:xfrm>
            <a:off x="923715" y="3599665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4AD94E-E606-4CC3-9419-3187D1A16DB4}"/>
              </a:ext>
            </a:extLst>
          </p:cNvPr>
          <p:cNvSpPr/>
          <p:nvPr/>
        </p:nvSpPr>
        <p:spPr>
          <a:xfrm>
            <a:off x="923714" y="4561954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2BD100-16C6-47E2-A613-B9E7650411D2}"/>
              </a:ext>
            </a:extLst>
          </p:cNvPr>
          <p:cNvSpPr txBox="1"/>
          <p:nvPr/>
        </p:nvSpPr>
        <p:spPr>
          <a:xfrm>
            <a:off x="1758051" y="4572277"/>
            <a:ext cx="958048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up!: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activated, track results, present the findings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Remind the Customer - build your future stories on successful practices from the past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F97AF-C754-41BB-8EB7-8E604B8156B8}"/>
              </a:ext>
            </a:extLst>
          </p:cNvPr>
          <p:cNvSpPr txBox="1"/>
          <p:nvPr/>
        </p:nvSpPr>
        <p:spPr>
          <a:xfrm>
            <a:off x="817296" y="1210627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TIPS BEFORE YOU START!</a:t>
            </a:r>
          </a:p>
        </p:txBody>
      </p:sp>
    </p:spTree>
    <p:extLst>
      <p:ext uri="{BB962C8B-B14F-4D97-AF65-F5344CB8AC3E}">
        <p14:creationId xmlns:p14="http://schemas.microsoft.com/office/powerpoint/2010/main" val="81999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380DF3AB-B120-3F4C-845D-899D3FD38021}"/>
              </a:ext>
            </a:extLst>
          </p:cNvPr>
          <p:cNvSpPr/>
          <p:nvPr/>
        </p:nvSpPr>
        <p:spPr>
          <a:xfrm>
            <a:off x="9770942" y="2641231"/>
            <a:ext cx="2431053" cy="422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587F261-EAB0-0147-876D-96EDA919750A}"/>
              </a:ext>
            </a:extLst>
          </p:cNvPr>
          <p:cNvSpPr/>
          <p:nvPr/>
        </p:nvSpPr>
        <p:spPr>
          <a:xfrm>
            <a:off x="816964" y="5343786"/>
            <a:ext cx="6969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Moments in Value – Central Eastern Europe (CEE)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5AD5239-92C6-8F44-9DBA-188320A3684D}"/>
              </a:ext>
            </a:extLst>
          </p:cNvPr>
          <p:cNvGrpSpPr/>
          <p:nvPr/>
        </p:nvGrpSpPr>
        <p:grpSpPr>
          <a:xfrm>
            <a:off x="924596" y="2241146"/>
            <a:ext cx="6670366" cy="2554922"/>
            <a:chOff x="1038890" y="2571335"/>
            <a:chExt cx="10451319" cy="2952896"/>
          </a:xfrm>
          <a:solidFill>
            <a:srgbClr val="00FFFF"/>
          </a:solidFill>
        </p:grpSpPr>
        <p:sp>
          <p:nvSpPr>
            <p:cNvPr id="111" name="Rectangle 4">
              <a:extLst>
                <a:ext uri="{FF2B5EF4-FFF2-40B4-BE49-F238E27FC236}">
                  <a16:creationId xmlns:a16="http://schemas.microsoft.com/office/drawing/2014/main" id="{B05C166C-6DBA-5A4E-9AA4-A0C6B6EEBF08}"/>
                </a:ext>
              </a:extLst>
            </p:cNvPr>
            <p:cNvSpPr/>
            <p:nvPr/>
          </p:nvSpPr>
          <p:spPr>
            <a:xfrm>
              <a:off x="1038890" y="5278280"/>
              <a:ext cx="292882" cy="24595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6881 h 3453608"/>
                <a:gd name="connsiteX4" fmla="*/ 0 w 288681"/>
                <a:gd name="connsiteY4" fmla="*/ 0 h 3453608"/>
                <a:gd name="connsiteX0" fmla="*/ 0 w 288681"/>
                <a:gd name="connsiteY0" fmla="*/ 89745 h 916626"/>
                <a:gd name="connsiteX1" fmla="*/ 288681 w 288681"/>
                <a:gd name="connsiteY1" fmla="*/ 263430 h 916626"/>
                <a:gd name="connsiteX2" fmla="*/ 270657 w 288681"/>
                <a:gd name="connsiteY2" fmla="*/ 653196 h 916626"/>
                <a:gd name="connsiteX3" fmla="*/ 0 w 288681"/>
                <a:gd name="connsiteY3" fmla="*/ 326626 h 916626"/>
                <a:gd name="connsiteX4" fmla="*/ 0 w 288681"/>
                <a:gd name="connsiteY4" fmla="*/ 89745 h 916626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99446"/>
                <a:gd name="connsiteY0" fmla="*/ 244576 h 490527"/>
                <a:gd name="connsiteX1" fmla="*/ 288681 w 299446"/>
                <a:gd name="connsiteY1" fmla="*/ 418261 h 490527"/>
                <a:gd name="connsiteX2" fmla="*/ 292882 w 299446"/>
                <a:gd name="connsiteY2" fmla="*/ 490527 h 490527"/>
                <a:gd name="connsiteX3" fmla="*/ 0 w 299446"/>
                <a:gd name="connsiteY3" fmla="*/ 481457 h 490527"/>
                <a:gd name="connsiteX4" fmla="*/ 0 w 299446"/>
                <a:gd name="connsiteY4" fmla="*/ 244576 h 490527"/>
                <a:gd name="connsiteX0" fmla="*/ 0 w 338778"/>
                <a:gd name="connsiteY0" fmla="*/ 0 h 340418"/>
                <a:gd name="connsiteX1" fmla="*/ 288681 w 338778"/>
                <a:gd name="connsiteY1" fmla="*/ 173685 h 340418"/>
                <a:gd name="connsiteX2" fmla="*/ 292882 w 338778"/>
                <a:gd name="connsiteY2" fmla="*/ 245951 h 340418"/>
                <a:gd name="connsiteX3" fmla="*/ 0 w 338778"/>
                <a:gd name="connsiteY3" fmla="*/ 236881 h 340418"/>
                <a:gd name="connsiteX4" fmla="*/ 0 w 338778"/>
                <a:gd name="connsiteY4" fmla="*/ 0 h 340418"/>
                <a:gd name="connsiteX0" fmla="*/ 0 w 339456"/>
                <a:gd name="connsiteY0" fmla="*/ 0 h 245951"/>
                <a:gd name="connsiteX1" fmla="*/ 288681 w 339456"/>
                <a:gd name="connsiteY1" fmla="*/ 173685 h 245951"/>
                <a:gd name="connsiteX2" fmla="*/ 292882 w 339456"/>
                <a:gd name="connsiteY2" fmla="*/ 245951 h 245951"/>
                <a:gd name="connsiteX3" fmla="*/ 0 w 339456"/>
                <a:gd name="connsiteY3" fmla="*/ 236881 h 245951"/>
                <a:gd name="connsiteX4" fmla="*/ 0 w 339456"/>
                <a:gd name="connsiteY4" fmla="*/ 0 h 245951"/>
                <a:gd name="connsiteX0" fmla="*/ 0 w 333873"/>
                <a:gd name="connsiteY0" fmla="*/ 0 h 245951"/>
                <a:gd name="connsiteX1" fmla="*/ 288681 w 333873"/>
                <a:gd name="connsiteY1" fmla="*/ 173685 h 245951"/>
                <a:gd name="connsiteX2" fmla="*/ 292882 w 333873"/>
                <a:gd name="connsiteY2" fmla="*/ 245951 h 245951"/>
                <a:gd name="connsiteX3" fmla="*/ 0 w 333873"/>
                <a:gd name="connsiteY3" fmla="*/ 236881 h 245951"/>
                <a:gd name="connsiteX4" fmla="*/ 0 w 333873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882" h="245951">
                  <a:moveTo>
                    <a:pt x="0" y="0"/>
                  </a:moveTo>
                  <a:lnTo>
                    <a:pt x="288681" y="173685"/>
                  </a:lnTo>
                  <a:cubicBezTo>
                    <a:pt x="261578" y="229479"/>
                    <a:pt x="291410" y="234607"/>
                    <a:pt x="292882" y="245951"/>
                  </a:cubicBezTo>
                  <a:cubicBezTo>
                    <a:pt x="284155" y="227053"/>
                    <a:pt x="97627" y="239904"/>
                    <a:pt x="0" y="23688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112" name="Rectangle 4">
              <a:extLst>
                <a:ext uri="{FF2B5EF4-FFF2-40B4-BE49-F238E27FC236}">
                  <a16:creationId xmlns:a16="http://schemas.microsoft.com/office/drawing/2014/main" id="{73C3C348-EEE5-9948-839F-F4E368CE2A8D}"/>
                </a:ext>
              </a:extLst>
            </p:cNvPr>
            <p:cNvSpPr/>
            <p:nvPr/>
          </p:nvSpPr>
          <p:spPr>
            <a:xfrm>
              <a:off x="1817370" y="5106724"/>
              <a:ext cx="291856" cy="39923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13" name="Rectangle 4">
              <a:extLst>
                <a:ext uri="{FF2B5EF4-FFF2-40B4-BE49-F238E27FC236}">
                  <a16:creationId xmlns:a16="http://schemas.microsoft.com/office/drawing/2014/main" id="{EB7F0F47-59E7-0849-8548-5DA7978B0F51}"/>
                </a:ext>
              </a:extLst>
            </p:cNvPr>
            <p:cNvSpPr/>
            <p:nvPr/>
          </p:nvSpPr>
          <p:spPr>
            <a:xfrm>
              <a:off x="8859860" y="3755003"/>
              <a:ext cx="288680" cy="175102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4526 w 288681"/>
                <a:gd name="connsiteY3" fmla="*/ 1737978 h 3453608"/>
                <a:gd name="connsiteX4" fmla="*/ 0 w 288681"/>
                <a:gd name="connsiteY4" fmla="*/ 0 h 345360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1737978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2" y="517491"/>
                    <a:pt x="286985" y="1737976"/>
                  </a:cubicBezTo>
                  <a:lnTo>
                    <a:pt x="4526" y="1737978"/>
                  </a:lnTo>
                  <a:cubicBezTo>
                    <a:pt x="3017" y="1158652"/>
                    <a:pt x="1509" y="5793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14" name="Rectangle 4">
              <a:extLst>
                <a:ext uri="{FF2B5EF4-FFF2-40B4-BE49-F238E27FC236}">
                  <a16:creationId xmlns:a16="http://schemas.microsoft.com/office/drawing/2014/main" id="{749BB4E7-F931-5A4C-9DC8-83D16CEF0B92}"/>
                </a:ext>
              </a:extLst>
            </p:cNvPr>
            <p:cNvSpPr/>
            <p:nvPr/>
          </p:nvSpPr>
          <p:spPr>
            <a:xfrm>
              <a:off x="9644874" y="3245259"/>
              <a:ext cx="288680" cy="2261888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89826 h 3453608"/>
                <a:gd name="connsiteX4" fmla="*/ 0 w 288681"/>
                <a:gd name="connsiteY4" fmla="*/ 0 h 3453608"/>
                <a:gd name="connsiteX0" fmla="*/ 0 w 288681"/>
                <a:gd name="connsiteY0" fmla="*/ 0 h 2394352"/>
                <a:gd name="connsiteX1" fmla="*/ 288681 w 288681"/>
                <a:gd name="connsiteY1" fmla="*/ 173685 h 2394352"/>
                <a:gd name="connsiteX2" fmla="*/ 282458 w 288681"/>
                <a:gd name="connsiteY2" fmla="*/ 2394352 h 2394352"/>
                <a:gd name="connsiteX3" fmla="*/ 0 w 288681"/>
                <a:gd name="connsiteY3" fmla="*/ 2389826 h 2394352"/>
                <a:gd name="connsiteX4" fmla="*/ 0 w 288681"/>
                <a:gd name="connsiteY4" fmla="*/ 0 h 23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2394352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1" y="300208"/>
                    <a:pt x="282458" y="2394352"/>
                  </a:cubicBezTo>
                  <a:lnTo>
                    <a:pt x="0" y="2389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15" name="Rectangle 4">
              <a:extLst>
                <a:ext uri="{FF2B5EF4-FFF2-40B4-BE49-F238E27FC236}">
                  <a16:creationId xmlns:a16="http://schemas.microsoft.com/office/drawing/2014/main" id="{F69797E6-0F13-9C4B-9004-61813DA77A9C}"/>
                </a:ext>
              </a:extLst>
            </p:cNvPr>
            <p:cNvSpPr/>
            <p:nvPr/>
          </p:nvSpPr>
          <p:spPr>
            <a:xfrm>
              <a:off x="11197001" y="2571335"/>
              <a:ext cx="293208" cy="293850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3200112 h 3453608"/>
                <a:gd name="connsiteX4" fmla="*/ 4527 w 293208"/>
                <a:gd name="connsiteY4" fmla="*/ 0 h 3453608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82458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91512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3213691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1119547"/>
                    <a:pt x="291512" y="3213691"/>
                  </a:cubicBezTo>
                  <a:lnTo>
                    <a:pt x="0" y="3200112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16" name="Rectangle 4">
              <a:extLst>
                <a:ext uri="{FF2B5EF4-FFF2-40B4-BE49-F238E27FC236}">
                  <a16:creationId xmlns:a16="http://schemas.microsoft.com/office/drawing/2014/main" id="{0FFD75EF-0FCC-A84B-AF77-D6270DBD8423}"/>
                </a:ext>
              </a:extLst>
            </p:cNvPr>
            <p:cNvSpPr/>
            <p:nvPr/>
          </p:nvSpPr>
          <p:spPr>
            <a:xfrm>
              <a:off x="2606405" y="5100183"/>
              <a:ext cx="291856" cy="412893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2CBF6D3-39B7-D64D-9CED-30A650394911}"/>
              </a:ext>
            </a:extLst>
          </p:cNvPr>
          <p:cNvGrpSpPr/>
          <p:nvPr/>
        </p:nvGrpSpPr>
        <p:grpSpPr>
          <a:xfrm>
            <a:off x="2435997" y="2540777"/>
            <a:ext cx="4658874" cy="2251578"/>
            <a:chOff x="3406995" y="2917640"/>
            <a:chExt cx="7299656" cy="2602302"/>
          </a:xfrm>
          <a:solidFill>
            <a:srgbClr val="00CE00"/>
          </a:solidFill>
        </p:grpSpPr>
        <p:sp>
          <p:nvSpPr>
            <p:cNvPr id="118" name="Rectangle 4">
              <a:extLst>
                <a:ext uri="{FF2B5EF4-FFF2-40B4-BE49-F238E27FC236}">
                  <a16:creationId xmlns:a16="http://schemas.microsoft.com/office/drawing/2014/main" id="{8ACB6961-343C-6541-A650-1759F6EE3A47}"/>
                </a:ext>
              </a:extLst>
            </p:cNvPr>
            <p:cNvSpPr/>
            <p:nvPr/>
          </p:nvSpPr>
          <p:spPr>
            <a:xfrm>
              <a:off x="3406995" y="4937618"/>
              <a:ext cx="288973" cy="57746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3175 w 288681"/>
                <a:gd name="connsiteY3" fmla="*/ 669134 h 3453608"/>
                <a:gd name="connsiteX4" fmla="*/ 0 w 288681"/>
                <a:gd name="connsiteY4" fmla="*/ 0 h 3453608"/>
                <a:gd name="connsiteX0" fmla="*/ 0 w 288681"/>
                <a:gd name="connsiteY0" fmla="*/ 0 h 842451"/>
                <a:gd name="connsiteX1" fmla="*/ 288681 w 288681"/>
                <a:gd name="connsiteY1" fmla="*/ 173685 h 842451"/>
                <a:gd name="connsiteX2" fmla="*/ 286985 w 288681"/>
                <a:gd name="connsiteY2" fmla="*/ 675483 h 842451"/>
                <a:gd name="connsiteX3" fmla="*/ 3175 w 288681"/>
                <a:gd name="connsiteY3" fmla="*/ 669134 h 842451"/>
                <a:gd name="connsiteX4" fmla="*/ 0 w 288681"/>
                <a:gd name="connsiteY4" fmla="*/ 0 h 842451"/>
                <a:gd name="connsiteX0" fmla="*/ 0 w 288681"/>
                <a:gd name="connsiteY0" fmla="*/ 0 h 1178775"/>
                <a:gd name="connsiteX1" fmla="*/ 288681 w 288681"/>
                <a:gd name="connsiteY1" fmla="*/ 173685 h 1178775"/>
                <a:gd name="connsiteX2" fmla="*/ 286985 w 288681"/>
                <a:gd name="connsiteY2" fmla="*/ 675483 h 1178775"/>
                <a:gd name="connsiteX3" fmla="*/ 3175 w 288681"/>
                <a:gd name="connsiteY3" fmla="*/ 669134 h 1178775"/>
                <a:gd name="connsiteX4" fmla="*/ 0 w 288681"/>
                <a:gd name="connsiteY4" fmla="*/ 0 h 1178775"/>
                <a:gd name="connsiteX0" fmla="*/ 0 w 288973"/>
                <a:gd name="connsiteY0" fmla="*/ 0 h 675483"/>
                <a:gd name="connsiteX1" fmla="*/ 288681 w 288973"/>
                <a:gd name="connsiteY1" fmla="*/ 173685 h 675483"/>
                <a:gd name="connsiteX2" fmla="*/ 286985 w 288973"/>
                <a:gd name="connsiteY2" fmla="*/ 675483 h 675483"/>
                <a:gd name="connsiteX3" fmla="*/ 3175 w 288973"/>
                <a:gd name="connsiteY3" fmla="*/ 669134 h 675483"/>
                <a:gd name="connsiteX4" fmla="*/ 0 w 288973"/>
                <a:gd name="connsiteY4" fmla="*/ 0 h 6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73" h="675483">
                  <a:moveTo>
                    <a:pt x="0" y="0"/>
                  </a:moveTo>
                  <a:lnTo>
                    <a:pt x="288681" y="173685"/>
                  </a:lnTo>
                  <a:cubicBezTo>
                    <a:pt x="290153" y="499354"/>
                    <a:pt x="285513" y="394264"/>
                    <a:pt x="286985" y="675483"/>
                  </a:cubicBezTo>
                  <a:lnTo>
                    <a:pt x="3175" y="669134"/>
                  </a:lnTo>
                  <a:cubicBezTo>
                    <a:pt x="2117" y="446089"/>
                    <a:pt x="1058" y="22304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19" name="Rectangle 4">
              <a:extLst>
                <a:ext uri="{FF2B5EF4-FFF2-40B4-BE49-F238E27FC236}">
                  <a16:creationId xmlns:a16="http://schemas.microsoft.com/office/drawing/2014/main" id="{D4096590-4E6B-D846-9BB2-1C162430E3C4}"/>
                </a:ext>
              </a:extLst>
            </p:cNvPr>
            <p:cNvSpPr/>
            <p:nvPr/>
          </p:nvSpPr>
          <p:spPr>
            <a:xfrm>
              <a:off x="4168629" y="4767226"/>
              <a:ext cx="288680" cy="731616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808834 h 3453608"/>
                <a:gd name="connsiteX4" fmla="*/ 0 w 288681"/>
                <a:gd name="connsiteY4" fmla="*/ 0 h 3453608"/>
                <a:gd name="connsiteX0" fmla="*/ 0 w 288681"/>
                <a:gd name="connsiteY0" fmla="*/ 0 h 866413"/>
                <a:gd name="connsiteX1" fmla="*/ 288681 w 288681"/>
                <a:gd name="connsiteY1" fmla="*/ 173685 h 866413"/>
                <a:gd name="connsiteX2" fmla="*/ 286985 w 288681"/>
                <a:gd name="connsiteY2" fmla="*/ 837408 h 866413"/>
                <a:gd name="connsiteX3" fmla="*/ 0 w 288681"/>
                <a:gd name="connsiteY3" fmla="*/ 808834 h 866413"/>
                <a:gd name="connsiteX4" fmla="*/ 0 w 288681"/>
                <a:gd name="connsiteY4" fmla="*/ 0 h 866413"/>
                <a:gd name="connsiteX0" fmla="*/ 0 w 288681"/>
                <a:gd name="connsiteY0" fmla="*/ 0 h 1181277"/>
                <a:gd name="connsiteX1" fmla="*/ 288681 w 288681"/>
                <a:gd name="connsiteY1" fmla="*/ 173685 h 1181277"/>
                <a:gd name="connsiteX2" fmla="*/ 286985 w 288681"/>
                <a:gd name="connsiteY2" fmla="*/ 837408 h 1181277"/>
                <a:gd name="connsiteX3" fmla="*/ 0 w 288681"/>
                <a:gd name="connsiteY3" fmla="*/ 808834 h 1181277"/>
                <a:gd name="connsiteX4" fmla="*/ 0 w 288681"/>
                <a:gd name="connsiteY4" fmla="*/ 0 h 1181277"/>
                <a:gd name="connsiteX0" fmla="*/ 0 w 288681"/>
                <a:gd name="connsiteY0" fmla="*/ 0 h 837408"/>
                <a:gd name="connsiteX1" fmla="*/ 288681 w 288681"/>
                <a:gd name="connsiteY1" fmla="*/ 173685 h 837408"/>
                <a:gd name="connsiteX2" fmla="*/ 286985 w 288681"/>
                <a:gd name="connsiteY2" fmla="*/ 837408 h 837408"/>
                <a:gd name="connsiteX3" fmla="*/ 0 w 288681"/>
                <a:gd name="connsiteY3" fmla="*/ 808834 h 837408"/>
                <a:gd name="connsiteX4" fmla="*/ 0 w 288681"/>
                <a:gd name="connsiteY4" fmla="*/ 0 h 8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837408">
                  <a:moveTo>
                    <a:pt x="0" y="0"/>
                  </a:moveTo>
                  <a:lnTo>
                    <a:pt x="288681" y="173685"/>
                  </a:lnTo>
                  <a:cubicBezTo>
                    <a:pt x="283803" y="842254"/>
                    <a:pt x="288688" y="372039"/>
                    <a:pt x="286985" y="837408"/>
                  </a:cubicBezTo>
                  <a:lnTo>
                    <a:pt x="0" y="8088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34" name="Rectangle 4">
              <a:extLst>
                <a:ext uri="{FF2B5EF4-FFF2-40B4-BE49-F238E27FC236}">
                  <a16:creationId xmlns:a16="http://schemas.microsoft.com/office/drawing/2014/main" id="{44233282-52DE-104E-B6D1-C5A7DDB3169A}"/>
                </a:ext>
              </a:extLst>
            </p:cNvPr>
            <p:cNvSpPr/>
            <p:nvPr/>
          </p:nvSpPr>
          <p:spPr>
            <a:xfrm>
              <a:off x="4951437" y="4428211"/>
              <a:ext cx="290159" cy="108090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35" name="Rectangle 4">
              <a:extLst>
                <a:ext uri="{FF2B5EF4-FFF2-40B4-BE49-F238E27FC236}">
                  <a16:creationId xmlns:a16="http://schemas.microsoft.com/office/drawing/2014/main" id="{124D4857-2DBF-5249-A3E0-44685B69CA07}"/>
                </a:ext>
              </a:extLst>
            </p:cNvPr>
            <p:cNvSpPr/>
            <p:nvPr/>
          </p:nvSpPr>
          <p:spPr>
            <a:xfrm>
              <a:off x="7294774" y="4262410"/>
              <a:ext cx="291512" cy="124407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36" name="Rectangle 4">
              <a:extLst>
                <a:ext uri="{FF2B5EF4-FFF2-40B4-BE49-F238E27FC236}">
                  <a16:creationId xmlns:a16="http://schemas.microsoft.com/office/drawing/2014/main" id="{67A7D71F-5457-3C49-94E7-60A05CCF48DF}"/>
                </a:ext>
              </a:extLst>
            </p:cNvPr>
            <p:cNvSpPr/>
            <p:nvPr/>
          </p:nvSpPr>
          <p:spPr>
            <a:xfrm>
              <a:off x="10413443" y="2917640"/>
              <a:ext cx="293208" cy="260230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2761019 h 3453608"/>
                <a:gd name="connsiteX4" fmla="*/ 4527 w 293208"/>
                <a:gd name="connsiteY4" fmla="*/ 0 h 3453608"/>
                <a:gd name="connsiteX0" fmla="*/ 4527 w 293208"/>
                <a:gd name="connsiteY0" fmla="*/ 0 h 2779125"/>
                <a:gd name="connsiteX1" fmla="*/ 293208 w 293208"/>
                <a:gd name="connsiteY1" fmla="*/ 173685 h 2779125"/>
                <a:gd name="connsiteX2" fmla="*/ 291512 w 293208"/>
                <a:gd name="connsiteY2" fmla="*/ 2779125 h 2779125"/>
                <a:gd name="connsiteX3" fmla="*/ 0 w 293208"/>
                <a:gd name="connsiteY3" fmla="*/ 2761019 h 2779125"/>
                <a:gd name="connsiteX4" fmla="*/ 4527 w 293208"/>
                <a:gd name="connsiteY4" fmla="*/ 0 h 277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2779125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684981"/>
                    <a:pt x="291512" y="2779125"/>
                  </a:cubicBezTo>
                  <a:lnTo>
                    <a:pt x="0" y="2761019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37" name="Rectangle 4">
              <a:extLst>
                <a:ext uri="{FF2B5EF4-FFF2-40B4-BE49-F238E27FC236}">
                  <a16:creationId xmlns:a16="http://schemas.microsoft.com/office/drawing/2014/main" id="{1EE4CC1F-E3DF-6743-A730-86AB546C7FB7}"/>
                </a:ext>
              </a:extLst>
            </p:cNvPr>
            <p:cNvSpPr/>
            <p:nvPr/>
          </p:nvSpPr>
          <p:spPr>
            <a:xfrm>
              <a:off x="5737496" y="4428209"/>
              <a:ext cx="290159" cy="107774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138" name="Rectangle 4">
              <a:extLst>
                <a:ext uri="{FF2B5EF4-FFF2-40B4-BE49-F238E27FC236}">
                  <a16:creationId xmlns:a16="http://schemas.microsoft.com/office/drawing/2014/main" id="{CE421EF4-A655-6C4D-8EFC-D373C7EF16A4}"/>
                </a:ext>
              </a:extLst>
            </p:cNvPr>
            <p:cNvSpPr/>
            <p:nvPr/>
          </p:nvSpPr>
          <p:spPr>
            <a:xfrm>
              <a:off x="6520198" y="4428209"/>
              <a:ext cx="290159" cy="10777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139" name="Rectangle 4">
              <a:extLst>
                <a:ext uri="{FF2B5EF4-FFF2-40B4-BE49-F238E27FC236}">
                  <a16:creationId xmlns:a16="http://schemas.microsoft.com/office/drawing/2014/main" id="{E2DD4A6A-DA80-8541-8110-8B0E310AEEC5}"/>
                </a:ext>
              </a:extLst>
            </p:cNvPr>
            <p:cNvSpPr/>
            <p:nvPr/>
          </p:nvSpPr>
          <p:spPr>
            <a:xfrm>
              <a:off x="8060394" y="4262410"/>
              <a:ext cx="291512" cy="12435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201EC2B2-E39B-D346-A48A-ABC541DC9B97}"/>
              </a:ext>
            </a:extLst>
          </p:cNvPr>
          <p:cNvSpPr txBox="1"/>
          <p:nvPr/>
        </p:nvSpPr>
        <p:spPr>
          <a:xfrm>
            <a:off x="774656" y="437087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7E7A7D0-1EDD-5E46-A1BD-FE2D255AC27D}"/>
              </a:ext>
            </a:extLst>
          </p:cNvPr>
          <p:cNvSpPr txBox="1"/>
          <p:nvPr/>
        </p:nvSpPr>
        <p:spPr>
          <a:xfrm>
            <a:off x="1286212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058B290-A71A-3B43-AAF5-D0AD2DF65404}"/>
              </a:ext>
            </a:extLst>
          </p:cNvPr>
          <p:cNvSpPr txBox="1"/>
          <p:nvPr/>
        </p:nvSpPr>
        <p:spPr>
          <a:xfrm>
            <a:off x="1795265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FC87C35-5971-2848-89A5-C5F7E15C7688}"/>
              </a:ext>
            </a:extLst>
          </p:cNvPr>
          <p:cNvSpPr txBox="1"/>
          <p:nvPr/>
        </p:nvSpPr>
        <p:spPr>
          <a:xfrm>
            <a:off x="2297455" y="4076598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3323036-798F-B545-84CB-1C5C08744384}"/>
              </a:ext>
            </a:extLst>
          </p:cNvPr>
          <p:cNvSpPr txBox="1"/>
          <p:nvPr/>
        </p:nvSpPr>
        <p:spPr>
          <a:xfrm>
            <a:off x="2787339" y="393014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781F093-23A9-1F42-8F59-3F158B01D33F}"/>
              </a:ext>
            </a:extLst>
          </p:cNvPr>
          <p:cNvSpPr txBox="1"/>
          <p:nvPr/>
        </p:nvSpPr>
        <p:spPr>
          <a:xfrm>
            <a:off x="3283171" y="363610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AA76317-E349-9B4F-A0EE-CA989CF1CB08}"/>
              </a:ext>
            </a:extLst>
          </p:cNvPr>
          <p:cNvSpPr txBox="1"/>
          <p:nvPr/>
        </p:nvSpPr>
        <p:spPr>
          <a:xfrm>
            <a:off x="3779341" y="3640751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6BEE9F5-9119-C943-ADB2-71F8E0E0E11D}"/>
              </a:ext>
            </a:extLst>
          </p:cNvPr>
          <p:cNvSpPr txBox="1"/>
          <p:nvPr/>
        </p:nvSpPr>
        <p:spPr>
          <a:xfrm>
            <a:off x="4273362" y="363949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16AD412-DE4B-EE4A-B213-9E7BC7888119}"/>
              </a:ext>
            </a:extLst>
          </p:cNvPr>
          <p:cNvSpPr txBox="1"/>
          <p:nvPr/>
        </p:nvSpPr>
        <p:spPr>
          <a:xfrm>
            <a:off x="4781528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82647B0-A072-4E47-9277-6ED11A248549}"/>
              </a:ext>
            </a:extLst>
          </p:cNvPr>
          <p:cNvSpPr txBox="1"/>
          <p:nvPr/>
        </p:nvSpPr>
        <p:spPr>
          <a:xfrm>
            <a:off x="5272004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D2F797C-EE67-9241-8945-6598B05F58F5}"/>
              </a:ext>
            </a:extLst>
          </p:cNvPr>
          <p:cNvSpPr txBox="1"/>
          <p:nvPr/>
        </p:nvSpPr>
        <p:spPr>
          <a:xfrm>
            <a:off x="5703250" y="3053084"/>
            <a:ext cx="66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C7C86F5-2F48-6343-8CD3-29E85A94BFC9}"/>
              </a:ext>
            </a:extLst>
          </p:cNvPr>
          <p:cNvSpPr txBox="1"/>
          <p:nvPr/>
        </p:nvSpPr>
        <p:spPr>
          <a:xfrm>
            <a:off x="6241299" y="2615351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6B4A58F-4BFF-7C49-A84E-B2EBE2131A08}"/>
              </a:ext>
            </a:extLst>
          </p:cNvPr>
          <p:cNvSpPr txBox="1"/>
          <p:nvPr/>
        </p:nvSpPr>
        <p:spPr>
          <a:xfrm>
            <a:off x="6759533" y="2317355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A8481C3-6FFD-B543-A46E-13FD2E36A0AE}"/>
              </a:ext>
            </a:extLst>
          </p:cNvPr>
          <p:cNvSpPr txBox="1"/>
          <p:nvPr/>
        </p:nvSpPr>
        <p:spPr>
          <a:xfrm>
            <a:off x="7231576" y="2028894"/>
            <a:ext cx="58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805103D-67A2-6F49-A498-48055CE5F97C}"/>
              </a:ext>
            </a:extLst>
          </p:cNvPr>
          <p:cNvSpPr txBox="1"/>
          <p:nvPr/>
        </p:nvSpPr>
        <p:spPr>
          <a:xfrm>
            <a:off x="681121" y="4867801"/>
            <a:ext cx="59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BD91B4F-10D4-C946-8C89-F7244783E3A5}"/>
              </a:ext>
            </a:extLst>
          </p:cNvPr>
          <p:cNvSpPr txBox="1"/>
          <p:nvPr/>
        </p:nvSpPr>
        <p:spPr>
          <a:xfrm>
            <a:off x="1220585" y="4867801"/>
            <a:ext cx="57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Go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69AAEBD-362A-5C45-8069-F4C068582CF7}"/>
              </a:ext>
            </a:extLst>
          </p:cNvPr>
          <p:cNvSpPr txBox="1"/>
          <p:nvPr/>
        </p:nvSpPr>
        <p:spPr>
          <a:xfrm>
            <a:off x="1692159" y="4867801"/>
            <a:ext cx="64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 AFH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9634697-E503-EA48-8B1E-86F6AA93ECC3}"/>
              </a:ext>
            </a:extLst>
          </p:cNvPr>
          <p:cNvSpPr txBox="1"/>
          <p:nvPr/>
        </p:nvSpPr>
        <p:spPr>
          <a:xfrm>
            <a:off x="2167325" y="4867801"/>
            <a:ext cx="73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Socializing at Home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ED9AC0B-66E7-184B-AEAA-06F8199CB0D4}"/>
              </a:ext>
            </a:extLst>
          </p:cNvPr>
          <p:cNvSpPr txBox="1"/>
          <p:nvPr/>
        </p:nvSpPr>
        <p:spPr>
          <a:xfrm>
            <a:off x="2678349" y="4867801"/>
            <a:ext cx="67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AEDC2ED-BEA4-8045-9DB5-295F8B9EAC3A}"/>
              </a:ext>
            </a:extLst>
          </p:cNvPr>
          <p:cNvSpPr txBox="1"/>
          <p:nvPr/>
        </p:nvSpPr>
        <p:spPr>
          <a:xfrm>
            <a:off x="3162725" y="4867801"/>
            <a:ext cx="694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BE0885B-FC5C-BC4E-B01B-BA51972003B9}"/>
              </a:ext>
            </a:extLst>
          </p:cNvPr>
          <p:cNvSpPr txBox="1"/>
          <p:nvPr/>
        </p:nvSpPr>
        <p:spPr>
          <a:xfrm>
            <a:off x="3705399" y="4867801"/>
            <a:ext cx="60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Habits at Home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CBDEB3A-A8A3-2946-82AA-ABE08158FBB1}"/>
              </a:ext>
            </a:extLst>
          </p:cNvPr>
          <p:cNvSpPr txBox="1"/>
          <p:nvPr/>
        </p:nvSpPr>
        <p:spPr>
          <a:xfrm>
            <a:off x="4163514" y="4867801"/>
            <a:ext cx="68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Moment at Home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BA8E8D1-D053-B346-A597-60CBF23CB1C8}"/>
              </a:ext>
            </a:extLst>
          </p:cNvPr>
          <p:cNvSpPr txBox="1"/>
          <p:nvPr/>
        </p:nvSpPr>
        <p:spPr>
          <a:xfrm>
            <a:off x="4666011" y="4867801"/>
            <a:ext cx="6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 Out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D4ED021-A2EA-2F45-9C5B-FB7B76127D1D}"/>
              </a:ext>
            </a:extLst>
          </p:cNvPr>
          <p:cNvSpPr txBox="1"/>
          <p:nvPr/>
        </p:nvSpPr>
        <p:spPr>
          <a:xfrm>
            <a:off x="5196710" y="4867801"/>
            <a:ext cx="60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Time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983A3A7-B815-E44E-9BB3-3C568BB6833F}"/>
              </a:ext>
            </a:extLst>
          </p:cNvPr>
          <p:cNvSpPr txBox="1"/>
          <p:nvPr/>
        </p:nvSpPr>
        <p:spPr>
          <a:xfrm>
            <a:off x="5745762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100F86A-C5BE-7349-9815-4FE01BA689C8}"/>
              </a:ext>
            </a:extLst>
          </p:cNvPr>
          <p:cNvSpPr txBox="1"/>
          <p:nvPr/>
        </p:nvSpPr>
        <p:spPr>
          <a:xfrm>
            <a:off x="6246783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050175E-A5EA-524B-8FE5-E76FC02508FF}"/>
              </a:ext>
            </a:extLst>
          </p:cNvPr>
          <p:cNvSpPr txBox="1"/>
          <p:nvPr/>
        </p:nvSpPr>
        <p:spPr>
          <a:xfrm>
            <a:off x="6703516" y="4867801"/>
            <a:ext cx="615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 at Home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4A75DDC-1CDA-5B45-B8C9-52E29825CE71}"/>
              </a:ext>
            </a:extLst>
          </p:cNvPr>
          <p:cNvSpPr txBox="1"/>
          <p:nvPr/>
        </p:nvSpPr>
        <p:spPr>
          <a:xfrm>
            <a:off x="7177789" y="4867801"/>
            <a:ext cx="6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Out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BDCE45E-0ACC-4E4C-9AEC-19D6BA2A85A5}"/>
              </a:ext>
            </a:extLst>
          </p:cNvPr>
          <p:cNvCxnSpPr>
            <a:cxnSpLocks/>
          </p:cNvCxnSpPr>
          <p:nvPr/>
        </p:nvCxnSpPr>
        <p:spPr>
          <a:xfrm>
            <a:off x="5858541" y="4435886"/>
            <a:ext cx="0" cy="2926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183419D-D4D2-FB44-8257-601CFB9B200C}"/>
              </a:ext>
            </a:extLst>
          </p:cNvPr>
          <p:cNvCxnSpPr>
            <a:cxnSpLocks/>
          </p:cNvCxnSpPr>
          <p:nvPr/>
        </p:nvCxnSpPr>
        <p:spPr>
          <a:xfrm>
            <a:off x="1368938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41404BFF-0642-B74B-8458-E716F14C5392}"/>
              </a:ext>
            </a:extLst>
          </p:cNvPr>
          <p:cNvCxnSpPr>
            <a:cxnSpLocks/>
          </p:cNvCxnSpPr>
          <p:nvPr/>
        </p:nvCxnSpPr>
        <p:spPr>
          <a:xfrm>
            <a:off x="2377042" y="4288513"/>
            <a:ext cx="0" cy="4344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64F4A949-1656-4C4B-9AAC-4643F67BAFFF}"/>
              </a:ext>
            </a:extLst>
          </p:cNvPr>
          <p:cNvCxnSpPr>
            <a:cxnSpLocks/>
          </p:cNvCxnSpPr>
          <p:nvPr/>
        </p:nvCxnSpPr>
        <p:spPr>
          <a:xfrm>
            <a:off x="2869383" y="3996938"/>
            <a:ext cx="0" cy="73158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E13EBAE6-2412-1341-B7AB-715DA347CF99}"/>
              </a:ext>
            </a:extLst>
          </p:cNvPr>
          <p:cNvCxnSpPr>
            <a:cxnSpLocks/>
          </p:cNvCxnSpPr>
          <p:nvPr/>
        </p:nvCxnSpPr>
        <p:spPr>
          <a:xfrm>
            <a:off x="4361248" y="3410981"/>
            <a:ext cx="0" cy="1360420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F21D80AD-466F-784A-AE25-BA7B96EBE9E5}"/>
              </a:ext>
            </a:extLst>
          </p:cNvPr>
          <p:cNvCxnSpPr>
            <a:cxnSpLocks/>
          </p:cNvCxnSpPr>
          <p:nvPr/>
        </p:nvCxnSpPr>
        <p:spPr>
          <a:xfrm>
            <a:off x="4855551" y="4288513"/>
            <a:ext cx="0" cy="482888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B1BC92E-4DF4-0E46-AC2E-30D14D69799D}"/>
              </a:ext>
            </a:extLst>
          </p:cNvPr>
          <p:cNvCxnSpPr>
            <a:cxnSpLocks/>
          </p:cNvCxnSpPr>
          <p:nvPr/>
        </p:nvCxnSpPr>
        <p:spPr>
          <a:xfrm>
            <a:off x="7335532" y="4141086"/>
            <a:ext cx="0" cy="5874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AA0DECC-517D-F24F-8753-B1DBFA47AB19}"/>
              </a:ext>
            </a:extLst>
          </p:cNvPr>
          <p:cNvCxnSpPr>
            <a:cxnSpLocks/>
          </p:cNvCxnSpPr>
          <p:nvPr/>
        </p:nvCxnSpPr>
        <p:spPr>
          <a:xfrm>
            <a:off x="2758333" y="1740300"/>
            <a:ext cx="0" cy="18069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Freeform 183">
            <a:extLst>
              <a:ext uri="{FF2B5EF4-FFF2-40B4-BE49-F238E27FC236}">
                <a16:creationId xmlns:a16="http://schemas.microsoft.com/office/drawing/2014/main" id="{7B5C85D0-7015-3A41-910F-2C77B33ADDA1}"/>
              </a:ext>
            </a:extLst>
          </p:cNvPr>
          <p:cNvSpPr/>
          <p:nvPr/>
        </p:nvSpPr>
        <p:spPr>
          <a:xfrm>
            <a:off x="816964" y="1693300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206E39F-6957-5942-9AE3-C2BA34F6C536}"/>
              </a:ext>
            </a:extLst>
          </p:cNvPr>
          <p:cNvSpPr txBox="1"/>
          <p:nvPr/>
        </p:nvSpPr>
        <p:spPr>
          <a:xfrm>
            <a:off x="991435" y="1759474"/>
            <a:ext cx="1887292" cy="15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AH Occasions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1D42D9D-DE3A-5C43-AD39-3CA0FCEFAC98}"/>
              </a:ext>
            </a:extLst>
          </p:cNvPr>
          <p:cNvSpPr txBox="1"/>
          <p:nvPr/>
        </p:nvSpPr>
        <p:spPr>
          <a:xfrm>
            <a:off x="2760600" y="1758698"/>
            <a:ext cx="2803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AH Occasions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2369F83-18D9-D74F-80E6-5B54DE5F9CBB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‘AT WORK’ IS OUR 2ND LARGEST OUT OF HOME DRINKING MOMENT IN VALUE 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80BB1DD-6EFB-AB4F-99C6-0167277515DE}"/>
              </a:ext>
            </a:extLst>
          </p:cNvPr>
          <p:cNvCxnSpPr>
            <a:cxnSpLocks/>
          </p:cNvCxnSpPr>
          <p:nvPr/>
        </p:nvCxnSpPr>
        <p:spPr>
          <a:xfrm>
            <a:off x="2758333" y="2038871"/>
            <a:ext cx="0" cy="180699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Freeform 205">
            <a:extLst>
              <a:ext uri="{FF2B5EF4-FFF2-40B4-BE49-F238E27FC236}">
                <a16:creationId xmlns:a16="http://schemas.microsoft.com/office/drawing/2014/main" id="{87270C33-B909-864E-BA43-91B0316D7BBB}"/>
              </a:ext>
            </a:extLst>
          </p:cNvPr>
          <p:cNvSpPr/>
          <p:nvPr/>
        </p:nvSpPr>
        <p:spPr>
          <a:xfrm>
            <a:off x="816964" y="1991871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05D27B1-3442-1241-98C4-8F5904F2F0B0}"/>
              </a:ext>
            </a:extLst>
          </p:cNvPr>
          <p:cNvSpPr txBox="1"/>
          <p:nvPr/>
        </p:nvSpPr>
        <p:spPr>
          <a:xfrm>
            <a:off x="991435" y="2058943"/>
            <a:ext cx="1887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OOH Occasions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CE8E92F-CB5C-4E4E-AF94-DFC2DA1915E3}"/>
              </a:ext>
            </a:extLst>
          </p:cNvPr>
          <p:cNvSpPr txBox="1"/>
          <p:nvPr/>
        </p:nvSpPr>
        <p:spPr>
          <a:xfrm>
            <a:off x="2760600" y="2058167"/>
            <a:ext cx="2803790" cy="1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OOH Occasions</a:t>
            </a:r>
          </a:p>
        </p:txBody>
      </p:sp>
      <p:sp>
        <p:nvSpPr>
          <p:cNvPr id="193" name="Rectangle 2">
            <a:extLst>
              <a:ext uri="{FF2B5EF4-FFF2-40B4-BE49-F238E27FC236}">
                <a16:creationId xmlns:a16="http://schemas.microsoft.com/office/drawing/2014/main" id="{A2CA429D-A554-B44B-B214-6B5FFD7A1318}"/>
              </a:ext>
            </a:extLst>
          </p:cNvPr>
          <p:cNvSpPr/>
          <p:nvPr/>
        </p:nvSpPr>
        <p:spPr>
          <a:xfrm>
            <a:off x="7413080" y="0"/>
            <a:ext cx="4788915" cy="686549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8915" h="6865495">
                <a:moveTo>
                  <a:pt x="3932206" y="0"/>
                </a:moveTo>
                <a:lnTo>
                  <a:pt x="4787144" y="0"/>
                </a:lnTo>
                <a:cubicBezTo>
                  <a:pt x="4787734" y="1049311"/>
                  <a:pt x="4788325" y="2098623"/>
                  <a:pt x="4788915" y="3147934"/>
                </a:cubicBezTo>
                <a:lnTo>
                  <a:pt x="2576095" y="6865495"/>
                </a:lnTo>
                <a:lnTo>
                  <a:pt x="0" y="6864281"/>
                </a:lnTo>
                <a:lnTo>
                  <a:pt x="3932206" y="0"/>
                </a:lnTo>
                <a:close/>
              </a:path>
            </a:pathLst>
          </a:custGeom>
          <a:blipFill>
            <a:blip r:embed="rId3"/>
            <a:stretch>
              <a:fillRect l="-137633" r="-17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Rectangle 3">
            <a:extLst>
              <a:ext uri="{FF2B5EF4-FFF2-40B4-BE49-F238E27FC236}">
                <a16:creationId xmlns:a16="http://schemas.microsoft.com/office/drawing/2014/main" id="{1D03ADC8-4F92-184C-A3C9-48859AF13EE6}"/>
              </a:ext>
            </a:extLst>
          </p:cNvPr>
          <p:cNvSpPr/>
          <p:nvPr/>
        </p:nvSpPr>
        <p:spPr>
          <a:xfrm>
            <a:off x="10002527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75">
            <a:extLst>
              <a:ext uri="{FF2B5EF4-FFF2-40B4-BE49-F238E27FC236}">
                <a16:creationId xmlns:a16="http://schemas.microsoft.com/office/drawing/2014/main" id="{AC73F1DC-31F4-6E4B-ADE1-9DC8EE0CEC54}"/>
              </a:ext>
            </a:extLst>
          </p:cNvPr>
          <p:cNvSpPr/>
          <p:nvPr/>
        </p:nvSpPr>
        <p:spPr>
          <a:xfrm>
            <a:off x="8356606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96F553ED-B3CC-1D4E-AE06-650A5D451EDE}"/>
              </a:ext>
            </a:extLst>
          </p:cNvPr>
          <p:cNvSpPr/>
          <p:nvPr/>
        </p:nvSpPr>
        <p:spPr>
          <a:xfrm>
            <a:off x="10264970" y="3530183"/>
            <a:ext cx="1986196" cy="338777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858780 w 1986196"/>
              <a:gd name="connsiteY3" fmla="*/ 704538 h 3387778"/>
              <a:gd name="connsiteX4" fmla="*/ 292308 w 1986196"/>
              <a:gd name="connsiteY4" fmla="*/ 3387778 h 3387778"/>
              <a:gd name="connsiteX0" fmla="*/ 292308 w 1993692"/>
              <a:gd name="connsiteY0" fmla="*/ 3387778 h 3387778"/>
              <a:gd name="connsiteX1" fmla="*/ 0 w 1993692"/>
              <a:gd name="connsiteY1" fmla="*/ 3380283 h 3387778"/>
              <a:gd name="connsiteX2" fmla="*/ 1986196 w 1993692"/>
              <a:gd name="connsiteY2" fmla="*/ 0 h 3387778"/>
              <a:gd name="connsiteX3" fmla="*/ 1993692 w 1993692"/>
              <a:gd name="connsiteY3" fmla="*/ 509666 h 3387778"/>
              <a:gd name="connsiteX4" fmla="*/ 292308 w 1993692"/>
              <a:gd name="connsiteY4" fmla="*/ 3387778 h 3387778"/>
              <a:gd name="connsiteX0" fmla="*/ 292308 w 2001187"/>
              <a:gd name="connsiteY0" fmla="*/ 3387778 h 3387778"/>
              <a:gd name="connsiteX1" fmla="*/ 0 w 2001187"/>
              <a:gd name="connsiteY1" fmla="*/ 3380283 h 3387778"/>
              <a:gd name="connsiteX2" fmla="*/ 1986196 w 2001187"/>
              <a:gd name="connsiteY2" fmla="*/ 0 h 3387778"/>
              <a:gd name="connsiteX3" fmla="*/ 2001187 w 2001187"/>
              <a:gd name="connsiteY3" fmla="*/ 464696 h 3387778"/>
              <a:gd name="connsiteX4" fmla="*/ 292308 w 2001187"/>
              <a:gd name="connsiteY4" fmla="*/ 3387778 h 3387778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978702 w 1986196"/>
              <a:gd name="connsiteY3" fmla="*/ 472191 h 3387778"/>
              <a:gd name="connsiteX4" fmla="*/ 292308 w 1986196"/>
              <a:gd name="connsiteY4" fmla="*/ 3387778 h 33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96" h="3387778">
                <a:moveTo>
                  <a:pt x="292308" y="3387778"/>
                </a:moveTo>
                <a:lnTo>
                  <a:pt x="0" y="3380283"/>
                </a:lnTo>
                <a:lnTo>
                  <a:pt x="1986196" y="0"/>
                </a:lnTo>
                <a:lnTo>
                  <a:pt x="1978702" y="472191"/>
                </a:lnTo>
                <a:lnTo>
                  <a:pt x="292308" y="3387778"/>
                </a:lnTo>
                <a:close/>
              </a:path>
            </a:pathLst>
          </a:cu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AEF9FE10-CAD8-1343-9B9D-4891E2E9D82D}"/>
              </a:ext>
            </a:extLst>
          </p:cNvPr>
          <p:cNvSpPr/>
          <p:nvPr/>
        </p:nvSpPr>
        <p:spPr>
          <a:xfrm>
            <a:off x="10395679" y="3770026"/>
            <a:ext cx="1858780" cy="314793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780" h="3147935">
                <a:moveTo>
                  <a:pt x="292308" y="3147935"/>
                </a:moveTo>
                <a:lnTo>
                  <a:pt x="0" y="3140440"/>
                </a:lnTo>
                <a:lnTo>
                  <a:pt x="1858780" y="0"/>
                </a:lnTo>
                <a:lnTo>
                  <a:pt x="1858780" y="464695"/>
                </a:lnTo>
                <a:lnTo>
                  <a:pt x="292308" y="3147935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A8A02D56-DFBD-4E4C-8D6B-341686F6EF84}"/>
              </a:ext>
            </a:extLst>
          </p:cNvPr>
          <p:cNvSpPr/>
          <p:nvPr/>
        </p:nvSpPr>
        <p:spPr>
          <a:xfrm>
            <a:off x="11445986" y="5606321"/>
            <a:ext cx="779489" cy="130414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  <a:gd name="connsiteX0" fmla="*/ 269823 w 1004340"/>
              <a:gd name="connsiteY0" fmla="*/ 1319134 h 1319135"/>
              <a:gd name="connsiteX1" fmla="*/ 0 w 1004340"/>
              <a:gd name="connsiteY1" fmla="*/ 1319135 h 1319135"/>
              <a:gd name="connsiteX2" fmla="*/ 771994 w 1004340"/>
              <a:gd name="connsiteY2" fmla="*/ 0 h 1319135"/>
              <a:gd name="connsiteX3" fmla="*/ 1004340 w 1004340"/>
              <a:gd name="connsiteY3" fmla="*/ 97437 h 1319135"/>
              <a:gd name="connsiteX4" fmla="*/ 269823 w 1004340"/>
              <a:gd name="connsiteY4" fmla="*/ 1319134 h 1319135"/>
              <a:gd name="connsiteX0" fmla="*/ 269823 w 816963"/>
              <a:gd name="connsiteY0" fmla="*/ 1319134 h 1319135"/>
              <a:gd name="connsiteX1" fmla="*/ 0 w 816963"/>
              <a:gd name="connsiteY1" fmla="*/ 1319135 h 1319135"/>
              <a:gd name="connsiteX2" fmla="*/ 771994 w 816963"/>
              <a:gd name="connsiteY2" fmla="*/ 0 h 1319135"/>
              <a:gd name="connsiteX3" fmla="*/ 816963 w 816963"/>
              <a:gd name="connsiteY3" fmla="*/ 254834 h 1319135"/>
              <a:gd name="connsiteX4" fmla="*/ 269823 w 816963"/>
              <a:gd name="connsiteY4" fmla="*/ 1319134 h 1319135"/>
              <a:gd name="connsiteX0" fmla="*/ 269823 w 779488"/>
              <a:gd name="connsiteY0" fmla="*/ 1319134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69823 w 779488"/>
              <a:gd name="connsiteY4" fmla="*/ 1319134 h 1319135"/>
              <a:gd name="connsiteX0" fmla="*/ 104931 w 779488"/>
              <a:gd name="connsiteY0" fmla="*/ 1326630 h 1326630"/>
              <a:gd name="connsiteX1" fmla="*/ 0 w 779488"/>
              <a:gd name="connsiteY1" fmla="*/ 1319135 h 1326630"/>
              <a:gd name="connsiteX2" fmla="*/ 771994 w 779488"/>
              <a:gd name="connsiteY2" fmla="*/ 0 h 1326630"/>
              <a:gd name="connsiteX3" fmla="*/ 779488 w 779488"/>
              <a:gd name="connsiteY3" fmla="*/ 389745 h 1326630"/>
              <a:gd name="connsiteX4" fmla="*/ 104931 w 779488"/>
              <a:gd name="connsiteY4" fmla="*/ 1326630 h 1326630"/>
              <a:gd name="connsiteX0" fmla="*/ 254833 w 779488"/>
              <a:gd name="connsiteY0" fmla="*/ 1319135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54833 w 779488"/>
              <a:gd name="connsiteY4" fmla="*/ 1319135 h 131913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74755 h 1304145"/>
              <a:gd name="connsiteX4" fmla="*/ 254833 w 779489"/>
              <a:gd name="connsiteY4" fmla="*/ 1304145 h 130414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97240 h 1304145"/>
              <a:gd name="connsiteX4" fmla="*/ 254833 w 779489"/>
              <a:gd name="connsiteY4" fmla="*/ 1304145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9" h="1304145">
                <a:moveTo>
                  <a:pt x="254833" y="1304145"/>
                </a:moveTo>
                <a:lnTo>
                  <a:pt x="0" y="1304145"/>
                </a:lnTo>
                <a:lnTo>
                  <a:pt x="779489" y="0"/>
                </a:lnTo>
                <a:cubicBezTo>
                  <a:pt x="779489" y="127417"/>
                  <a:pt x="779488" y="269823"/>
                  <a:pt x="779488" y="397240"/>
                </a:cubicBezTo>
                <a:lnTo>
                  <a:pt x="254833" y="130414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6FCEF02B-E97C-324F-9681-9656310E594B}"/>
              </a:ext>
            </a:extLst>
          </p:cNvPr>
          <p:cNvSpPr/>
          <p:nvPr/>
        </p:nvSpPr>
        <p:spPr>
          <a:xfrm>
            <a:off x="11223157" y="5306518"/>
            <a:ext cx="1004341" cy="160394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41" h="1603948">
                <a:moveTo>
                  <a:pt x="269823" y="1603947"/>
                </a:moveTo>
                <a:lnTo>
                  <a:pt x="0" y="1603948"/>
                </a:lnTo>
                <a:lnTo>
                  <a:pt x="1004341" y="0"/>
                </a:lnTo>
                <a:cubicBezTo>
                  <a:pt x="1004341" y="127417"/>
                  <a:pt x="1004340" y="254833"/>
                  <a:pt x="1004340" y="382250"/>
                </a:cubicBezTo>
                <a:lnTo>
                  <a:pt x="269823" y="1603947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008C3E80-E2B2-C74D-9A5B-F2C5F6C2D317}"/>
              </a:ext>
            </a:extLst>
          </p:cNvPr>
          <p:cNvSpPr/>
          <p:nvPr/>
        </p:nvSpPr>
        <p:spPr>
          <a:xfrm>
            <a:off x="10620531" y="4122294"/>
            <a:ext cx="1626433" cy="2803161"/>
          </a:xfrm>
          <a:custGeom>
            <a:avLst/>
            <a:gdLst>
              <a:gd name="connsiteX0" fmla="*/ 749508 w 1641423"/>
              <a:gd name="connsiteY0" fmla="*/ 276568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49508 w 1641423"/>
              <a:gd name="connsiteY4" fmla="*/ 2765685 h 2810656"/>
              <a:gd name="connsiteX0" fmla="*/ 734518 w 1641423"/>
              <a:gd name="connsiteY0" fmla="*/ 279566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34518 w 1641423"/>
              <a:gd name="connsiteY4" fmla="*/ 2795665 h 2810656"/>
              <a:gd name="connsiteX0" fmla="*/ 712033 w 1618938"/>
              <a:gd name="connsiteY0" fmla="*/ 2795665 h 2795665"/>
              <a:gd name="connsiteX1" fmla="*/ 1603948 w 1618938"/>
              <a:gd name="connsiteY1" fmla="*/ 1274164 h 2795665"/>
              <a:gd name="connsiteX2" fmla="*/ 1618938 w 1618938"/>
              <a:gd name="connsiteY2" fmla="*/ 0 h 2795665"/>
              <a:gd name="connsiteX3" fmla="*/ 0 w 1618938"/>
              <a:gd name="connsiteY3" fmla="*/ 2788170 h 2795665"/>
              <a:gd name="connsiteX4" fmla="*/ 712033 w 1618938"/>
              <a:gd name="connsiteY4" fmla="*/ 2795665 h 2795665"/>
              <a:gd name="connsiteX0" fmla="*/ 719528 w 1626433"/>
              <a:gd name="connsiteY0" fmla="*/ 2795665 h 2803161"/>
              <a:gd name="connsiteX1" fmla="*/ 1611443 w 1626433"/>
              <a:gd name="connsiteY1" fmla="*/ 1274164 h 2803161"/>
              <a:gd name="connsiteX2" fmla="*/ 1626433 w 1626433"/>
              <a:gd name="connsiteY2" fmla="*/ 0 h 2803161"/>
              <a:gd name="connsiteX3" fmla="*/ 0 w 1626433"/>
              <a:gd name="connsiteY3" fmla="*/ 2803161 h 2803161"/>
              <a:gd name="connsiteX4" fmla="*/ 719528 w 1626433"/>
              <a:gd name="connsiteY4" fmla="*/ 2795665 h 2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433" h="2803161">
                <a:moveTo>
                  <a:pt x="719528" y="2795665"/>
                </a:moveTo>
                <a:lnTo>
                  <a:pt x="1611443" y="1274164"/>
                </a:lnTo>
                <a:lnTo>
                  <a:pt x="1626433" y="0"/>
                </a:lnTo>
                <a:lnTo>
                  <a:pt x="0" y="2803161"/>
                </a:lnTo>
                <a:lnTo>
                  <a:pt x="719528" y="279566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DF22D459-C564-1842-A688-43691B3843C1}"/>
              </a:ext>
            </a:extLst>
          </p:cNvPr>
          <p:cNvCxnSpPr>
            <a:cxnSpLocks/>
          </p:cNvCxnSpPr>
          <p:nvPr/>
        </p:nvCxnSpPr>
        <p:spPr>
          <a:xfrm>
            <a:off x="867901" y="4582202"/>
            <a:ext cx="0" cy="136768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64C93D37-7256-EF46-B054-1843F9E7F06A}"/>
              </a:ext>
            </a:extLst>
          </p:cNvPr>
          <p:cNvCxnSpPr>
            <a:cxnSpLocks/>
          </p:cNvCxnSpPr>
          <p:nvPr/>
        </p:nvCxnSpPr>
        <p:spPr>
          <a:xfrm>
            <a:off x="1873309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B00FF87-558A-6047-B27E-88C623A8596E}"/>
              </a:ext>
            </a:extLst>
          </p:cNvPr>
          <p:cNvCxnSpPr>
            <a:cxnSpLocks/>
          </p:cNvCxnSpPr>
          <p:nvPr/>
        </p:nvCxnSpPr>
        <p:spPr>
          <a:xfrm>
            <a:off x="3367910" y="3261187"/>
            <a:ext cx="0" cy="1467336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076C7410-D05C-1347-ADA8-EDBCC39CA7E7}"/>
              </a:ext>
            </a:extLst>
          </p:cNvPr>
          <p:cNvCxnSpPr>
            <a:cxnSpLocks/>
          </p:cNvCxnSpPr>
          <p:nvPr/>
        </p:nvCxnSpPr>
        <p:spPr>
          <a:xfrm>
            <a:off x="3868854" y="2533778"/>
            <a:ext cx="0" cy="219474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258D191-548A-4448-888C-3096A5F5CE59}"/>
              </a:ext>
            </a:extLst>
          </p:cNvPr>
          <p:cNvCxnSpPr>
            <a:cxnSpLocks/>
          </p:cNvCxnSpPr>
          <p:nvPr/>
        </p:nvCxnSpPr>
        <p:spPr>
          <a:xfrm>
            <a:off x="5355650" y="2826410"/>
            <a:ext cx="0" cy="19449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60480F7-399E-F647-B0F6-37A77C63F551}"/>
              </a:ext>
            </a:extLst>
          </p:cNvPr>
          <p:cNvCxnSpPr>
            <a:cxnSpLocks/>
          </p:cNvCxnSpPr>
          <p:nvPr/>
        </p:nvCxnSpPr>
        <p:spPr>
          <a:xfrm>
            <a:off x="6363455" y="2972726"/>
            <a:ext cx="0" cy="175579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81DF390B-3874-E544-8E1D-CA3045924C5A}"/>
              </a:ext>
            </a:extLst>
          </p:cNvPr>
          <p:cNvCxnSpPr>
            <a:cxnSpLocks/>
          </p:cNvCxnSpPr>
          <p:nvPr/>
        </p:nvCxnSpPr>
        <p:spPr>
          <a:xfrm>
            <a:off x="6854138" y="1949572"/>
            <a:ext cx="0" cy="282182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6B01BC52-8AF3-F64F-AFC7-489462E812DA}"/>
              </a:ext>
            </a:extLst>
          </p:cNvPr>
          <p:cNvSpPr txBox="1"/>
          <p:nvPr/>
        </p:nvSpPr>
        <p:spPr>
          <a:xfrm>
            <a:off x="431897" y="452990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6ABC47D-BBE0-E540-B325-C6971962358B}"/>
              </a:ext>
            </a:extLst>
          </p:cNvPr>
          <p:cNvSpPr txBox="1"/>
          <p:nvPr/>
        </p:nvSpPr>
        <p:spPr>
          <a:xfrm>
            <a:off x="926782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AE74376-D194-164E-9A45-62F7A67EF9BC}"/>
              </a:ext>
            </a:extLst>
          </p:cNvPr>
          <p:cNvSpPr txBox="1"/>
          <p:nvPr/>
        </p:nvSpPr>
        <p:spPr>
          <a:xfrm>
            <a:off x="1433862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49080964-D64D-F445-B67A-47CE36D3C916}"/>
              </a:ext>
            </a:extLst>
          </p:cNvPr>
          <p:cNvSpPr txBox="1"/>
          <p:nvPr/>
        </p:nvSpPr>
        <p:spPr>
          <a:xfrm>
            <a:off x="1952707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C6DE928-2862-6F4E-BD0F-99268ED5153A}"/>
              </a:ext>
            </a:extLst>
          </p:cNvPr>
          <p:cNvSpPr txBox="1"/>
          <p:nvPr/>
        </p:nvSpPr>
        <p:spPr>
          <a:xfrm>
            <a:off x="2436115" y="39308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317C43F-7209-A24E-A632-03D795359F18}"/>
              </a:ext>
            </a:extLst>
          </p:cNvPr>
          <p:cNvSpPr txBox="1"/>
          <p:nvPr/>
        </p:nvSpPr>
        <p:spPr>
          <a:xfrm>
            <a:off x="2935299" y="320101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73A0991-5F97-1244-BE27-3EBF14550804}"/>
              </a:ext>
            </a:extLst>
          </p:cNvPr>
          <p:cNvSpPr txBox="1"/>
          <p:nvPr/>
        </p:nvSpPr>
        <p:spPr>
          <a:xfrm>
            <a:off x="3435660" y="2476231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DD16FFB-6E68-D847-B2C9-592F42A692DC}"/>
              </a:ext>
            </a:extLst>
          </p:cNvPr>
          <p:cNvSpPr txBox="1"/>
          <p:nvPr/>
        </p:nvSpPr>
        <p:spPr>
          <a:xfrm>
            <a:off x="3935969" y="335018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9FB493F8-D0B7-3A43-9A5A-42F769B9F524}"/>
              </a:ext>
            </a:extLst>
          </p:cNvPr>
          <p:cNvSpPr txBox="1"/>
          <p:nvPr/>
        </p:nvSpPr>
        <p:spPr>
          <a:xfrm>
            <a:off x="4430907" y="42345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C16EF9B6-CE8B-4446-B9DF-209382FBD19D}"/>
              </a:ext>
            </a:extLst>
          </p:cNvPr>
          <p:cNvSpPr txBox="1"/>
          <p:nvPr/>
        </p:nvSpPr>
        <p:spPr>
          <a:xfrm>
            <a:off x="4919405" y="276820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532C4837-D12D-2744-8BA6-EE52281246E9}"/>
              </a:ext>
            </a:extLst>
          </p:cNvPr>
          <p:cNvSpPr txBox="1"/>
          <p:nvPr/>
        </p:nvSpPr>
        <p:spPr>
          <a:xfrm>
            <a:off x="5426716" y="4373257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0B8863F5-6AF0-CE4B-908F-9289FF744F4E}"/>
              </a:ext>
            </a:extLst>
          </p:cNvPr>
          <p:cNvSpPr txBox="1"/>
          <p:nvPr/>
        </p:nvSpPr>
        <p:spPr>
          <a:xfrm>
            <a:off x="5933937" y="2907812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F5F84C69-6AED-F34B-8741-1F44F0ECEF22}"/>
              </a:ext>
            </a:extLst>
          </p:cNvPr>
          <p:cNvSpPr txBox="1"/>
          <p:nvPr/>
        </p:nvSpPr>
        <p:spPr>
          <a:xfrm>
            <a:off x="6428016" y="188247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9A9D13A6-E741-F044-9FCF-F545E257F6C6}"/>
              </a:ext>
            </a:extLst>
          </p:cNvPr>
          <p:cNvSpPr txBox="1"/>
          <p:nvPr/>
        </p:nvSpPr>
        <p:spPr>
          <a:xfrm>
            <a:off x="6910300" y="407438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4428C579-C093-9048-A3A0-61F91454D0C6}"/>
              </a:ext>
            </a:extLst>
          </p:cNvPr>
          <p:cNvCxnSpPr/>
          <p:nvPr/>
        </p:nvCxnSpPr>
        <p:spPr>
          <a:xfrm>
            <a:off x="822992" y="4771401"/>
            <a:ext cx="696340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A1EF7FF-3801-4073-BFED-35326ABCDA6B}"/>
              </a:ext>
            </a:extLst>
          </p:cNvPr>
          <p:cNvSpPr txBox="1"/>
          <p:nvPr/>
        </p:nvSpPr>
        <p:spPr>
          <a:xfrm>
            <a:off x="722578" y="6354895"/>
            <a:ext cx="280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AH: At Home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OOH: Out of Home</a:t>
            </a:r>
          </a:p>
        </p:txBody>
      </p:sp>
    </p:spTree>
    <p:extLst>
      <p:ext uri="{BB962C8B-B14F-4D97-AF65-F5344CB8AC3E}">
        <p14:creationId xmlns:p14="http://schemas.microsoft.com/office/powerpoint/2010/main" val="125903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A2FB7D8-3986-6149-9A86-A14EA0C7C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3"/>
          <a:stretch/>
        </p:blipFill>
        <p:spPr>
          <a:xfrm>
            <a:off x="6703950" y="3597519"/>
            <a:ext cx="1924880" cy="1897125"/>
          </a:xfrm>
          <a:prstGeom prst="rect">
            <a:avLst/>
          </a:prstGeom>
        </p:spPr>
      </p:pic>
      <p:pic>
        <p:nvPicPr>
          <p:cNvPr id="33" name="Picture 32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51385E81-A0CD-7E42-ACCF-4A6F40FF1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1066" r="25039" b="-1"/>
          <a:stretch/>
        </p:blipFill>
        <p:spPr>
          <a:xfrm>
            <a:off x="1952955" y="1522578"/>
            <a:ext cx="1418256" cy="2162412"/>
          </a:xfrm>
          <a:prstGeom prst="rect">
            <a:avLst/>
          </a:prstGeom>
        </p:spPr>
      </p:pic>
      <p:pic>
        <p:nvPicPr>
          <p:cNvPr id="34" name="Picture 33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544BE059-EDF4-FD44-8130-552D33C47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 r="36281" b="13603"/>
          <a:stretch/>
        </p:blipFill>
        <p:spPr>
          <a:xfrm>
            <a:off x="7171161" y="2218429"/>
            <a:ext cx="1457668" cy="1466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09C41-C7FA-41BF-AD98-83685D0891C6}"/>
              </a:ext>
            </a:extLst>
          </p:cNvPr>
          <p:cNvSpPr txBox="1"/>
          <p:nvPr/>
        </p:nvSpPr>
        <p:spPr>
          <a:xfrm>
            <a:off x="826626" y="676757"/>
            <a:ext cx="1027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STAYING HYDRATED AT WORK IS VITAL TO OUR WELLBEING AND OUR ABILITY TO PERFORM TASKS SAFELY AND EFFICIENTLY. ITS ESSENTIAL TO OFFER A BALANCED RANGE OF DRINKS IN THE RIGHT OPTIONS TO MEET EMPLOYEE NEEDS</a:t>
            </a:r>
          </a:p>
          <a:p>
            <a:endParaRPr lang="en-US" dirty="0">
              <a:solidFill>
                <a:srgbClr val="A53228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DDA9F-DEC5-344D-BD0E-9787C0379D92}"/>
              </a:ext>
            </a:extLst>
          </p:cNvPr>
          <p:cNvSpPr/>
          <p:nvPr/>
        </p:nvSpPr>
        <p:spPr>
          <a:xfrm>
            <a:off x="929390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788BA-B665-514E-BA34-AE1EC299A4FF}"/>
              </a:ext>
            </a:extLst>
          </p:cNvPr>
          <p:cNvSpPr/>
          <p:nvPr/>
        </p:nvSpPr>
        <p:spPr>
          <a:xfrm>
            <a:off x="3558199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381718-B226-6E40-A0C0-75F8E703CD2D}"/>
              </a:ext>
            </a:extLst>
          </p:cNvPr>
          <p:cNvSpPr/>
          <p:nvPr/>
        </p:nvSpPr>
        <p:spPr>
          <a:xfrm>
            <a:off x="618700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2A98-1AF7-4B47-9F93-0F23381D4EB1}"/>
              </a:ext>
            </a:extLst>
          </p:cNvPr>
          <p:cNvSpPr/>
          <p:nvPr/>
        </p:nvSpPr>
        <p:spPr>
          <a:xfrm>
            <a:off x="881581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0B6564-32C7-FA48-9D9C-A04F6152C07E}"/>
              </a:ext>
            </a:extLst>
          </p:cNvPr>
          <p:cNvSpPr/>
          <p:nvPr/>
        </p:nvSpPr>
        <p:spPr>
          <a:xfrm>
            <a:off x="929391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4557FD-F23F-6B40-92C4-796A1995F021}"/>
              </a:ext>
            </a:extLst>
          </p:cNvPr>
          <p:cNvSpPr/>
          <p:nvPr/>
        </p:nvSpPr>
        <p:spPr>
          <a:xfrm>
            <a:off x="6182522" y="3869023"/>
            <a:ext cx="2446307" cy="1625621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C5E242-C4ED-6046-9BAB-C15365E170F4}"/>
              </a:ext>
            </a:extLst>
          </p:cNvPr>
          <p:cNvSpPr/>
          <p:nvPr/>
        </p:nvSpPr>
        <p:spPr>
          <a:xfrm>
            <a:off x="881581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3C3A7D-AEE0-F74D-B26A-0E3AC616BF8A}"/>
              </a:ext>
            </a:extLst>
          </p:cNvPr>
          <p:cNvSpPr/>
          <p:nvPr/>
        </p:nvSpPr>
        <p:spPr>
          <a:xfrm>
            <a:off x="356268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CB63B9-35E3-4647-BB39-D1BA20D9C9E0}"/>
              </a:ext>
            </a:extLst>
          </p:cNvPr>
          <p:cNvSpPr/>
          <p:nvPr/>
        </p:nvSpPr>
        <p:spPr>
          <a:xfrm>
            <a:off x="929390" y="2044176"/>
            <a:ext cx="2442954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</a:t>
            </a:r>
            <a:endParaRPr lang="en-US" sz="16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</a:t>
            </a: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to be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properly hydrated</a:t>
            </a:r>
            <a:endParaRPr 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107A80-9323-1C43-B8C0-35B650076CA1}"/>
              </a:ext>
            </a:extLst>
          </p:cNvPr>
          <p:cNvSpPr/>
          <p:nvPr/>
        </p:nvSpPr>
        <p:spPr>
          <a:xfrm>
            <a:off x="3558198" y="2044176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70%</a:t>
            </a: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of consumers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feel it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is very important to stay hydrated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during the day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at the workplace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3A500B-3823-4444-BB64-245F3A2BE08E}"/>
              </a:ext>
            </a:extLst>
          </p:cNvPr>
          <p:cNvSpPr/>
          <p:nvPr/>
        </p:nvSpPr>
        <p:spPr>
          <a:xfrm>
            <a:off x="6198432" y="2044176"/>
            <a:ext cx="2430397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‘At work drinkers’ are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category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CDE82F-4D6E-AA48-91A0-1DDE8081F788}"/>
              </a:ext>
            </a:extLst>
          </p:cNvPr>
          <p:cNvSpPr/>
          <p:nvPr/>
        </p:nvSpPr>
        <p:spPr>
          <a:xfrm>
            <a:off x="8815816" y="2044176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n-US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employees are currently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satisfied 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their beverage offer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Work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04F2A1-7B8C-1B43-BB8C-136FB72E1C2D}"/>
              </a:ext>
            </a:extLst>
          </p:cNvPr>
          <p:cNvSpPr/>
          <p:nvPr/>
        </p:nvSpPr>
        <p:spPr>
          <a:xfrm>
            <a:off x="929391" y="3869023"/>
            <a:ext cx="2442953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water is the only option available,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get bored and not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enough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25BC9E-9CE6-C24F-879C-DE3C11A4B375}"/>
              </a:ext>
            </a:extLst>
          </p:cNvPr>
          <p:cNvSpPr/>
          <p:nvPr/>
        </p:nvSpPr>
        <p:spPr>
          <a:xfrm>
            <a:off x="6182519" y="3869022"/>
            <a:ext cx="2446310" cy="162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drinks at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consumption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sites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2F88CF-36CE-A54E-9FDF-52FB57823ADD}"/>
              </a:ext>
            </a:extLst>
          </p:cNvPr>
          <p:cNvSpPr/>
          <p:nvPr/>
        </p:nvSpPr>
        <p:spPr>
          <a:xfrm>
            <a:off x="8815816" y="3869023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Consumers stress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the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importance of </a:t>
            </a:r>
          </a:p>
          <a:p>
            <a:pPr marL="17780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health-conscious,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natural, sugar-free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organic drinks</a:t>
            </a:r>
            <a: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b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that are rich in vitamins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energy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5F579D-6050-5740-85CF-D3C23721814C}"/>
              </a:ext>
            </a:extLst>
          </p:cNvPr>
          <p:cNvSpPr/>
          <p:nvPr/>
        </p:nvSpPr>
        <p:spPr>
          <a:xfrm>
            <a:off x="3558198" y="3869023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drive satisfaction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consumption </a:t>
            </a:r>
          </a:p>
        </p:txBody>
      </p:sp>
    </p:spTree>
    <p:extLst>
      <p:ext uri="{BB962C8B-B14F-4D97-AF65-F5344CB8AC3E}">
        <p14:creationId xmlns:p14="http://schemas.microsoft.com/office/powerpoint/2010/main" val="242815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1970B-4678-EF41-A755-1A025998A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8" t="16817" r="49078" b="40939"/>
          <a:stretch/>
        </p:blipFill>
        <p:spPr>
          <a:xfrm>
            <a:off x="1313948" y="3031137"/>
            <a:ext cx="4297789" cy="2230489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5DCCE135-B647-6043-B391-E5499FAE1AF3}"/>
              </a:ext>
            </a:extLst>
          </p:cNvPr>
          <p:cNvSpPr/>
          <p:nvPr/>
        </p:nvSpPr>
        <p:spPr>
          <a:xfrm>
            <a:off x="1087395" y="2872653"/>
            <a:ext cx="601362" cy="667265"/>
          </a:xfrm>
          <a:custGeom>
            <a:avLst/>
            <a:gdLst>
              <a:gd name="connsiteX0" fmla="*/ 49427 w 601362"/>
              <a:gd name="connsiteY0" fmla="*/ 667265 h 667265"/>
              <a:gd name="connsiteX1" fmla="*/ 601362 w 601362"/>
              <a:gd name="connsiteY1" fmla="*/ 90617 h 667265"/>
              <a:gd name="connsiteX2" fmla="*/ 280086 w 601362"/>
              <a:gd name="connsiteY2" fmla="*/ 0 h 667265"/>
              <a:gd name="connsiteX3" fmla="*/ 49427 w 601362"/>
              <a:gd name="connsiteY3" fmla="*/ 16476 h 667265"/>
              <a:gd name="connsiteX4" fmla="*/ 0 w 601362"/>
              <a:gd name="connsiteY4" fmla="*/ 345990 h 667265"/>
              <a:gd name="connsiteX5" fmla="*/ 49427 w 601362"/>
              <a:gd name="connsiteY5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362" h="667265">
                <a:moveTo>
                  <a:pt x="49427" y="667265"/>
                </a:moveTo>
                <a:lnTo>
                  <a:pt x="601362" y="90617"/>
                </a:lnTo>
                <a:lnTo>
                  <a:pt x="280086" y="0"/>
                </a:lnTo>
                <a:lnTo>
                  <a:pt x="49427" y="16476"/>
                </a:lnTo>
                <a:lnTo>
                  <a:pt x="0" y="345990"/>
                </a:lnTo>
                <a:lnTo>
                  <a:pt x="49427" y="6672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102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CONSUMERS OFTEN HAVE VERY DIFFERENT NEEDS FROM BEVERAGES ACROSS ‘AT WORK’ SUB‑OCCASIONS AND IT IS IMPORTANT TO OFFER A BROAD RANGE OF CATEGORIES AND PACKS TO FULLY SATISFY THEIR NEEDS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DC4BE4-583F-F844-80D9-37C7FAAEF7F6}"/>
              </a:ext>
            </a:extLst>
          </p:cNvPr>
          <p:cNvSpPr/>
          <p:nvPr/>
        </p:nvSpPr>
        <p:spPr>
          <a:xfrm>
            <a:off x="929389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2A26A7-E85E-5041-BB6E-0C07DBFBBA32}"/>
              </a:ext>
            </a:extLst>
          </p:cNvPr>
          <p:cNvSpPr/>
          <p:nvPr/>
        </p:nvSpPr>
        <p:spPr>
          <a:xfrm>
            <a:off x="6208442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30093C-4E4E-494A-AF65-62FE1B067354}"/>
              </a:ext>
            </a:extLst>
          </p:cNvPr>
          <p:cNvCxnSpPr>
            <a:cxnSpLocks/>
          </p:cNvCxnSpPr>
          <p:nvPr/>
        </p:nvCxnSpPr>
        <p:spPr>
          <a:xfrm>
            <a:off x="6098181" y="2044175"/>
            <a:ext cx="0" cy="3862355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452B817-CED8-244D-89AF-D4C5B2DB208F}"/>
              </a:ext>
            </a:extLst>
          </p:cNvPr>
          <p:cNvSpPr/>
          <p:nvPr/>
        </p:nvSpPr>
        <p:spPr>
          <a:xfrm>
            <a:off x="942537" y="2019461"/>
            <a:ext cx="4370868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‘while working’ &amp; ‘while taking a break’ that account for 89% of consumption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463DD1-06F6-264D-9EB4-F5F336A7FB99}"/>
              </a:ext>
            </a:extLst>
          </p:cNvPr>
          <p:cNvSpPr/>
          <p:nvPr/>
        </p:nvSpPr>
        <p:spPr>
          <a:xfrm>
            <a:off x="6208442" y="2019461"/>
            <a:ext cx="4080617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choice of beverages and the more they are easily available, then the higher the consumption</a:t>
            </a:r>
          </a:p>
        </p:txBody>
      </p:sp>
      <p:sp>
        <p:nvSpPr>
          <p:cNvPr id="40" name="Pentagon 6">
            <a:extLst>
              <a:ext uri="{FF2B5EF4-FFF2-40B4-BE49-F238E27FC236}">
                <a16:creationId xmlns:a16="http://schemas.microsoft.com/office/drawing/2014/main" id="{C209B7DB-D889-5449-955B-76C78D5929F4}"/>
              </a:ext>
            </a:extLst>
          </p:cNvPr>
          <p:cNvSpPr/>
          <p:nvPr/>
        </p:nvSpPr>
        <p:spPr>
          <a:xfrm>
            <a:off x="929389" y="2610826"/>
            <a:ext cx="5050329" cy="373760"/>
          </a:xfrm>
          <a:prstGeom prst="homePlate">
            <a:avLst/>
          </a:prstGeom>
          <a:gradFill flip="none" rotWithShape="1">
            <a:gsLst>
              <a:gs pos="0">
                <a:srgbClr val="A53228">
                  <a:tint val="66000"/>
                  <a:satMod val="160000"/>
                </a:srgbClr>
              </a:gs>
              <a:gs pos="50000">
                <a:srgbClr val="A53228">
                  <a:tint val="44500"/>
                  <a:satMod val="160000"/>
                </a:srgbClr>
              </a:gs>
              <a:gs pos="100000">
                <a:srgbClr val="A53228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6F9A0-2C44-5D46-80D0-1C732D9EB6C0}"/>
              </a:ext>
            </a:extLst>
          </p:cNvPr>
          <p:cNvSpPr txBox="1"/>
          <p:nvPr/>
        </p:nvSpPr>
        <p:spPr>
          <a:xfrm>
            <a:off x="942538" y="2630451"/>
            <a:ext cx="5037180" cy="381061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DRINKING MOMENT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C5B48-A955-AF4A-B608-25ABAB93D835}"/>
              </a:ext>
            </a:extLst>
          </p:cNvPr>
          <p:cNvSpPr txBox="1"/>
          <p:nvPr/>
        </p:nvSpPr>
        <p:spPr>
          <a:xfrm>
            <a:off x="1313949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8808-2F54-AB44-8FE7-C5862004302E}"/>
              </a:ext>
            </a:extLst>
          </p:cNvPr>
          <p:cNvSpPr txBox="1"/>
          <p:nvPr/>
        </p:nvSpPr>
        <p:spPr>
          <a:xfrm>
            <a:off x="2888960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 TAKING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BREAK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641F4C-7BF4-B74C-8ED2-A5306E7CE5DB}"/>
              </a:ext>
            </a:extLst>
          </p:cNvPr>
          <p:cNvSpPr txBox="1"/>
          <p:nvPr/>
        </p:nvSpPr>
        <p:spPr>
          <a:xfrm>
            <a:off x="4422933" y="5288227"/>
            <a:ext cx="1164090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556F4F-1EA5-024D-9A02-1B22DA9FD0F4}"/>
              </a:ext>
            </a:extLst>
          </p:cNvPr>
          <p:cNvSpPr txBox="1"/>
          <p:nvPr/>
        </p:nvSpPr>
        <p:spPr>
          <a:xfrm>
            <a:off x="1693762" y="5646645"/>
            <a:ext cx="944718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3AF6AE-71D3-284E-922F-7038179CE2F9}"/>
              </a:ext>
            </a:extLst>
          </p:cNvPr>
          <p:cNvSpPr txBox="1"/>
          <p:nvPr/>
        </p:nvSpPr>
        <p:spPr>
          <a:xfrm>
            <a:off x="3303266" y="5646645"/>
            <a:ext cx="875732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8946B3-1E4F-0143-8CCB-ACD882CF6069}"/>
              </a:ext>
            </a:extLst>
          </p:cNvPr>
          <p:cNvSpPr txBox="1"/>
          <p:nvPr/>
        </p:nvSpPr>
        <p:spPr>
          <a:xfrm>
            <a:off x="4576891" y="5646645"/>
            <a:ext cx="856173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97E386-6261-E84D-9CC2-0F1706B7B205}"/>
              </a:ext>
            </a:extLst>
          </p:cNvPr>
          <p:cNvGrpSpPr/>
          <p:nvPr/>
        </p:nvGrpSpPr>
        <p:grpSpPr>
          <a:xfrm>
            <a:off x="6276854" y="2610826"/>
            <a:ext cx="1010618" cy="1080000"/>
            <a:chOff x="6762242" y="2566797"/>
            <a:chExt cx="1338773" cy="133877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391DFB-B1BF-3C4E-B461-7BFC3A0FBE91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27BD99-6874-6D41-AB70-F62C34DD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CB1331-3934-FA4D-873D-D2335DF6304B}"/>
              </a:ext>
            </a:extLst>
          </p:cNvPr>
          <p:cNvGrpSpPr/>
          <p:nvPr/>
        </p:nvGrpSpPr>
        <p:grpSpPr>
          <a:xfrm>
            <a:off x="6276854" y="3710509"/>
            <a:ext cx="1010618" cy="1080000"/>
            <a:chOff x="6276854" y="3905346"/>
            <a:chExt cx="1010618" cy="108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7C8D34-747B-EF40-BDBC-6EFDF745B38F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320D27B-E966-0949-A2F2-DEF29715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5F883A-ABCE-E543-98DA-BD007185394C}"/>
              </a:ext>
            </a:extLst>
          </p:cNvPr>
          <p:cNvGrpSpPr/>
          <p:nvPr/>
        </p:nvGrpSpPr>
        <p:grpSpPr>
          <a:xfrm>
            <a:off x="6276854" y="4810193"/>
            <a:ext cx="1010618" cy="1080000"/>
            <a:chOff x="6276854" y="5173973"/>
            <a:chExt cx="1010618" cy="1080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2E1AB0-B92C-824F-8E7E-A4D9C082020F}"/>
                </a:ext>
              </a:extLst>
            </p:cNvPr>
            <p:cNvSpPr/>
            <p:nvPr/>
          </p:nvSpPr>
          <p:spPr>
            <a:xfrm>
              <a:off x="6276854" y="5173973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AC4394-013E-C04B-85C4-59F76A5D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1140">
              <a:off x="6394288" y="5284167"/>
              <a:ext cx="892562" cy="892562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CAE23B2-ED53-8F48-A23E-4A8ECF3BCCD0}"/>
              </a:ext>
            </a:extLst>
          </p:cNvPr>
          <p:cNvSpPr txBox="1"/>
          <p:nvPr/>
        </p:nvSpPr>
        <p:spPr>
          <a:xfrm>
            <a:off x="7334497" y="3938401"/>
            <a:ext cx="13153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21.7%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A26400-30BD-1C4E-A692-E35985C039A3}"/>
              </a:ext>
            </a:extLst>
          </p:cNvPr>
          <p:cNvSpPr txBox="1"/>
          <p:nvPr/>
        </p:nvSpPr>
        <p:spPr>
          <a:xfrm>
            <a:off x="7334497" y="2843295"/>
            <a:ext cx="13387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43.6%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F2B06E-2CEB-DF41-892A-13CF3A62CC5C}"/>
              </a:ext>
            </a:extLst>
          </p:cNvPr>
          <p:cNvSpPr txBox="1"/>
          <p:nvPr/>
        </p:nvSpPr>
        <p:spPr>
          <a:xfrm>
            <a:off x="7334497" y="5065968"/>
            <a:ext cx="13170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9B456-8C1C-4DB3-85FF-A49793B35B3A}"/>
              </a:ext>
            </a:extLst>
          </p:cNvPr>
          <p:cNvSpPr txBox="1"/>
          <p:nvPr/>
        </p:nvSpPr>
        <p:spPr>
          <a:xfrm>
            <a:off x="9554761" y="3748569"/>
            <a:ext cx="249569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Juices</a:t>
            </a:r>
            <a:endParaRPr lang="en-US" b="1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Based Dairies</a:t>
            </a: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1600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EA6641-C06F-4B74-82BD-DC698AF4DDCC}"/>
              </a:ext>
            </a:extLst>
          </p:cNvPr>
          <p:cNvSpPr txBox="1"/>
          <p:nvPr/>
        </p:nvSpPr>
        <p:spPr>
          <a:xfrm>
            <a:off x="9327807" y="3489626"/>
            <a:ext cx="2495698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</p:txBody>
      </p:sp>
      <p:sp>
        <p:nvSpPr>
          <p:cNvPr id="56" name="Teardrop 55">
            <a:extLst>
              <a:ext uri="{FF2B5EF4-FFF2-40B4-BE49-F238E27FC236}">
                <a16:creationId xmlns:a16="http://schemas.microsoft.com/office/drawing/2014/main" id="{B079AA6D-A113-4775-B89E-2029EF407EAE}"/>
              </a:ext>
            </a:extLst>
          </p:cNvPr>
          <p:cNvSpPr/>
          <p:nvPr/>
        </p:nvSpPr>
        <p:spPr>
          <a:xfrm rot="13554229" flipV="1">
            <a:off x="9427885" y="3856868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4F1657CA-E739-4F59-9F96-42F218AC6A51}"/>
              </a:ext>
            </a:extLst>
          </p:cNvPr>
          <p:cNvSpPr/>
          <p:nvPr/>
        </p:nvSpPr>
        <p:spPr>
          <a:xfrm rot="13554229" flipV="1">
            <a:off x="9427884" y="4076989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>
            <a:extLst>
              <a:ext uri="{FF2B5EF4-FFF2-40B4-BE49-F238E27FC236}">
                <a16:creationId xmlns:a16="http://schemas.microsoft.com/office/drawing/2014/main" id="{35BD96E8-A1D6-45AF-A7DC-7CA492594A34}"/>
              </a:ext>
            </a:extLst>
          </p:cNvPr>
          <p:cNvSpPr/>
          <p:nvPr/>
        </p:nvSpPr>
        <p:spPr>
          <a:xfrm rot="13554229" flipV="1">
            <a:off x="9427884" y="429711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ardrop 69">
            <a:extLst>
              <a:ext uri="{FF2B5EF4-FFF2-40B4-BE49-F238E27FC236}">
                <a16:creationId xmlns:a16="http://schemas.microsoft.com/office/drawing/2014/main" id="{A63CC324-93E7-4163-8052-83633FD7F1CD}"/>
              </a:ext>
            </a:extLst>
          </p:cNvPr>
          <p:cNvSpPr/>
          <p:nvPr/>
        </p:nvSpPr>
        <p:spPr>
          <a:xfrm rot="13554229" flipV="1">
            <a:off x="9427883" y="451723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ardrop 70">
            <a:extLst>
              <a:ext uri="{FF2B5EF4-FFF2-40B4-BE49-F238E27FC236}">
                <a16:creationId xmlns:a16="http://schemas.microsoft.com/office/drawing/2014/main" id="{A4AE6D88-B770-4107-B134-079E0DF8B9E3}"/>
              </a:ext>
            </a:extLst>
          </p:cNvPr>
          <p:cNvSpPr/>
          <p:nvPr/>
        </p:nvSpPr>
        <p:spPr>
          <a:xfrm rot="13554229" flipV="1">
            <a:off x="9427882" y="4741814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71055A-E318-4022-8A04-B9539807E990}"/>
              </a:ext>
            </a:extLst>
          </p:cNvPr>
          <p:cNvGrpSpPr/>
          <p:nvPr/>
        </p:nvGrpSpPr>
        <p:grpSpPr>
          <a:xfrm>
            <a:off x="1623874" y="5784263"/>
            <a:ext cx="2617489" cy="364934"/>
            <a:chOff x="1647170" y="5784263"/>
            <a:chExt cx="2617489" cy="364934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B9D9B6C-2AD5-4251-B7B1-FDB8E5CC5D6F}"/>
                </a:ext>
              </a:extLst>
            </p:cNvPr>
            <p:cNvCxnSpPr>
              <a:cxnSpLocks/>
            </p:cNvCxnSpPr>
            <p:nvPr/>
          </p:nvCxnSpPr>
          <p:spPr>
            <a:xfrm>
              <a:off x="1693762" y="6137094"/>
              <a:ext cx="2520000" cy="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708AE01-6512-4168-8E9A-1CBE12B0CB34}"/>
                </a:ext>
              </a:extLst>
            </p:cNvPr>
            <p:cNvCxnSpPr>
              <a:cxnSpLocks/>
            </p:cNvCxnSpPr>
            <p:nvPr/>
          </p:nvCxnSpPr>
          <p:spPr>
            <a:xfrm>
              <a:off x="1647170" y="5789197"/>
              <a:ext cx="0" cy="36000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A6DEC2-A272-4CDE-B6CD-1C655641C233}"/>
                </a:ext>
              </a:extLst>
            </p:cNvPr>
            <p:cNvCxnSpPr>
              <a:cxnSpLocks/>
            </p:cNvCxnSpPr>
            <p:nvPr/>
          </p:nvCxnSpPr>
          <p:spPr>
            <a:xfrm>
              <a:off x="4264659" y="5784263"/>
              <a:ext cx="0" cy="360000"/>
            </a:xfrm>
            <a:prstGeom prst="line">
              <a:avLst/>
            </a:prstGeom>
            <a:ln w="28575" cap="rnd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9C015A8-6DB3-4563-959F-545D49F6944D}"/>
              </a:ext>
            </a:extLst>
          </p:cNvPr>
          <p:cNvSpPr txBox="1"/>
          <p:nvPr/>
        </p:nvSpPr>
        <p:spPr>
          <a:xfrm>
            <a:off x="2234103" y="6247939"/>
            <a:ext cx="1309713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56538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C49F9-0164-44B7-B5EF-B4799FAA878F}"/>
              </a:ext>
            </a:extLst>
          </p:cNvPr>
          <p:cNvSpPr txBox="1"/>
          <p:nvPr/>
        </p:nvSpPr>
        <p:spPr>
          <a:xfrm>
            <a:off x="826626" y="676757"/>
            <a:ext cx="1045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ALTHOUGH PEOPLE DO DRINK WHEN AT WORK, ONLY 1 OUT OF 5 BEVERAGES ARE BOUGHT ON PREMISE, AS EMPLOYEES ARE NOT HAPPY WITH THE BEVERAGE CHOICE </a:t>
            </a:r>
            <a:b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 THE WORKPLACE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E5374-AE5B-8247-AFF3-1D34733AEDA2}"/>
              </a:ext>
            </a:extLst>
          </p:cNvPr>
          <p:cNvGrpSpPr/>
          <p:nvPr/>
        </p:nvGrpSpPr>
        <p:grpSpPr>
          <a:xfrm>
            <a:off x="3413069" y="2053904"/>
            <a:ext cx="5355372" cy="2677686"/>
            <a:chOff x="3131912" y="2053904"/>
            <a:chExt cx="5355372" cy="26776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05F87C-128C-4035-9029-530DAD737E61}"/>
                </a:ext>
              </a:extLst>
            </p:cNvPr>
            <p:cNvGrpSpPr/>
            <p:nvPr/>
          </p:nvGrpSpPr>
          <p:grpSpPr>
            <a:xfrm>
              <a:off x="3131912" y="2053904"/>
              <a:ext cx="2677686" cy="2677686"/>
              <a:chOff x="1131683" y="1384311"/>
              <a:chExt cx="4871900" cy="4871900"/>
            </a:xfrm>
            <a:solidFill>
              <a:srgbClr val="C7868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C65B264-CE72-48A5-B63B-D8141DF65180}"/>
                  </a:ext>
                </a:extLst>
              </p:cNvPr>
              <p:cNvSpPr/>
              <p:nvPr/>
            </p:nvSpPr>
            <p:spPr>
              <a:xfrm>
                <a:off x="1267359" y="1519109"/>
                <a:ext cx="4602304" cy="46023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4EE9731-9A81-49AE-A603-503B6AFE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1683" y="1384311"/>
                <a:ext cx="4871900" cy="4871900"/>
              </a:xfrm>
              <a:prstGeom prst="ellipse">
                <a:avLst/>
              </a:prstGeom>
              <a:grpFill/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42675B-FC17-477C-8DC7-9B2A07ADFE9A}"/>
                </a:ext>
              </a:extLst>
            </p:cNvPr>
            <p:cNvGrpSpPr/>
            <p:nvPr/>
          </p:nvGrpSpPr>
          <p:grpSpPr>
            <a:xfrm>
              <a:off x="5809598" y="2053904"/>
              <a:ext cx="2677686" cy="2677686"/>
              <a:chOff x="6188418" y="1384311"/>
              <a:chExt cx="4871900" cy="4871900"/>
            </a:xfrm>
            <a:solidFill>
              <a:srgbClr val="C92626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F3BFAD9-0A4E-40D0-9981-1BDB7E8EFFA1}"/>
                  </a:ext>
                </a:extLst>
              </p:cNvPr>
              <p:cNvSpPr/>
              <p:nvPr/>
            </p:nvSpPr>
            <p:spPr>
              <a:xfrm>
                <a:off x="6323216" y="1519109"/>
                <a:ext cx="4602303" cy="46023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E0CF12-ED6C-4632-A11E-9419A92849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418" y="1384311"/>
                <a:ext cx="4871900" cy="4871900"/>
              </a:xfrm>
              <a:prstGeom prst="ellipse">
                <a:avLst/>
              </a:prstGeom>
              <a:solidFill>
                <a:srgbClr val="A1362F"/>
              </a:solidFill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ED44AA-F5D2-7141-B6E7-701FB0902AA2}"/>
                </a:ext>
              </a:extLst>
            </p:cNvPr>
            <p:cNvSpPr/>
            <p:nvPr/>
          </p:nvSpPr>
          <p:spPr>
            <a:xfrm>
              <a:off x="3463833" y="2735569"/>
              <a:ext cx="2008415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8A3651-EBA3-D44B-A74A-DF62CEDA3097}"/>
                </a:ext>
              </a:extLst>
            </p:cNvPr>
            <p:cNvSpPr/>
            <p:nvPr/>
          </p:nvSpPr>
          <p:spPr>
            <a:xfrm>
              <a:off x="6134796" y="2538592"/>
              <a:ext cx="201443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8C09DF-5CDD-CD44-8983-D0D1EE8380FF}"/>
                </a:ext>
              </a:extLst>
            </p:cNvPr>
            <p:cNvSpPr/>
            <p:nvPr/>
          </p:nvSpPr>
          <p:spPr>
            <a:xfrm>
              <a:off x="5962582" y="3517926"/>
              <a:ext cx="2371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consumers are not currently satisfied with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beverage choice in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workplace.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0389C2-3F24-B44C-94A5-0E54AE7888BD}"/>
                </a:ext>
              </a:extLst>
            </p:cNvPr>
            <p:cNvSpPr/>
            <p:nvPr/>
          </p:nvSpPr>
          <p:spPr>
            <a:xfrm>
              <a:off x="3284352" y="3517926"/>
              <a:ext cx="23728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Beverages consumed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at work are purchased outside of the workplace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23678-AE0D-7242-BB8B-64248388878C}"/>
              </a:ext>
            </a:extLst>
          </p:cNvPr>
          <p:cNvSpPr/>
          <p:nvPr/>
        </p:nvSpPr>
        <p:spPr>
          <a:xfrm>
            <a:off x="183490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DCFA51-E7E4-5842-B58F-65AFBB694B1E}"/>
              </a:ext>
            </a:extLst>
          </p:cNvPr>
          <p:cNvSpPr/>
          <p:nvPr/>
        </p:nvSpPr>
        <p:spPr>
          <a:xfrm>
            <a:off x="305086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DC7B6D-DAC1-9F4B-897B-C8004044AB85}"/>
              </a:ext>
            </a:extLst>
          </p:cNvPr>
          <p:cNvSpPr/>
          <p:nvPr/>
        </p:nvSpPr>
        <p:spPr>
          <a:xfrm>
            <a:off x="4266819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49D884-E481-1C41-A77A-9F3717D4D26A}"/>
              </a:ext>
            </a:extLst>
          </p:cNvPr>
          <p:cNvSpPr/>
          <p:nvPr/>
        </p:nvSpPr>
        <p:spPr>
          <a:xfrm>
            <a:off x="5482776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EA4DD7-112D-8841-8771-5D7017E95CDD}"/>
              </a:ext>
            </a:extLst>
          </p:cNvPr>
          <p:cNvSpPr/>
          <p:nvPr/>
        </p:nvSpPr>
        <p:spPr>
          <a:xfrm>
            <a:off x="669873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79E24-5D71-1341-B1F3-40C4E3DA3DFA}"/>
              </a:ext>
            </a:extLst>
          </p:cNvPr>
          <p:cNvSpPr/>
          <p:nvPr/>
        </p:nvSpPr>
        <p:spPr>
          <a:xfrm>
            <a:off x="791469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F3FC54-CD38-B246-97CF-CA43D3A8610D}"/>
              </a:ext>
            </a:extLst>
          </p:cNvPr>
          <p:cNvSpPr/>
          <p:nvPr/>
        </p:nvSpPr>
        <p:spPr>
          <a:xfrm>
            <a:off x="9130649" y="5142191"/>
            <a:ext cx="1215957" cy="846306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3DA60A-BCDE-3945-AA64-1D296A15FD4A}"/>
              </a:ext>
            </a:extLst>
          </p:cNvPr>
          <p:cNvSpPr/>
          <p:nvPr/>
        </p:nvSpPr>
        <p:spPr>
          <a:xfrm>
            <a:off x="183490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Beverage Purchase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17E1E6-F370-2446-A019-ABDF92AD6290}"/>
              </a:ext>
            </a:extLst>
          </p:cNvPr>
          <p:cNvSpPr/>
          <p:nvPr/>
        </p:nvSpPr>
        <p:spPr>
          <a:xfrm>
            <a:off x="305086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Country Weight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A431B2-A219-BD48-866A-6E9AB6BDFECC}"/>
              </a:ext>
            </a:extLst>
          </p:cNvPr>
          <p:cNvSpPr/>
          <p:nvPr/>
        </p:nvSpPr>
        <p:spPr>
          <a:xfrm>
            <a:off x="426681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Organised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Trade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6407D0-EFCA-654A-B4E7-9228979E4689}"/>
              </a:ext>
            </a:extLst>
          </p:cNvPr>
          <p:cNvSpPr/>
          <p:nvPr/>
        </p:nvSpPr>
        <p:spPr>
          <a:xfrm>
            <a:off x="5482776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KIOKS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&amp; Petrol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C790FA4-0976-EB4A-9D1B-18145924D94E}"/>
              </a:ext>
            </a:extLst>
          </p:cNvPr>
          <p:cNvSpPr/>
          <p:nvPr/>
        </p:nvSpPr>
        <p:spPr>
          <a:xfrm>
            <a:off x="669873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QSR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(Fast Food)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0EF0CE-D709-C54E-A0BE-FFC9400C8C34}"/>
              </a:ext>
            </a:extLst>
          </p:cNvPr>
          <p:cNvSpPr/>
          <p:nvPr/>
        </p:nvSpPr>
        <p:spPr>
          <a:xfrm>
            <a:off x="791469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2744F4-DFD1-1F4F-8739-04975D435C24}"/>
              </a:ext>
            </a:extLst>
          </p:cNvPr>
          <p:cNvSpPr/>
          <p:nvPr/>
        </p:nvSpPr>
        <p:spPr>
          <a:xfrm>
            <a:off x="913064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E0A163-41D3-614B-AE14-9CC713C98F7F}"/>
              </a:ext>
            </a:extLst>
          </p:cNvPr>
          <p:cNvGrpSpPr/>
          <p:nvPr/>
        </p:nvGrpSpPr>
        <p:grpSpPr>
          <a:xfrm>
            <a:off x="8121671" y="5498637"/>
            <a:ext cx="831922" cy="390036"/>
            <a:chOff x="8121671" y="5520014"/>
            <a:chExt cx="831922" cy="3900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3D74F2D-1E75-4148-ABDB-0218BA26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671" y="5520014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4DB1B0-3918-7543-A796-37A2E0F6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557" y="5520014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2DAEFDD-B42E-2D44-8BFD-F225912B9E45}"/>
              </a:ext>
            </a:extLst>
          </p:cNvPr>
          <p:cNvGrpSpPr/>
          <p:nvPr/>
        </p:nvGrpSpPr>
        <p:grpSpPr>
          <a:xfrm>
            <a:off x="4478121" y="5498637"/>
            <a:ext cx="815792" cy="390036"/>
            <a:chOff x="4448937" y="5510287"/>
            <a:chExt cx="815792" cy="39003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FCCEA5-F608-1848-BABE-D8EF55B9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7" y="5510287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4816AF-CF52-A84B-96EF-BD73D74D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693" y="5510287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735366F-2178-264A-8DE2-44B5BA8EA463}"/>
              </a:ext>
            </a:extLst>
          </p:cNvPr>
          <p:cNvGrpSpPr/>
          <p:nvPr/>
        </p:nvGrpSpPr>
        <p:grpSpPr>
          <a:xfrm>
            <a:off x="9369840" y="5498637"/>
            <a:ext cx="828101" cy="390036"/>
            <a:chOff x="9369840" y="5469453"/>
            <a:chExt cx="828101" cy="39003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EA9E64B-ED33-D143-947D-00147540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40" y="5469453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88C321-EA4C-3144-B91E-BF6A3213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905" y="5469453"/>
              <a:ext cx="390036" cy="390036"/>
            </a:xfrm>
            <a:prstGeom prst="rect">
              <a:avLst/>
            </a:prstGeom>
            <a:effectLst/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C7CBCE6-7281-B943-8ACA-C6C5DBF6F9A7}"/>
              </a:ext>
            </a:extLst>
          </p:cNvPr>
          <p:cNvSpPr/>
          <p:nvPr/>
        </p:nvSpPr>
        <p:spPr>
          <a:xfrm>
            <a:off x="183490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B7A1E8-E448-0F47-B430-6A9807681AB8}"/>
              </a:ext>
            </a:extLst>
          </p:cNvPr>
          <p:cNvSpPr/>
          <p:nvPr/>
        </p:nvSpPr>
        <p:spPr>
          <a:xfrm>
            <a:off x="305086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100.0%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46B3B0-D6EA-CA4B-8C24-0EEE0F99BEEC}"/>
              </a:ext>
            </a:extLst>
          </p:cNvPr>
          <p:cNvSpPr/>
          <p:nvPr/>
        </p:nvSpPr>
        <p:spPr>
          <a:xfrm>
            <a:off x="426681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31.4%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D02B3-FF48-AE4E-ABF8-5B2DB56908A9}"/>
              </a:ext>
            </a:extLst>
          </p:cNvPr>
          <p:cNvSpPr/>
          <p:nvPr/>
        </p:nvSpPr>
        <p:spPr>
          <a:xfrm>
            <a:off x="5482776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9.7%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24A7B1-C143-E343-A62D-4C386D44D732}"/>
              </a:ext>
            </a:extLst>
          </p:cNvPr>
          <p:cNvSpPr/>
          <p:nvPr/>
        </p:nvSpPr>
        <p:spPr>
          <a:xfrm>
            <a:off x="669873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8.8%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EF1777-AE34-AC49-86AC-743D4B71FD65}"/>
              </a:ext>
            </a:extLst>
          </p:cNvPr>
          <p:cNvSpPr/>
          <p:nvPr/>
        </p:nvSpPr>
        <p:spPr>
          <a:xfrm>
            <a:off x="791469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25.4%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2BFD02-18B9-FE40-BD13-06FF65DC623E}"/>
              </a:ext>
            </a:extLst>
          </p:cNvPr>
          <p:cNvSpPr/>
          <p:nvPr/>
        </p:nvSpPr>
        <p:spPr>
          <a:xfrm>
            <a:off x="913064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20.5%</a:t>
            </a:r>
          </a:p>
        </p:txBody>
      </p:sp>
    </p:spTree>
    <p:extLst>
      <p:ext uri="{BB962C8B-B14F-4D97-AF65-F5344CB8AC3E}">
        <p14:creationId xmlns:p14="http://schemas.microsoft.com/office/powerpoint/2010/main" val="361941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F7862-FB5D-4B21-9A90-BF40D7BB3195}"/>
              </a:ext>
            </a:extLst>
          </p:cNvPr>
          <p:cNvSpPr txBox="1"/>
          <p:nvPr/>
        </p:nvSpPr>
        <p:spPr>
          <a:xfrm>
            <a:off x="826627" y="676757"/>
            <a:ext cx="676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BY ADDING ONE MORE DRINK PER WEEK WE HAVE AN OPPORTUNITY TO CAPTURE 30MN€ REVENUE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EA474-1CF7-4A8C-BEA9-E948524670B0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A7D862-DCF0-43A9-8624-5631113889C3}"/>
              </a:ext>
            </a:extLst>
          </p:cNvPr>
          <p:cNvSpPr>
            <a:spLocks noChangeAspect="1"/>
          </p:cNvSpPr>
          <p:nvPr/>
        </p:nvSpPr>
        <p:spPr>
          <a:xfrm>
            <a:off x="4470755" y="1872053"/>
            <a:ext cx="3600000" cy="3600000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E87209-BEC4-4392-8AC1-EAC95688C25E}"/>
              </a:ext>
            </a:extLst>
          </p:cNvPr>
          <p:cNvSpPr>
            <a:spLocks noChangeAspect="1"/>
          </p:cNvSpPr>
          <p:nvPr/>
        </p:nvSpPr>
        <p:spPr>
          <a:xfrm>
            <a:off x="2227039" y="2322054"/>
            <a:ext cx="2700000" cy="2699999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E65B4-2B9F-4AA9-BE22-5505FF5C0B2A}"/>
              </a:ext>
            </a:extLst>
          </p:cNvPr>
          <p:cNvSpPr/>
          <p:nvPr/>
        </p:nvSpPr>
        <p:spPr>
          <a:xfrm>
            <a:off x="4650755" y="2052054"/>
            <a:ext cx="3240000" cy="3240000"/>
          </a:xfrm>
          <a:prstGeom prst="ellips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271169-B6CD-4B92-A4A4-34596FA57DBA}"/>
              </a:ext>
            </a:extLst>
          </p:cNvPr>
          <p:cNvSpPr/>
          <p:nvPr/>
        </p:nvSpPr>
        <p:spPr>
          <a:xfrm>
            <a:off x="2324184" y="2412054"/>
            <a:ext cx="2520000" cy="2520000"/>
          </a:xfrm>
          <a:prstGeom prst="ellipse">
            <a:avLst/>
          </a:prstGeom>
          <a:solidFill>
            <a:srgbClr val="C7868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22C092-8FC8-4705-B15F-0F3826A1F112}"/>
              </a:ext>
            </a:extLst>
          </p:cNvPr>
          <p:cNvSpPr/>
          <p:nvPr/>
        </p:nvSpPr>
        <p:spPr>
          <a:xfrm>
            <a:off x="7697326" y="2592054"/>
            <a:ext cx="2160000" cy="2160000"/>
          </a:xfrm>
          <a:prstGeom prst="ellipse">
            <a:avLst/>
          </a:prstGeom>
          <a:solidFill>
            <a:srgbClr val="ECD7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ABD643-10A7-4FDA-949B-81B8867F2C09}"/>
              </a:ext>
            </a:extLst>
          </p:cNvPr>
          <p:cNvSpPr>
            <a:spLocks noChangeAspect="1"/>
          </p:cNvSpPr>
          <p:nvPr/>
        </p:nvSpPr>
        <p:spPr>
          <a:xfrm>
            <a:off x="7631871" y="2526600"/>
            <a:ext cx="2290910" cy="2290907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902D6F-F872-804F-816D-509F7709B32B}"/>
              </a:ext>
            </a:extLst>
          </p:cNvPr>
          <p:cNvSpPr txBox="1"/>
          <p:nvPr/>
        </p:nvSpPr>
        <p:spPr>
          <a:xfrm>
            <a:off x="4650755" y="3143601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€30 MN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9C405-3AA4-6F4C-95F0-A2D57700BD82}"/>
              </a:ext>
            </a:extLst>
          </p:cNvPr>
          <p:cNvSpPr txBox="1"/>
          <p:nvPr/>
        </p:nvSpPr>
        <p:spPr>
          <a:xfrm>
            <a:off x="2324183" y="3221964"/>
            <a:ext cx="2520001" cy="651905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</a:t>
            </a: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99ADF-65DF-7E41-936B-F5A8722A2B0C}"/>
              </a:ext>
            </a:extLst>
          </p:cNvPr>
          <p:cNvSpPr txBox="1"/>
          <p:nvPr/>
        </p:nvSpPr>
        <p:spPr>
          <a:xfrm>
            <a:off x="7697326" y="3283520"/>
            <a:ext cx="2160000" cy="590349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24.4%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CB6D72-4B92-8344-9E71-535EE3997525}"/>
              </a:ext>
            </a:extLst>
          </p:cNvPr>
          <p:cNvSpPr txBox="1"/>
          <p:nvPr/>
        </p:nvSpPr>
        <p:spPr>
          <a:xfrm>
            <a:off x="5253774" y="4107971"/>
            <a:ext cx="2118539" cy="28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Size of prize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12E4E0-EC3C-CE49-9055-E329EE42716A}"/>
              </a:ext>
            </a:extLst>
          </p:cNvPr>
          <p:cNvSpPr txBox="1"/>
          <p:nvPr/>
        </p:nvSpPr>
        <p:spPr>
          <a:xfrm>
            <a:off x="2354219" y="3976341"/>
            <a:ext cx="234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of DM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B61F3-23E6-AF49-B26F-186C2BED6BB7}"/>
              </a:ext>
            </a:extLst>
          </p:cNvPr>
          <p:cNvSpPr txBox="1"/>
          <p:nvPr/>
        </p:nvSpPr>
        <p:spPr>
          <a:xfrm>
            <a:off x="7475719" y="3976341"/>
            <a:ext cx="26026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TCCC category </a:t>
            </a:r>
            <a:b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B1A393-97ED-1442-AB01-A0C509FF63BB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CBL, IE,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Unmet Beverage Needs At Work</a:t>
            </a:r>
            <a:r>
              <a:rPr lang="en-GB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D24CCB-F5BE-4300-9801-5182F7416D91}"/>
              </a:ext>
            </a:extLst>
          </p:cNvPr>
          <p:cNvSpPr txBox="1"/>
          <p:nvPr/>
        </p:nvSpPr>
        <p:spPr>
          <a:xfrm>
            <a:off x="7523309" y="1511788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FOR SWISS MARKET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9DF7A-BFC3-4771-8A27-72682945868E}"/>
              </a:ext>
            </a:extLst>
          </p:cNvPr>
          <p:cNvSpPr txBox="1"/>
          <p:nvPr/>
        </p:nvSpPr>
        <p:spPr>
          <a:xfrm>
            <a:off x="8816080" y="1822285"/>
            <a:ext cx="277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SIZE OF THE AT WORK OCCASION &amp; SIZE OF THE PRIZE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BCFB2B-4126-4485-A554-D30EE0C7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8" r="16688"/>
          <a:stretch/>
        </p:blipFill>
        <p:spPr>
          <a:xfrm>
            <a:off x="11593331" y="1508337"/>
            <a:ext cx="345456" cy="345456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8D4CD4-B74F-4C2A-99FE-DA90421A1F47}"/>
              </a:ext>
            </a:extLst>
          </p:cNvPr>
          <p:cNvSpPr txBox="1"/>
          <p:nvPr/>
        </p:nvSpPr>
        <p:spPr>
          <a:xfrm>
            <a:off x="127540" y="5470151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280F6-18C1-42B9-A7F3-61774A14C19D}"/>
              </a:ext>
            </a:extLst>
          </p:cNvPr>
          <p:cNvSpPr txBox="1"/>
          <p:nvPr/>
        </p:nvSpPr>
        <p:spPr>
          <a:xfrm>
            <a:off x="127540" y="5780648"/>
            <a:ext cx="35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VALUE OF DM IS ACTUALIZED 2017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SIZE OF THE PRIZE AS PER CATEGORY VISION CALCULATION TO YEAR 2023</a:t>
            </a:r>
          </a:p>
        </p:txBody>
      </p:sp>
    </p:spTree>
    <p:extLst>
      <p:ext uri="{BB962C8B-B14F-4D97-AF65-F5344CB8AC3E}">
        <p14:creationId xmlns:p14="http://schemas.microsoft.com/office/powerpoint/2010/main" val="123940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99F24-D0DC-4413-A7E4-D96E9B7140C3}"/>
              </a:ext>
            </a:extLst>
          </p:cNvPr>
          <p:cNvSpPr txBox="1"/>
          <p:nvPr/>
        </p:nvSpPr>
        <p:spPr>
          <a:xfrm>
            <a:off x="826626" y="676757"/>
            <a:ext cx="974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TOGETHER, WE CAN CAPTURE THE ADDITIONAL REVENUE OPPORTUNITY FROM THE ‘AT WORK’ OCCASION THROUGH A JOINT STRATEGIC APPROACH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095068-E33E-4CE9-9276-2DC9D4177341}"/>
              </a:ext>
            </a:extLst>
          </p:cNvPr>
          <p:cNvSpPr txBox="1">
            <a:spLocks/>
          </p:cNvSpPr>
          <p:nvPr/>
        </p:nvSpPr>
        <p:spPr>
          <a:xfrm>
            <a:off x="497305" y="2545273"/>
            <a:ext cx="12192001" cy="864839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946B6-094B-4E6B-A53B-97E63F336C25}"/>
              </a:ext>
            </a:extLst>
          </p:cNvPr>
          <p:cNvSpPr/>
          <p:nvPr/>
        </p:nvSpPr>
        <p:spPr>
          <a:xfrm>
            <a:off x="1033002" y="1686561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2C1A2-886D-4D40-A958-D24BE2DF7424}"/>
              </a:ext>
            </a:extLst>
          </p:cNvPr>
          <p:cNvSpPr/>
          <p:nvPr/>
        </p:nvSpPr>
        <p:spPr>
          <a:xfrm>
            <a:off x="1741826" y="1979194"/>
            <a:ext cx="2290793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en-US" sz="2000" b="1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drive satisfaction and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16F7E-ECD3-4FDA-AF0B-54DE526DDF1D}"/>
              </a:ext>
            </a:extLst>
          </p:cNvPr>
          <p:cNvSpPr/>
          <p:nvPr/>
        </p:nvSpPr>
        <p:spPr>
          <a:xfrm>
            <a:off x="4366844" y="1685377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567A4-C33C-4EFE-AFBC-0E806884AD83}"/>
              </a:ext>
            </a:extLst>
          </p:cNvPr>
          <p:cNvSpPr/>
          <p:nvPr/>
        </p:nvSpPr>
        <p:spPr>
          <a:xfrm>
            <a:off x="5167544" y="1978010"/>
            <a:ext cx="2653772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EQUIPMENT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Offering to maximize ROI and better serve customer needs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C37A7C-6031-44AC-B26D-A7895DC72D7D}"/>
              </a:ext>
            </a:extLst>
          </p:cNvPr>
          <p:cNvGrpSpPr/>
          <p:nvPr/>
        </p:nvGrpSpPr>
        <p:grpSpPr>
          <a:xfrm>
            <a:off x="1195532" y="4062338"/>
            <a:ext cx="2884599" cy="1150307"/>
            <a:chOff x="794282" y="3673985"/>
            <a:chExt cx="3011136" cy="1229435"/>
          </a:xfrm>
          <a:effectLst>
            <a:reflection blurRad="6350" stA="25000" endPos="30000" dir="5400000" sy="-100000" algn="bl" rotWithShape="0"/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3C6541-C931-4E54-9060-4DF38C8D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19"/>
            <a:stretch/>
          </p:blipFill>
          <p:spPr>
            <a:xfrm>
              <a:off x="2451202" y="4114328"/>
              <a:ext cx="565810" cy="7890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3DC3E9-1FCA-4158-A498-8030B34D0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60"/>
            <a:stretch/>
          </p:blipFill>
          <p:spPr>
            <a:xfrm>
              <a:off x="2888446" y="4105861"/>
              <a:ext cx="565810" cy="7975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01A9D-31DA-48FD-96CC-6198F0811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42"/>
            <a:stretch/>
          </p:blipFill>
          <p:spPr>
            <a:xfrm>
              <a:off x="1056230" y="3673985"/>
              <a:ext cx="898073" cy="1221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D22EBF-99F3-49C3-8DF6-37317FA65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27" t="3749" r="-6381" b="1344"/>
            <a:stretch/>
          </p:blipFill>
          <p:spPr>
            <a:xfrm>
              <a:off x="3366943" y="3798404"/>
              <a:ext cx="438475" cy="10971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AB0B90-C3EA-478D-A1E0-FB2073EC7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61" r="34547" b="1615"/>
            <a:stretch/>
          </p:blipFill>
          <p:spPr>
            <a:xfrm>
              <a:off x="2116668" y="3963975"/>
              <a:ext cx="349928" cy="9394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B2ADA1-1F7C-43E6-8BF7-117E88038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8853" r="138"/>
            <a:stretch/>
          </p:blipFill>
          <p:spPr>
            <a:xfrm>
              <a:off x="1726527" y="3963974"/>
              <a:ext cx="355299" cy="9394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2E6E36-9930-45A1-9C0A-668A470B6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66" t="1332" r="20666" b="10227"/>
            <a:stretch/>
          </p:blipFill>
          <p:spPr>
            <a:xfrm>
              <a:off x="794282" y="4021123"/>
              <a:ext cx="532082" cy="882296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94494A-D176-1541-A888-D8AF13FD64E7}"/>
              </a:ext>
            </a:extLst>
          </p:cNvPr>
          <p:cNvCxnSpPr>
            <a:cxnSpLocks/>
          </p:cNvCxnSpPr>
          <p:nvPr/>
        </p:nvCxnSpPr>
        <p:spPr>
          <a:xfrm>
            <a:off x="4366845" y="2044175"/>
            <a:ext cx="0" cy="3465661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3B05A1B-6656-6349-8DBD-19E1AB158393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3647DB-DE9F-244C-BED9-371798B3FAB7}"/>
              </a:ext>
            </a:extLst>
          </p:cNvPr>
          <p:cNvCxnSpPr>
            <a:cxnSpLocks/>
          </p:cNvCxnSpPr>
          <p:nvPr/>
        </p:nvCxnSpPr>
        <p:spPr>
          <a:xfrm>
            <a:off x="7831364" y="2044175"/>
            <a:ext cx="0" cy="3465661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5383C6-AD90-2E44-9493-B4D638D8D56C}"/>
              </a:ext>
            </a:extLst>
          </p:cNvPr>
          <p:cNvGrpSpPr/>
          <p:nvPr/>
        </p:nvGrpSpPr>
        <p:grpSpPr>
          <a:xfrm>
            <a:off x="5027557" y="3621537"/>
            <a:ext cx="2594521" cy="1784510"/>
            <a:chOff x="4865838" y="3225929"/>
            <a:chExt cx="3169700" cy="21801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BC868DE-B5DA-8D43-B778-A8C88E20E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99" t="7924" r="15561" b="13090"/>
            <a:stretch/>
          </p:blipFill>
          <p:spPr>
            <a:xfrm>
              <a:off x="4865838" y="3337415"/>
              <a:ext cx="1230161" cy="2026976"/>
            </a:xfrm>
            <a:prstGeom prst="roundRect">
              <a:avLst>
                <a:gd name="adj" fmla="val 22252"/>
              </a:avLst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511C4AE-E973-CC48-AA9B-E7474F2F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171" r="30909" b="80876"/>
            <a:stretch/>
          </p:blipFill>
          <p:spPr>
            <a:xfrm>
              <a:off x="5717442" y="3225929"/>
              <a:ext cx="2318096" cy="218011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F78DBAA-FA09-1444-84E0-46C3193FB396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319149" y="3656568"/>
            <a:ext cx="2552727" cy="1734545"/>
          </a:xfrm>
          <a:prstGeom prst="rect">
            <a:avLst/>
          </a:prstGeom>
          <a:ln w="25400"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4E6A927-A8C7-9243-BBCD-149EF90B4CC8}"/>
              </a:ext>
            </a:extLst>
          </p:cNvPr>
          <p:cNvSpPr/>
          <p:nvPr/>
        </p:nvSpPr>
        <p:spPr>
          <a:xfrm>
            <a:off x="7804298" y="1685377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1FAF2E-C269-504E-B3C7-6FD3B029659E}"/>
              </a:ext>
            </a:extLst>
          </p:cNvPr>
          <p:cNvSpPr/>
          <p:nvPr/>
        </p:nvSpPr>
        <p:spPr>
          <a:xfrm>
            <a:off x="8604998" y="1978010"/>
            <a:ext cx="2653772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PLACEMENT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MERCHANDISING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drive incidence of 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beverages and increase transactions &amp; revenue</a:t>
            </a:r>
          </a:p>
        </p:txBody>
      </p:sp>
    </p:spTree>
    <p:extLst>
      <p:ext uri="{BB962C8B-B14F-4D97-AF65-F5344CB8AC3E}">
        <p14:creationId xmlns:p14="http://schemas.microsoft.com/office/powerpoint/2010/main" val="69647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29ACC01-86FA-4C40-AB6F-B29F7D253078}"/>
              </a:ext>
            </a:extLst>
          </p:cNvPr>
          <p:cNvSpPr/>
          <p:nvPr/>
        </p:nvSpPr>
        <p:spPr>
          <a:xfrm>
            <a:off x="2208179" y="2060561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E5910ED-C95D-0C4E-821A-7A81C75BA8E3}"/>
              </a:ext>
            </a:extLst>
          </p:cNvPr>
          <p:cNvSpPr/>
          <p:nvPr/>
        </p:nvSpPr>
        <p:spPr>
          <a:xfrm>
            <a:off x="2208179" y="3852076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CE2F2E-F19E-419C-97BF-DB9B064775E3}"/>
              </a:ext>
            </a:extLst>
          </p:cNvPr>
          <p:cNvSpPr txBox="1"/>
          <p:nvPr/>
        </p:nvSpPr>
        <p:spPr>
          <a:xfrm>
            <a:off x="826627" y="676757"/>
            <a:ext cx="9262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RIGHT PORTFOLIO CHOICE (CATEGORIES &amp; FLAVORS) WILL COVER DIFFERENT NEEDS THROUGHOUT THE DAY AND WILL DRIVE TRAFFIC, INCREMENTAL TRANSACTIONS &amp; REVENUE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3F561-F45A-4244-BF92-A4075F6CBB88}"/>
              </a:ext>
            </a:extLst>
          </p:cNvPr>
          <p:cNvSpPr/>
          <p:nvPr/>
        </p:nvSpPr>
        <p:spPr>
          <a:xfrm>
            <a:off x="10562933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E31E8-20AA-44DF-937F-0EB3CE36DC3A}"/>
              </a:ext>
            </a:extLst>
          </p:cNvPr>
          <p:cNvSpPr/>
          <p:nvPr/>
        </p:nvSpPr>
        <p:spPr>
          <a:xfrm>
            <a:off x="10900293" y="70164"/>
            <a:ext cx="12917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DEB8C-03B5-4E94-8253-55D0973E0444}"/>
              </a:ext>
            </a:extLst>
          </p:cNvPr>
          <p:cNvSpPr/>
          <p:nvPr/>
        </p:nvSpPr>
        <p:spPr>
          <a:xfrm>
            <a:off x="841141" y="2652215"/>
            <a:ext cx="12891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it-IT" sz="1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pPr lvl="0">
              <a:lnSpc>
                <a:spcPct val="90000"/>
              </a:lnSpc>
              <a:defRPr/>
            </a:pPr>
            <a:r>
              <a:rPr lang="it-IT" sz="1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8B455-1BBD-4791-8096-63A30A4127B3}"/>
              </a:ext>
            </a:extLst>
          </p:cNvPr>
          <p:cNvSpPr/>
          <p:nvPr/>
        </p:nvSpPr>
        <p:spPr>
          <a:xfrm>
            <a:off x="841141" y="4460117"/>
            <a:ext cx="12538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it-IT" sz="1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pPr lvl="0">
              <a:lnSpc>
                <a:spcPct val="90000"/>
              </a:lnSpc>
              <a:defRPr/>
            </a:pPr>
            <a:r>
              <a:rPr lang="it-IT" sz="1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COLLAR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1985E4-A28A-884D-A473-7B68ECECDC5E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with country specific product &amp; pack portfolio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9B6A2E-9EC0-D44F-8E86-AA4F20FB3804}"/>
              </a:ext>
            </a:extLst>
          </p:cNvPr>
          <p:cNvSpPr txBox="1"/>
          <p:nvPr/>
        </p:nvSpPr>
        <p:spPr>
          <a:xfrm>
            <a:off x="2220793" y="2072313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40AC4-8A64-534F-A4F1-543B1E6E8B5F}"/>
              </a:ext>
            </a:extLst>
          </p:cNvPr>
          <p:cNvSpPr txBox="1"/>
          <p:nvPr/>
        </p:nvSpPr>
        <p:spPr>
          <a:xfrm>
            <a:off x="2220793" y="3900726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58E517-0890-B843-AEA5-607EB07DC4E6}"/>
              </a:ext>
            </a:extLst>
          </p:cNvPr>
          <p:cNvSpPr/>
          <p:nvPr/>
        </p:nvSpPr>
        <p:spPr>
          <a:xfrm>
            <a:off x="4163439" y="2304455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462941-8A20-A441-A650-96ED58ADC617}"/>
              </a:ext>
            </a:extLst>
          </p:cNvPr>
          <p:cNvSpPr txBox="1"/>
          <p:nvPr/>
        </p:nvSpPr>
        <p:spPr>
          <a:xfrm>
            <a:off x="2779204" y="2519018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D5CC6A-BB71-BE4F-BDEA-3A5EBC4ADF8E}"/>
              </a:ext>
            </a:extLst>
          </p:cNvPr>
          <p:cNvSpPr txBox="1"/>
          <p:nvPr/>
        </p:nvSpPr>
        <p:spPr>
          <a:xfrm>
            <a:off x="2777014" y="3175123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210BFA-D1BD-A947-BDE6-8064BAAD5F83}"/>
              </a:ext>
            </a:extLst>
          </p:cNvPr>
          <p:cNvGrpSpPr/>
          <p:nvPr/>
        </p:nvGrpSpPr>
        <p:grpSpPr>
          <a:xfrm>
            <a:off x="2326630" y="2397098"/>
            <a:ext cx="443430" cy="473873"/>
            <a:chOff x="6762242" y="2566797"/>
            <a:chExt cx="1338773" cy="13387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A96C350-4D71-1B47-A79F-92EFBF4A66E9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DBA50E5-D14E-E140-82B0-CE8AAAE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D8880E-A05B-CB40-B405-B01B22946ABE}"/>
              </a:ext>
            </a:extLst>
          </p:cNvPr>
          <p:cNvGrpSpPr/>
          <p:nvPr/>
        </p:nvGrpSpPr>
        <p:grpSpPr>
          <a:xfrm>
            <a:off x="2326630" y="3060528"/>
            <a:ext cx="443430" cy="473873"/>
            <a:chOff x="6276854" y="3905346"/>
            <a:chExt cx="1010618" cy="1080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AFEC88-A050-6F4A-A722-312D8B86DADD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78DB9CB-9902-2945-A41B-C1BBDDE3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243E43D-6445-B148-9EB1-0A4DDD59CEBE}"/>
              </a:ext>
            </a:extLst>
          </p:cNvPr>
          <p:cNvSpPr/>
          <p:nvPr/>
        </p:nvSpPr>
        <p:spPr>
          <a:xfrm>
            <a:off x="4163439" y="4098298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78B3C7-1561-A24D-B7C6-C40C815D176E}"/>
              </a:ext>
            </a:extLst>
          </p:cNvPr>
          <p:cNvSpPr txBox="1"/>
          <p:nvPr/>
        </p:nvSpPr>
        <p:spPr>
          <a:xfrm>
            <a:off x="2779204" y="4312861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933271-A50C-5B45-B631-27A2306AE46C}"/>
              </a:ext>
            </a:extLst>
          </p:cNvPr>
          <p:cNvSpPr txBox="1"/>
          <p:nvPr/>
        </p:nvSpPr>
        <p:spPr>
          <a:xfrm>
            <a:off x="2777014" y="4968966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4A00AF-B872-3D41-B013-8829C2624831}"/>
              </a:ext>
            </a:extLst>
          </p:cNvPr>
          <p:cNvGrpSpPr/>
          <p:nvPr/>
        </p:nvGrpSpPr>
        <p:grpSpPr>
          <a:xfrm>
            <a:off x="2326630" y="4190941"/>
            <a:ext cx="443430" cy="473873"/>
            <a:chOff x="6762242" y="2566797"/>
            <a:chExt cx="1338773" cy="133877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591FB2-1D7C-3F44-AA21-C52E0AEE2D13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988EFB8-357F-1942-8B50-7B6B0F68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C20DAA-92D1-4343-AE2D-CDB4FA32E510}"/>
              </a:ext>
            </a:extLst>
          </p:cNvPr>
          <p:cNvGrpSpPr/>
          <p:nvPr/>
        </p:nvGrpSpPr>
        <p:grpSpPr>
          <a:xfrm>
            <a:off x="2326630" y="4854371"/>
            <a:ext cx="443430" cy="473873"/>
            <a:chOff x="6276854" y="3905346"/>
            <a:chExt cx="1010618" cy="108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6CB9A7-D384-CF45-83E2-6F7C081A0315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F97970-47BB-E746-B930-997CB7DB1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05EEFC32-39F7-4D4C-AFEC-CD7520839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" t="24485" r="84328" b="64845"/>
          <a:stretch/>
        </p:blipFill>
        <p:spPr>
          <a:xfrm>
            <a:off x="8677490" y="2434634"/>
            <a:ext cx="743790" cy="33528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DDD0484-1132-CE4B-9A2C-D81649F5F1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87" t="24534" r="20246" b="65492"/>
          <a:stretch/>
        </p:blipFill>
        <p:spPr>
          <a:xfrm>
            <a:off x="4253956" y="2468704"/>
            <a:ext cx="991408" cy="31286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035FFD8-CFA9-D748-AF52-C6CD9E6142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78" t="60231" r="26439" b="11980"/>
          <a:stretch/>
        </p:blipFill>
        <p:spPr>
          <a:xfrm>
            <a:off x="4441527" y="2836300"/>
            <a:ext cx="559624" cy="64725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33CEADB-38A1-6843-9EEA-8FE80C96B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21074" r="73559" b="62241"/>
          <a:stretch/>
        </p:blipFill>
        <p:spPr>
          <a:xfrm>
            <a:off x="9625712" y="2317259"/>
            <a:ext cx="560543" cy="52431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5410E88-A431-9E48-B9CB-72A55696F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9" t="21074" r="63912" b="62241"/>
          <a:stretch/>
        </p:blipFill>
        <p:spPr>
          <a:xfrm>
            <a:off x="5468458" y="2340119"/>
            <a:ext cx="470334" cy="5243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8DE6F23-88BF-DE46-BB18-46E99C32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1" t="22550" r="51098" b="60153"/>
          <a:stretch/>
        </p:blipFill>
        <p:spPr>
          <a:xfrm>
            <a:off x="6161886" y="2353705"/>
            <a:ext cx="672860" cy="5435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E3692A-D220-6046-9C27-56B194853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2" t="21074" r="41387" b="62241"/>
          <a:stretch/>
        </p:blipFill>
        <p:spPr>
          <a:xfrm>
            <a:off x="7057840" y="2340119"/>
            <a:ext cx="506604" cy="52431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A1A4AB8-ACF0-B243-A67F-763D712B8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9" t="55122" r="61595" b="13325"/>
          <a:stretch/>
        </p:blipFill>
        <p:spPr>
          <a:xfrm>
            <a:off x="5462576" y="2831106"/>
            <a:ext cx="304806" cy="615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69BA8F-E67C-4D40-BA54-2851BB239506}"/>
              </a:ext>
            </a:extLst>
          </p:cNvPr>
          <p:cNvSpPr txBox="1"/>
          <p:nvPr/>
        </p:nvSpPr>
        <p:spPr>
          <a:xfrm>
            <a:off x="4215322" y="3419805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26D66F-CED6-434A-868F-C4A69FB77B1E}"/>
              </a:ext>
            </a:extLst>
          </p:cNvPr>
          <p:cNvSpPr txBox="1"/>
          <p:nvPr/>
        </p:nvSpPr>
        <p:spPr>
          <a:xfrm>
            <a:off x="4962956" y="3419805"/>
            <a:ext cx="128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/ rotational SKUs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28E6F10-51E7-C440-9F05-5811E0042C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54" t="13191" r="45820" b="10301"/>
          <a:stretch/>
        </p:blipFill>
        <p:spPr>
          <a:xfrm>
            <a:off x="7787538" y="2333324"/>
            <a:ext cx="666858" cy="58721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55EBF84-3373-224F-9D22-041898A696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87" t="13866" b="14190"/>
          <a:stretch/>
        </p:blipFill>
        <p:spPr>
          <a:xfrm>
            <a:off x="10390690" y="2411000"/>
            <a:ext cx="578519" cy="45307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6CB75C5-7433-C348-BF03-B4E87C66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69747" r="46858" b="12881"/>
          <a:stretch/>
        </p:blipFill>
        <p:spPr>
          <a:xfrm>
            <a:off x="6896985" y="3036000"/>
            <a:ext cx="312001" cy="41914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149135E-951C-E444-B512-E723ADE07B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1" t="69747" r="54499" b="12881"/>
          <a:stretch/>
        </p:blipFill>
        <p:spPr>
          <a:xfrm>
            <a:off x="7239771" y="3036000"/>
            <a:ext cx="312001" cy="41914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778D85C-671A-AE47-A3C0-5B8F0E1E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52613" r="46858" b="30015"/>
          <a:stretch/>
        </p:blipFill>
        <p:spPr>
          <a:xfrm>
            <a:off x="6225388" y="3073543"/>
            <a:ext cx="312001" cy="419148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3DC7F33-8857-734D-B1C4-B8B73537A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77" t="52146" r="54393" b="30482"/>
          <a:stretch/>
        </p:blipFill>
        <p:spPr>
          <a:xfrm>
            <a:off x="6560555" y="3058303"/>
            <a:ext cx="312001" cy="419148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8B357FFF-9404-984C-BDD2-8CFFA29D1D64}"/>
              </a:ext>
            </a:extLst>
          </p:cNvPr>
          <p:cNvSpPr txBox="1"/>
          <p:nvPr/>
        </p:nvSpPr>
        <p:spPr>
          <a:xfrm>
            <a:off x="6251557" y="3415087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866F541C-AE95-284B-A8BC-5EEA37FC76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45" r="63646" b="23240"/>
          <a:stretch/>
        </p:blipFill>
        <p:spPr>
          <a:xfrm>
            <a:off x="8030735" y="2796277"/>
            <a:ext cx="207503" cy="51950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2F22B904-B8D7-5143-AC72-9F3E75D052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22" r="46369" b="23240"/>
          <a:stretch/>
        </p:blipFill>
        <p:spPr>
          <a:xfrm>
            <a:off x="8823039" y="2844370"/>
            <a:ext cx="251078" cy="628599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9BC1F9F-E56C-F84D-9369-3056FA6753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02" r="31189" b="23240"/>
          <a:stretch/>
        </p:blipFill>
        <p:spPr>
          <a:xfrm>
            <a:off x="9608832" y="2844370"/>
            <a:ext cx="251078" cy="628599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F75E7E3-BF2F-8046-8602-6C589E26F8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857" r="15534" b="23240"/>
          <a:stretch/>
        </p:blipFill>
        <p:spPr>
          <a:xfrm>
            <a:off x="10581765" y="2825708"/>
            <a:ext cx="251078" cy="62859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D8B8F6DC-ACDA-AD49-83FB-E7740FDEF7F8}"/>
              </a:ext>
            </a:extLst>
          </p:cNvPr>
          <p:cNvSpPr txBox="1"/>
          <p:nvPr/>
        </p:nvSpPr>
        <p:spPr>
          <a:xfrm>
            <a:off x="7593569" y="3303116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flavors, 330ml can or 500ml PET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65CC7EE-1081-DA4D-A869-72E1FABB6F15}"/>
              </a:ext>
            </a:extLst>
          </p:cNvPr>
          <p:cNvSpPr txBox="1"/>
          <p:nvPr/>
        </p:nvSpPr>
        <p:spPr>
          <a:xfrm>
            <a:off x="8318985" y="3415087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500ml PET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AC5FD3-763A-AB44-AA0B-6EC3A5285165}"/>
              </a:ext>
            </a:extLst>
          </p:cNvPr>
          <p:cNvSpPr txBox="1"/>
          <p:nvPr/>
        </p:nvSpPr>
        <p:spPr>
          <a:xfrm>
            <a:off x="9098996" y="3415087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flavors, 200-330ml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1EBB88E-DFDA-B54E-81B0-7B9F20345C8E}"/>
              </a:ext>
            </a:extLst>
          </p:cNvPr>
          <p:cNvSpPr txBox="1"/>
          <p:nvPr/>
        </p:nvSpPr>
        <p:spPr>
          <a:xfrm>
            <a:off x="10052020" y="3415087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flavors, 500ml PET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5F599664-AEE8-344B-B7B6-FAD46DB62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" t="24485" r="84328" b="64845"/>
          <a:stretch/>
        </p:blipFill>
        <p:spPr>
          <a:xfrm>
            <a:off x="8197460" y="4198393"/>
            <a:ext cx="743790" cy="33528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765F0C8-D42F-4645-80E8-08733100AB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87" t="24534" r="20246" b="65492"/>
          <a:stretch/>
        </p:blipFill>
        <p:spPr>
          <a:xfrm>
            <a:off x="4253956" y="4255323"/>
            <a:ext cx="991408" cy="31286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7D590BAB-5D15-7342-90C1-62DA99D3F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78" t="60231" r="26439" b="11980"/>
          <a:stretch/>
        </p:blipFill>
        <p:spPr>
          <a:xfrm>
            <a:off x="4271253" y="4622919"/>
            <a:ext cx="559624" cy="647256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EE352683-ECA4-4A46-9549-A789FA7AD3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21074" r="73559" b="62241"/>
          <a:stretch/>
        </p:blipFill>
        <p:spPr>
          <a:xfrm>
            <a:off x="9068338" y="4103878"/>
            <a:ext cx="560543" cy="5243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4A88EBE7-BB25-CD49-9F84-0FDF32BCB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9" t="21074" r="63912" b="62241"/>
          <a:stretch/>
        </p:blipFill>
        <p:spPr>
          <a:xfrm>
            <a:off x="5372452" y="4126738"/>
            <a:ext cx="470334" cy="52431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51785CAB-4501-5947-9791-6EE750288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1" t="22550" r="51098" b="60153"/>
          <a:stretch/>
        </p:blipFill>
        <p:spPr>
          <a:xfrm>
            <a:off x="5969874" y="4140324"/>
            <a:ext cx="672860" cy="54352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2CEEC43E-CAF9-A448-AFC3-A45E99C1A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2" t="21074" r="41387" b="62241"/>
          <a:stretch/>
        </p:blipFill>
        <p:spPr>
          <a:xfrm>
            <a:off x="6769822" y="4126738"/>
            <a:ext cx="506604" cy="52431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1BDE581-AAD6-4D43-BEA2-E150583C3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9" t="55122" r="61595" b="13325"/>
          <a:stretch/>
        </p:blipFill>
        <p:spPr>
          <a:xfrm>
            <a:off x="5211379" y="4617725"/>
            <a:ext cx="304806" cy="615627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5F7A3852-5641-F443-8ED9-A24C14698448}"/>
              </a:ext>
            </a:extLst>
          </p:cNvPr>
          <p:cNvSpPr txBox="1"/>
          <p:nvPr/>
        </p:nvSpPr>
        <p:spPr>
          <a:xfrm>
            <a:off x="4045048" y="5206424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E320F18-3C64-234E-93B5-B4EEF8C821E9}"/>
              </a:ext>
            </a:extLst>
          </p:cNvPr>
          <p:cNvSpPr txBox="1"/>
          <p:nvPr/>
        </p:nvSpPr>
        <p:spPr>
          <a:xfrm>
            <a:off x="4711759" y="5206424"/>
            <a:ext cx="128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/ rotational SKUs</a:t>
            </a: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2353C6BE-AA23-7D47-A5A0-5E5BB94FC1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54" t="13191" r="45820" b="10301"/>
          <a:stretch/>
        </p:blipFill>
        <p:spPr>
          <a:xfrm>
            <a:off x="7403514" y="4119943"/>
            <a:ext cx="666858" cy="587217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E33F5B6-607D-4746-A873-41AC7530AB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87" t="13866" b="14190"/>
          <a:stretch/>
        </p:blipFill>
        <p:spPr>
          <a:xfrm>
            <a:off x="9755969" y="4197619"/>
            <a:ext cx="578519" cy="453072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A4632C24-3371-F442-A1BC-5664EE5547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69747" r="46858" b="12881"/>
          <a:stretch/>
        </p:blipFill>
        <p:spPr>
          <a:xfrm>
            <a:off x="6573399" y="4822619"/>
            <a:ext cx="312001" cy="41914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B4C02F6-B2EE-694A-8A64-99704C39B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1" t="69747" r="54499" b="12881"/>
          <a:stretch/>
        </p:blipFill>
        <p:spPr>
          <a:xfrm>
            <a:off x="6916185" y="4822619"/>
            <a:ext cx="312001" cy="419148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41A093BD-14EE-3248-B916-24C4D01E8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12" t="52613" r="46858" b="30015"/>
          <a:stretch/>
        </p:blipFill>
        <p:spPr>
          <a:xfrm>
            <a:off x="5901802" y="4860162"/>
            <a:ext cx="312001" cy="41914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327BB1A-E452-144A-8AF9-466B4394A4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77" t="52146" r="54393" b="30482"/>
          <a:stretch/>
        </p:blipFill>
        <p:spPr>
          <a:xfrm>
            <a:off x="6236969" y="4844922"/>
            <a:ext cx="312001" cy="419148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2EFD05B0-4A96-9241-BDFD-FE7FE96A27A7}"/>
              </a:ext>
            </a:extLst>
          </p:cNvPr>
          <p:cNvSpPr txBox="1"/>
          <p:nvPr/>
        </p:nvSpPr>
        <p:spPr>
          <a:xfrm>
            <a:off x="5927971" y="5201706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B2D5CFE-58D7-004B-86D8-65D5A7C67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45" r="63646" b="23240"/>
          <a:stretch/>
        </p:blipFill>
        <p:spPr>
          <a:xfrm>
            <a:off x="7596196" y="4582896"/>
            <a:ext cx="207503" cy="519504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E0CE2EF3-9889-3340-ADAD-8C095958EB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22" r="46369" b="23240"/>
          <a:stretch/>
        </p:blipFill>
        <p:spPr>
          <a:xfrm>
            <a:off x="8258916" y="4630989"/>
            <a:ext cx="251078" cy="628599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8884CD54-1325-434A-B34E-6B4E80E3A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02" r="31189" b="23240"/>
          <a:stretch/>
        </p:blipFill>
        <p:spPr>
          <a:xfrm>
            <a:off x="8962023" y="4630989"/>
            <a:ext cx="251078" cy="62859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921891A6-7804-5D47-B9CE-5D13D04F79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857" r="15534" b="23240"/>
          <a:stretch/>
        </p:blipFill>
        <p:spPr>
          <a:xfrm>
            <a:off x="9885349" y="4612327"/>
            <a:ext cx="251078" cy="628599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7E878458-C9DC-5F40-9838-F8CE76868CBE}"/>
              </a:ext>
            </a:extLst>
          </p:cNvPr>
          <p:cNvSpPr txBox="1"/>
          <p:nvPr/>
        </p:nvSpPr>
        <p:spPr>
          <a:xfrm>
            <a:off x="7159030" y="5089735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flavors, 330ml can or 500ml PET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2667E71-96D6-2B46-BFE3-F904F87ACF3E}"/>
              </a:ext>
            </a:extLst>
          </p:cNvPr>
          <p:cNvSpPr txBox="1"/>
          <p:nvPr/>
        </p:nvSpPr>
        <p:spPr>
          <a:xfrm>
            <a:off x="7739475" y="5201706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500ml PET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E92EDD5-AB27-094E-82F2-67A26CA9AA60}"/>
              </a:ext>
            </a:extLst>
          </p:cNvPr>
          <p:cNvSpPr txBox="1"/>
          <p:nvPr/>
        </p:nvSpPr>
        <p:spPr>
          <a:xfrm>
            <a:off x="8452187" y="5201706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flavors, 200-330ml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DC8C69-432F-3849-B2DC-E4D3578CF478}"/>
              </a:ext>
            </a:extLst>
          </p:cNvPr>
          <p:cNvSpPr txBox="1"/>
          <p:nvPr/>
        </p:nvSpPr>
        <p:spPr>
          <a:xfrm>
            <a:off x="9355604" y="5201706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flavors, 500ml PET</a:t>
            </a: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FA531EF8-16AD-C24B-A146-0375376FF9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423" t="10634" b="30305"/>
          <a:stretch/>
        </p:blipFill>
        <p:spPr>
          <a:xfrm>
            <a:off x="10461572" y="4259286"/>
            <a:ext cx="622148" cy="263186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9DE3F660-054D-C24D-978C-DBFB7CAD2D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227" t="10423" r="12957" b="23518"/>
          <a:stretch/>
        </p:blipFill>
        <p:spPr>
          <a:xfrm>
            <a:off x="10653400" y="4646966"/>
            <a:ext cx="264145" cy="601132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55153621-DD9C-A049-A927-5648FC7A99A3}"/>
              </a:ext>
            </a:extLst>
          </p:cNvPr>
          <p:cNvSpPr txBox="1"/>
          <p:nvPr/>
        </p:nvSpPr>
        <p:spPr>
          <a:xfrm>
            <a:off x="10145854" y="5201706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flavors, 500ml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F6A2293-F1D1-0040-A3BC-A7FE91EB3410}"/>
              </a:ext>
            </a:extLst>
          </p:cNvPr>
          <p:cNvSpPr/>
          <p:nvPr/>
        </p:nvSpPr>
        <p:spPr>
          <a:xfrm>
            <a:off x="10633587" y="69130"/>
            <a:ext cx="1494922" cy="542928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B2F631-54DE-A643-85DB-14F75C0BF431}"/>
              </a:ext>
            </a:extLst>
          </p:cNvPr>
          <p:cNvSpPr txBox="1"/>
          <p:nvPr/>
        </p:nvSpPr>
        <p:spPr>
          <a:xfrm>
            <a:off x="4179262" y="2311318"/>
            <a:ext cx="5985078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portfolio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DED6941-071D-DC49-A285-42AA49F61999}"/>
              </a:ext>
            </a:extLst>
          </p:cNvPr>
          <p:cNvSpPr txBox="1"/>
          <p:nvPr/>
        </p:nvSpPr>
        <p:spPr>
          <a:xfrm>
            <a:off x="4179262" y="2751993"/>
            <a:ext cx="5985078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spc="-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kumimoji="0" lang="it-IT" sz="800" b="1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F5BB720-C38A-8F4D-BFCE-501C0633C7DE}"/>
              </a:ext>
            </a:extLst>
          </p:cNvPr>
          <p:cNvSpPr txBox="1"/>
          <p:nvPr/>
        </p:nvSpPr>
        <p:spPr>
          <a:xfrm>
            <a:off x="4179262" y="4117157"/>
            <a:ext cx="5985078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portfolio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50B218-A9F9-3243-8F44-A5AE97685182}"/>
              </a:ext>
            </a:extLst>
          </p:cNvPr>
          <p:cNvSpPr txBox="1"/>
          <p:nvPr/>
        </p:nvSpPr>
        <p:spPr>
          <a:xfrm>
            <a:off x="4179262" y="4557832"/>
            <a:ext cx="5985078" cy="203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spc="-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kumimoji="0" lang="it-IT" sz="800" b="1" i="0" u="none" strike="noStrike" kern="12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44918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1557</Words>
  <Application>Microsoft Office PowerPoint</Application>
  <PresentationFormat>Widescreen</PresentationFormat>
  <Paragraphs>349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MS PGothic</vt:lpstr>
      <vt:lpstr>Arial</vt:lpstr>
      <vt:lpstr>Arial Black</vt:lpstr>
      <vt:lpstr>Arial Rounded MT Bold</vt:lpstr>
      <vt:lpstr>Calibri</vt:lpstr>
      <vt:lpstr>Calibri Light</vt:lpstr>
      <vt:lpstr>Century Gothic</vt:lpstr>
      <vt:lpstr>Gotham Book</vt:lpstr>
      <vt:lpstr>GothamBold</vt:lpstr>
      <vt:lpstr>Lato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216</cp:revision>
  <cp:lastPrinted>2018-03-05T14:46:17Z</cp:lastPrinted>
  <dcterms:created xsi:type="dcterms:W3CDTF">2018-03-05T10:15:35Z</dcterms:created>
  <dcterms:modified xsi:type="dcterms:W3CDTF">2018-09-24T12:55:01Z</dcterms:modified>
</cp:coreProperties>
</file>